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35"/>
  </p:notesMasterIdLst>
  <p:handoutMasterIdLst>
    <p:handoutMasterId r:id="rId36"/>
  </p:handoutMasterIdLst>
  <p:sldIdLst>
    <p:sldId id="373" r:id="rId2"/>
    <p:sldId id="415" r:id="rId3"/>
    <p:sldId id="375" r:id="rId4"/>
    <p:sldId id="376" r:id="rId5"/>
    <p:sldId id="378" r:id="rId6"/>
    <p:sldId id="377" r:id="rId7"/>
    <p:sldId id="379" r:id="rId8"/>
    <p:sldId id="381" r:id="rId9"/>
    <p:sldId id="382" r:id="rId10"/>
    <p:sldId id="383" r:id="rId11"/>
    <p:sldId id="384" r:id="rId12"/>
    <p:sldId id="385" r:id="rId13"/>
    <p:sldId id="386" r:id="rId14"/>
    <p:sldId id="387" r:id="rId15"/>
    <p:sldId id="388" r:id="rId16"/>
    <p:sldId id="389" r:id="rId17"/>
    <p:sldId id="390" r:id="rId18"/>
    <p:sldId id="391" r:id="rId19"/>
    <p:sldId id="392" r:id="rId20"/>
    <p:sldId id="393" r:id="rId21"/>
    <p:sldId id="394" r:id="rId22"/>
    <p:sldId id="396" r:id="rId23"/>
    <p:sldId id="397" r:id="rId24"/>
    <p:sldId id="398" r:id="rId25"/>
    <p:sldId id="417" r:id="rId26"/>
    <p:sldId id="400" r:id="rId27"/>
    <p:sldId id="401" r:id="rId28"/>
    <p:sldId id="408" r:id="rId29"/>
    <p:sldId id="409" r:id="rId30"/>
    <p:sldId id="410" r:id="rId31"/>
    <p:sldId id="411" r:id="rId32"/>
    <p:sldId id="413" r:id="rId33"/>
    <p:sldId id="414" r:id="rId34"/>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A2DC"/>
    <a:srgbClr val="00A6F8"/>
    <a:srgbClr val="861C29"/>
    <a:srgbClr val="F79646"/>
    <a:srgbClr val="E99435"/>
    <a:srgbClr val="FF0000"/>
    <a:srgbClr val="CC0927"/>
    <a:srgbClr val="0181A4"/>
    <a:srgbClr val="2AA9B1"/>
    <a:srgbClr val="7778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04" autoAdjust="0"/>
    <p:restoredTop sz="95102" autoAdjust="0"/>
  </p:normalViewPr>
  <p:slideViewPr>
    <p:cSldViewPr snapToGrid="0" snapToObjects="1">
      <p:cViewPr varScale="1">
        <p:scale>
          <a:sx n="122" d="100"/>
          <a:sy n="122" d="100"/>
        </p:scale>
        <p:origin x="1504" y="184"/>
      </p:cViewPr>
      <p:guideLst>
        <p:guide orient="horz" pos="2183"/>
        <p:guide pos="312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82" d="100"/>
          <a:sy n="82" d="100"/>
        </p:scale>
        <p:origin x="398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9413" cy="495300"/>
          </a:xfrm>
          <a:prstGeom prst="rect">
            <a:avLst/>
          </a:prstGeom>
        </p:spPr>
        <p:txBody>
          <a:bodyPr vert="horz" lIns="91460" tIns="45730" rIns="91460" bIns="4573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60" tIns="45730" rIns="91460" bIns="45730" rtlCol="0"/>
          <a:lstStyle>
            <a:lvl1pPr algn="r">
              <a:defRPr sz="1200"/>
            </a:lvl1pPr>
          </a:lstStyle>
          <a:p>
            <a:fld id="{4EFE00EC-DED3-4738-8EAF-B2E8FECBB9A1}" type="datetimeFigureOut">
              <a:rPr kumimoji="1" lang="ja-JP" altLang="en-US" smtClean="0"/>
              <a:t>2023/3/1</a:t>
            </a:fld>
            <a:endParaRPr kumimoji="1" lang="ja-JP" altLang="en-US"/>
          </a:p>
        </p:txBody>
      </p:sp>
      <p:sp>
        <p:nvSpPr>
          <p:cNvPr id="4" name="フッター プレースホルダー 3"/>
          <p:cNvSpPr>
            <a:spLocks noGrp="1"/>
          </p:cNvSpPr>
          <p:nvPr>
            <p:ph type="ftr" sz="quarter" idx="2"/>
          </p:nvPr>
        </p:nvSpPr>
        <p:spPr>
          <a:xfrm>
            <a:off x="1" y="9371013"/>
            <a:ext cx="2919413" cy="495300"/>
          </a:xfrm>
          <a:prstGeom prst="rect">
            <a:avLst/>
          </a:prstGeom>
        </p:spPr>
        <p:txBody>
          <a:bodyPr vert="horz" lIns="91460" tIns="45730" rIns="91460" bIns="4573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60" tIns="45730" rIns="91460" bIns="45730" rtlCol="0" anchor="b"/>
          <a:lstStyle>
            <a:lvl1pPr algn="r">
              <a:defRPr sz="1200"/>
            </a:lvl1pPr>
          </a:lstStyle>
          <a:p>
            <a:fld id="{E5EA4654-8259-418E-844F-DB05CB33D927}" type="slidenum">
              <a:rPr kumimoji="1" lang="ja-JP" altLang="en-US" smtClean="0"/>
              <a:t>‹#›</a:t>
            </a:fld>
            <a:endParaRPr kumimoji="1" lang="ja-JP" altLang="en-US"/>
          </a:p>
        </p:txBody>
      </p:sp>
    </p:spTree>
    <p:extLst>
      <p:ext uri="{BB962C8B-B14F-4D97-AF65-F5344CB8AC3E}">
        <p14:creationId xmlns:p14="http://schemas.microsoft.com/office/powerpoint/2010/main" val="24371760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9413" cy="493714"/>
          </a:xfrm>
          <a:prstGeom prst="rect">
            <a:avLst/>
          </a:prstGeom>
        </p:spPr>
        <p:txBody>
          <a:bodyPr vert="horz" lIns="91460" tIns="45730" rIns="91460" bIns="4573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3" y="0"/>
            <a:ext cx="2919412" cy="493714"/>
          </a:xfrm>
          <a:prstGeom prst="rect">
            <a:avLst/>
          </a:prstGeom>
        </p:spPr>
        <p:txBody>
          <a:bodyPr vert="horz" lIns="91460" tIns="45730" rIns="91460" bIns="45730" rtlCol="0"/>
          <a:lstStyle>
            <a:lvl1pPr algn="r">
              <a:defRPr sz="1200"/>
            </a:lvl1pPr>
          </a:lstStyle>
          <a:p>
            <a:fld id="{C1CE7CF6-D0E4-4618-A9A1-B75A077A5761}" type="datetimeFigureOut">
              <a:rPr kumimoji="1" lang="ja-JP" altLang="en-US" smtClean="0"/>
              <a:t>2023/3/1</a:t>
            </a:fld>
            <a:endParaRPr kumimoji="1" lang="ja-JP" altLang="en-US"/>
          </a:p>
        </p:txBody>
      </p:sp>
      <p:sp>
        <p:nvSpPr>
          <p:cNvPr id="4" name="スライド イメージ プレースホルダー 3"/>
          <p:cNvSpPr>
            <a:spLocks noGrp="1" noRot="1" noChangeAspect="1"/>
          </p:cNvSpPr>
          <p:nvPr>
            <p:ph type="sldImg" idx="2"/>
          </p:nvPr>
        </p:nvSpPr>
        <p:spPr>
          <a:xfrm>
            <a:off x="696913" y="741363"/>
            <a:ext cx="5341937" cy="3698875"/>
          </a:xfrm>
          <a:prstGeom prst="rect">
            <a:avLst/>
          </a:prstGeom>
          <a:noFill/>
          <a:ln w="12700">
            <a:solidFill>
              <a:prstClr val="black"/>
            </a:solidFill>
          </a:ln>
        </p:spPr>
        <p:txBody>
          <a:bodyPr vert="horz" lIns="91460" tIns="45730" rIns="91460" bIns="45730" rtlCol="0" anchor="ctr"/>
          <a:lstStyle/>
          <a:p>
            <a:endParaRPr lang="ja-JP" altLang="en-US"/>
          </a:p>
        </p:txBody>
      </p:sp>
      <p:sp>
        <p:nvSpPr>
          <p:cNvPr id="5" name="ノート プレースホルダー 4"/>
          <p:cNvSpPr>
            <a:spLocks noGrp="1"/>
          </p:cNvSpPr>
          <p:nvPr>
            <p:ph type="body" sz="quarter" idx="3"/>
          </p:nvPr>
        </p:nvSpPr>
        <p:spPr>
          <a:xfrm>
            <a:off x="673101" y="4686301"/>
            <a:ext cx="5389563" cy="4440239"/>
          </a:xfrm>
          <a:prstGeom prst="rect">
            <a:avLst/>
          </a:prstGeom>
        </p:spPr>
        <p:txBody>
          <a:bodyPr vert="horz" lIns="91460" tIns="45730" rIns="91460" bIns="457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013"/>
            <a:ext cx="2919413" cy="493713"/>
          </a:xfrm>
          <a:prstGeom prst="rect">
            <a:avLst/>
          </a:prstGeom>
        </p:spPr>
        <p:txBody>
          <a:bodyPr vert="horz" lIns="91460" tIns="45730" rIns="91460" bIns="4573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3" y="9371013"/>
            <a:ext cx="2919412" cy="493713"/>
          </a:xfrm>
          <a:prstGeom prst="rect">
            <a:avLst/>
          </a:prstGeom>
        </p:spPr>
        <p:txBody>
          <a:bodyPr vert="horz" lIns="91460" tIns="45730" rIns="91460" bIns="45730" rtlCol="0" anchor="b"/>
          <a:lstStyle>
            <a:lvl1pPr algn="r">
              <a:defRPr sz="1200"/>
            </a:lvl1pPr>
          </a:lstStyle>
          <a:p>
            <a:fld id="{2A943452-9C95-4CEB-BF7B-C58F8AED0327}" type="slidenum">
              <a:rPr kumimoji="1" lang="ja-JP" altLang="en-US" smtClean="0"/>
              <a:t>‹#›</a:t>
            </a:fld>
            <a:endParaRPr kumimoji="1" lang="ja-JP" altLang="en-US"/>
          </a:p>
        </p:txBody>
      </p:sp>
    </p:spTree>
    <p:extLst>
      <p:ext uri="{BB962C8B-B14F-4D97-AF65-F5344CB8AC3E}">
        <p14:creationId xmlns:p14="http://schemas.microsoft.com/office/powerpoint/2010/main" val="316564328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A943452-9C95-4CEB-BF7B-C58F8AED0327}" type="slidenum">
              <a:rPr kumimoji="1" lang="ja-JP" altLang="en-US" smtClean="0"/>
              <a:t>7</a:t>
            </a:fld>
            <a:endParaRPr kumimoji="1" lang="ja-JP" altLang="en-US"/>
          </a:p>
        </p:txBody>
      </p:sp>
    </p:spTree>
    <p:extLst>
      <p:ext uri="{BB962C8B-B14F-4D97-AF65-F5344CB8AC3E}">
        <p14:creationId xmlns:p14="http://schemas.microsoft.com/office/powerpoint/2010/main" val="32306495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emf"/><Relationship Id="rId7"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C0E3566-0934-3248-ABC8-1CAB5CB9AF34}"/>
              </a:ext>
            </a:extLst>
          </p:cNvPr>
          <p:cNvGrpSpPr/>
          <p:nvPr userDrawn="1"/>
        </p:nvGrpSpPr>
        <p:grpSpPr>
          <a:xfrm>
            <a:off x="0" y="0"/>
            <a:ext cx="9913291" cy="6858000"/>
            <a:chOff x="15498" y="0"/>
            <a:chExt cx="12185476" cy="6849289"/>
          </a:xfrm>
        </p:grpSpPr>
        <p:pic>
          <p:nvPicPr>
            <p:cNvPr id="8" name="図 7" descr="モニター, 画面, テレビ が含まれている画像&#10;&#10;自動的に生成された説明">
              <a:extLst>
                <a:ext uri="{FF2B5EF4-FFF2-40B4-BE49-F238E27FC236}">
                  <a16:creationId xmlns:a16="http://schemas.microsoft.com/office/drawing/2014/main" id="{0660BD8A-4CE2-E441-A8B9-DBED42755A1F}"/>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35852" r="11163" b="36000"/>
            <a:stretch/>
          </p:blipFill>
          <p:spPr>
            <a:xfrm>
              <a:off x="15498" y="0"/>
              <a:ext cx="12185476" cy="4033520"/>
            </a:xfrm>
            <a:prstGeom prst="rect">
              <a:avLst/>
            </a:prstGeom>
          </p:spPr>
        </p:pic>
        <p:pic>
          <p:nvPicPr>
            <p:cNvPr id="9" name="図 8" descr="モニター, 画面, テレビ が含まれている画像&#10;&#10;自動的に生成された説明">
              <a:extLst>
                <a:ext uri="{FF2B5EF4-FFF2-40B4-BE49-F238E27FC236}">
                  <a16:creationId xmlns:a16="http://schemas.microsoft.com/office/drawing/2014/main" id="{C84F2EB2-5E18-1541-8F09-A97C4415C2C3}"/>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44349" r="11163" b="36000"/>
            <a:stretch/>
          </p:blipFill>
          <p:spPr>
            <a:xfrm flipV="1">
              <a:off x="15498" y="4033520"/>
              <a:ext cx="12185476" cy="2815769"/>
            </a:xfrm>
            <a:prstGeom prst="rect">
              <a:avLst/>
            </a:prstGeom>
          </p:spPr>
        </p:pic>
      </p:grpSp>
      <p:pic>
        <p:nvPicPr>
          <p:cNvPr id="54" name="図 53">
            <a:extLst>
              <a:ext uri="{FF2B5EF4-FFF2-40B4-BE49-F238E27FC236}">
                <a16:creationId xmlns:a16="http://schemas.microsoft.com/office/drawing/2014/main" id="{45ABD25A-6E1C-5D40-BC56-26309AA6FD3D}"/>
              </a:ext>
            </a:extLst>
          </p:cNvPr>
          <p:cNvPicPr>
            <a:picLocks noChangeAspect="1"/>
          </p:cNvPicPr>
          <p:nvPr userDrawn="1"/>
        </p:nvPicPr>
        <p:blipFill rotWithShape="1">
          <a:blip r:embed="rId3"/>
          <a:srcRect b="48213"/>
          <a:stretch/>
        </p:blipFill>
        <p:spPr>
          <a:xfrm>
            <a:off x="276960" y="2016089"/>
            <a:ext cx="9304103" cy="4818335"/>
          </a:xfrm>
          <a:prstGeom prst="rect">
            <a:avLst/>
          </a:prstGeom>
        </p:spPr>
      </p:pic>
      <p:pic>
        <p:nvPicPr>
          <p:cNvPr id="12" name="図 11" descr="建物, ビデオ, 大きい, ゾウ が含まれている画像&#10;&#10;自動的に生成された説明">
            <a:extLst>
              <a:ext uri="{FF2B5EF4-FFF2-40B4-BE49-F238E27FC236}">
                <a16:creationId xmlns:a16="http://schemas.microsoft.com/office/drawing/2014/main" id="{EE418DA3-6BA6-F04B-8626-46B1D53A4E3C}"/>
              </a:ext>
            </a:extLst>
          </p:cNvPr>
          <p:cNvPicPr>
            <a:picLocks noChangeAspect="1"/>
          </p:cNvPicPr>
          <p:nvPr userDrawn="1"/>
        </p:nvPicPr>
        <p:blipFill rotWithShape="1">
          <a:blip r:embed="rId4">
            <a:alphaModFix amt="85000"/>
          </a:blip>
          <a:srcRect l="1" r="29724" b="16667"/>
          <a:stretch/>
        </p:blipFill>
        <p:spPr>
          <a:xfrm>
            <a:off x="-10319" y="-1"/>
            <a:ext cx="9913291" cy="6858001"/>
          </a:xfrm>
          <a:prstGeom prst="rect">
            <a:avLst/>
          </a:prstGeom>
        </p:spPr>
      </p:pic>
      <p:sp>
        <p:nvSpPr>
          <p:cNvPr id="6" name="スライド番号プレースホルダー 5">
            <a:extLst>
              <a:ext uri="{FF2B5EF4-FFF2-40B4-BE49-F238E27FC236}">
                <a16:creationId xmlns:a16="http://schemas.microsoft.com/office/drawing/2014/main" id="{58CE1903-A028-8842-A066-988EFFAABD3A}"/>
              </a:ext>
            </a:extLst>
          </p:cNvPr>
          <p:cNvSpPr>
            <a:spLocks noGrp="1"/>
          </p:cNvSpPr>
          <p:nvPr>
            <p:ph type="sldNum" sz="quarter" idx="12"/>
          </p:nvPr>
        </p:nvSpPr>
        <p:spPr>
          <a:xfrm>
            <a:off x="7576224" y="6356351"/>
            <a:ext cx="2228850" cy="365125"/>
          </a:xfrm>
        </p:spPr>
        <p:txBody>
          <a:bodyPr/>
          <a:lstStyle/>
          <a:p>
            <a:fld id="{7119817F-A942-A842-AA54-F186C5491701}" type="slidenum">
              <a:rPr kumimoji="1" lang="ja-JP" altLang="en-US" smtClean="0"/>
              <a:t>‹#›</a:t>
            </a:fld>
            <a:endParaRPr kumimoji="1" lang="ja-JP" altLang="en-US"/>
          </a:p>
        </p:txBody>
      </p:sp>
      <p:grpSp>
        <p:nvGrpSpPr>
          <p:cNvPr id="32" name="グループ化 31">
            <a:extLst>
              <a:ext uri="{FF2B5EF4-FFF2-40B4-BE49-F238E27FC236}">
                <a16:creationId xmlns:a16="http://schemas.microsoft.com/office/drawing/2014/main" id="{9B9FF33F-1F95-A643-81A1-267053A77CC9}"/>
              </a:ext>
            </a:extLst>
          </p:cNvPr>
          <p:cNvGrpSpPr/>
          <p:nvPr userDrawn="1"/>
        </p:nvGrpSpPr>
        <p:grpSpPr>
          <a:xfrm>
            <a:off x="-12700" y="373851"/>
            <a:ext cx="4058307" cy="5842800"/>
            <a:chOff x="-12700" y="373851"/>
            <a:chExt cx="4058307" cy="5842800"/>
          </a:xfrm>
        </p:grpSpPr>
        <p:grpSp>
          <p:nvGrpSpPr>
            <p:cNvPr id="33" name="グループ化 32">
              <a:extLst>
                <a:ext uri="{FF2B5EF4-FFF2-40B4-BE49-F238E27FC236}">
                  <a16:creationId xmlns:a16="http://schemas.microsoft.com/office/drawing/2014/main" id="{CA27CF21-1C0D-B649-9C1E-D4A859E363DE}"/>
                </a:ext>
              </a:extLst>
            </p:cNvPr>
            <p:cNvGrpSpPr/>
            <p:nvPr userDrawn="1"/>
          </p:nvGrpSpPr>
          <p:grpSpPr>
            <a:xfrm>
              <a:off x="240517" y="373851"/>
              <a:ext cx="3805090" cy="5842800"/>
              <a:chOff x="240517" y="373851"/>
              <a:chExt cx="3805090" cy="5842800"/>
            </a:xfrm>
          </p:grpSpPr>
          <p:grpSp>
            <p:nvGrpSpPr>
              <p:cNvPr id="35" name="グループ化 34">
                <a:extLst>
                  <a:ext uri="{FF2B5EF4-FFF2-40B4-BE49-F238E27FC236}">
                    <a16:creationId xmlns:a16="http://schemas.microsoft.com/office/drawing/2014/main" id="{93C09C68-A90E-FF4B-A31D-DCE78A8F94B8}"/>
                  </a:ext>
                </a:extLst>
              </p:cNvPr>
              <p:cNvGrpSpPr>
                <a:grpSpLocks noChangeAspect="1"/>
              </p:cNvGrpSpPr>
              <p:nvPr userDrawn="1"/>
            </p:nvGrpSpPr>
            <p:grpSpPr>
              <a:xfrm>
                <a:off x="240517" y="373851"/>
                <a:ext cx="3805090" cy="5842800"/>
                <a:chOff x="177023" y="126250"/>
                <a:chExt cx="3395982" cy="5214606"/>
              </a:xfrm>
            </p:grpSpPr>
            <p:sp>
              <p:nvSpPr>
                <p:cNvPr id="37" name="ドーナツ 36">
                  <a:extLst>
                    <a:ext uri="{FF2B5EF4-FFF2-40B4-BE49-F238E27FC236}">
                      <a16:creationId xmlns:a16="http://schemas.microsoft.com/office/drawing/2014/main" id="{270E9341-3F00-9249-A489-5313E54D0AAE}"/>
                    </a:ext>
                  </a:extLst>
                </p:cNvPr>
                <p:cNvSpPr/>
                <p:nvPr userDrawn="1"/>
              </p:nvSpPr>
              <p:spPr>
                <a:xfrm>
                  <a:off x="1035145" y="126250"/>
                  <a:ext cx="1248050" cy="1248050"/>
                </a:xfrm>
                <a:prstGeom prst="donut">
                  <a:avLst>
                    <a:gd name="adj" fmla="val 13585"/>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ドーナツ 37">
                  <a:extLst>
                    <a:ext uri="{FF2B5EF4-FFF2-40B4-BE49-F238E27FC236}">
                      <a16:creationId xmlns:a16="http://schemas.microsoft.com/office/drawing/2014/main" id="{F3DCE27A-55E1-A14E-9F8B-6BAD6033521A}"/>
                    </a:ext>
                  </a:extLst>
                </p:cNvPr>
                <p:cNvSpPr/>
                <p:nvPr userDrawn="1"/>
              </p:nvSpPr>
              <p:spPr>
                <a:xfrm>
                  <a:off x="476834" y="1648155"/>
                  <a:ext cx="620411" cy="620411"/>
                </a:xfrm>
                <a:prstGeom prst="donut">
                  <a:avLst>
                    <a:gd name="adj" fmla="val 994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ドーナツ 38">
                  <a:extLst>
                    <a:ext uri="{FF2B5EF4-FFF2-40B4-BE49-F238E27FC236}">
                      <a16:creationId xmlns:a16="http://schemas.microsoft.com/office/drawing/2014/main" id="{F261CDF4-97F4-8446-BDB8-7C308FF1C615}"/>
                    </a:ext>
                  </a:extLst>
                </p:cNvPr>
                <p:cNvSpPr/>
                <p:nvPr userDrawn="1"/>
              </p:nvSpPr>
              <p:spPr>
                <a:xfrm>
                  <a:off x="784048" y="2039909"/>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ドーナツ 39">
                  <a:extLst>
                    <a:ext uri="{FF2B5EF4-FFF2-40B4-BE49-F238E27FC236}">
                      <a16:creationId xmlns:a16="http://schemas.microsoft.com/office/drawing/2014/main" id="{14DA6BE7-D701-7B40-A69C-78A2E2BDFD58}"/>
                    </a:ext>
                  </a:extLst>
                </p:cNvPr>
                <p:cNvSpPr/>
                <p:nvPr userDrawn="1"/>
              </p:nvSpPr>
              <p:spPr>
                <a:xfrm>
                  <a:off x="3302800" y="1199302"/>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ドーナツ 40">
                  <a:extLst>
                    <a:ext uri="{FF2B5EF4-FFF2-40B4-BE49-F238E27FC236}">
                      <a16:creationId xmlns:a16="http://schemas.microsoft.com/office/drawing/2014/main" id="{60CE0043-BFED-A442-8CD9-CDCCC0008754}"/>
                    </a:ext>
                  </a:extLst>
                </p:cNvPr>
                <p:cNvSpPr/>
                <p:nvPr userDrawn="1"/>
              </p:nvSpPr>
              <p:spPr>
                <a:xfrm>
                  <a:off x="582630" y="3004406"/>
                  <a:ext cx="270205" cy="270205"/>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ドーナツ 41">
                  <a:extLst>
                    <a:ext uri="{FF2B5EF4-FFF2-40B4-BE49-F238E27FC236}">
                      <a16:creationId xmlns:a16="http://schemas.microsoft.com/office/drawing/2014/main" id="{9BD0313C-DB36-5C42-8A0B-9A1A2656510B}"/>
                    </a:ext>
                  </a:extLst>
                </p:cNvPr>
                <p:cNvSpPr/>
                <p:nvPr userDrawn="1"/>
              </p:nvSpPr>
              <p:spPr>
                <a:xfrm>
                  <a:off x="2243728" y="4562480"/>
                  <a:ext cx="778376" cy="778376"/>
                </a:xfrm>
                <a:prstGeom prst="donut">
                  <a:avLst>
                    <a:gd name="adj" fmla="val 56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円/楕円 42">
                  <a:extLst>
                    <a:ext uri="{FF2B5EF4-FFF2-40B4-BE49-F238E27FC236}">
                      <a16:creationId xmlns:a16="http://schemas.microsoft.com/office/drawing/2014/main" id="{FA255454-E5D3-D84C-BB89-ED1403E00661}"/>
                    </a:ext>
                  </a:extLst>
                </p:cNvPr>
                <p:cNvSpPr/>
                <p:nvPr userDrawn="1"/>
              </p:nvSpPr>
              <p:spPr>
                <a:xfrm>
                  <a:off x="3009073" y="1389906"/>
                  <a:ext cx="157969" cy="1579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円/楕円 43">
                  <a:extLst>
                    <a:ext uri="{FF2B5EF4-FFF2-40B4-BE49-F238E27FC236}">
                      <a16:creationId xmlns:a16="http://schemas.microsoft.com/office/drawing/2014/main" id="{276C1C92-BA15-B349-BE89-CE25E85AC289}"/>
                    </a:ext>
                  </a:extLst>
                </p:cNvPr>
                <p:cNvSpPr/>
                <p:nvPr userDrawn="1"/>
              </p:nvSpPr>
              <p:spPr>
                <a:xfrm>
                  <a:off x="3208037" y="1606987"/>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a:extLst>
                    <a:ext uri="{FF2B5EF4-FFF2-40B4-BE49-F238E27FC236}">
                      <a16:creationId xmlns:a16="http://schemas.microsoft.com/office/drawing/2014/main" id="{81ED2E32-8B5F-5747-BD3D-040D94ECAEE9}"/>
                    </a:ext>
                  </a:extLst>
                </p:cNvPr>
                <p:cNvSpPr/>
                <p:nvPr userDrawn="1"/>
              </p:nvSpPr>
              <p:spPr>
                <a:xfrm>
                  <a:off x="985900" y="2493868"/>
                  <a:ext cx="98490" cy="98490"/>
                </a:xfrm>
                <a:prstGeom prst="ellipse">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a:extLst>
                    <a:ext uri="{FF2B5EF4-FFF2-40B4-BE49-F238E27FC236}">
                      <a16:creationId xmlns:a16="http://schemas.microsoft.com/office/drawing/2014/main" id="{9FC72BF9-DB84-FB44-BBC3-F7908648A2FA}"/>
                    </a:ext>
                  </a:extLst>
                </p:cNvPr>
                <p:cNvSpPr>
                  <a:spLocks noChangeAspect="1"/>
                </p:cNvSpPr>
                <p:nvPr userDrawn="1"/>
              </p:nvSpPr>
              <p:spPr>
                <a:xfrm>
                  <a:off x="925265" y="2611203"/>
                  <a:ext cx="72000" cy="72000"/>
                </a:xfrm>
                <a:prstGeom prst="ellipse">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a:extLst>
                    <a:ext uri="{FF2B5EF4-FFF2-40B4-BE49-F238E27FC236}">
                      <a16:creationId xmlns:a16="http://schemas.microsoft.com/office/drawing/2014/main" id="{AC11EA0A-7A8C-954B-B7BB-C5BC75441380}"/>
                    </a:ext>
                  </a:extLst>
                </p:cNvPr>
                <p:cNvSpPr/>
                <p:nvPr userDrawn="1"/>
              </p:nvSpPr>
              <p:spPr>
                <a:xfrm>
                  <a:off x="177023" y="2256122"/>
                  <a:ext cx="152940" cy="15294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EFAB2756-6592-FC4B-A679-419E9D931E1C}"/>
                    </a:ext>
                  </a:extLst>
                </p:cNvPr>
                <p:cNvSpPr>
                  <a:spLocks noChangeAspect="1"/>
                </p:cNvSpPr>
                <p:nvPr userDrawn="1"/>
              </p:nvSpPr>
              <p:spPr>
                <a:xfrm>
                  <a:off x="374873" y="3077394"/>
                  <a:ext cx="79200" cy="7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a:extLst>
                    <a:ext uri="{FF2B5EF4-FFF2-40B4-BE49-F238E27FC236}">
                      <a16:creationId xmlns:a16="http://schemas.microsoft.com/office/drawing/2014/main" id="{3871C1E2-5105-8542-8BC2-8431D92B5285}"/>
                    </a:ext>
                  </a:extLst>
                </p:cNvPr>
                <p:cNvSpPr/>
                <p:nvPr userDrawn="1"/>
              </p:nvSpPr>
              <p:spPr>
                <a:xfrm>
                  <a:off x="3153955" y="897994"/>
                  <a:ext cx="152940" cy="1584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2A6E1B60-676C-A040-8599-3669B61A05FA}"/>
                    </a:ext>
                  </a:extLst>
                </p:cNvPr>
                <p:cNvSpPr>
                  <a:spLocks noChangeAspect="1"/>
                </p:cNvSpPr>
                <p:nvPr userDrawn="1"/>
              </p:nvSpPr>
              <p:spPr>
                <a:xfrm>
                  <a:off x="927076" y="3489853"/>
                  <a:ext cx="86400" cy="864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ドーナツ 50">
                  <a:extLst>
                    <a:ext uri="{FF2B5EF4-FFF2-40B4-BE49-F238E27FC236}">
                      <a16:creationId xmlns:a16="http://schemas.microsoft.com/office/drawing/2014/main" id="{0F1B4747-E36C-D14A-A9F2-AD32B6EFF31C}"/>
                    </a:ext>
                  </a:extLst>
                </p:cNvPr>
                <p:cNvSpPr/>
                <p:nvPr userDrawn="1"/>
              </p:nvSpPr>
              <p:spPr>
                <a:xfrm>
                  <a:off x="3012080" y="708982"/>
                  <a:ext cx="270205" cy="270205"/>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36" name="円/楕円 35">
                <a:extLst>
                  <a:ext uri="{FF2B5EF4-FFF2-40B4-BE49-F238E27FC236}">
                    <a16:creationId xmlns:a16="http://schemas.microsoft.com/office/drawing/2014/main" id="{1EBC984B-0085-5C44-A955-30863817678F}"/>
                  </a:ext>
                </a:extLst>
              </p:cNvPr>
              <p:cNvSpPr/>
              <p:nvPr userDrawn="1"/>
            </p:nvSpPr>
            <p:spPr>
              <a:xfrm>
                <a:off x="765853" y="4989957"/>
                <a:ext cx="243889" cy="2438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4" name="図 33">
              <a:extLst>
                <a:ext uri="{FF2B5EF4-FFF2-40B4-BE49-F238E27FC236}">
                  <a16:creationId xmlns:a16="http://schemas.microsoft.com/office/drawing/2014/main" id="{A9587B0F-1FB2-A24B-A103-F91F59DC04B6}"/>
                </a:ext>
              </a:extLst>
            </p:cNvPr>
            <p:cNvPicPr>
              <a:picLocks noChangeAspect="1"/>
            </p:cNvPicPr>
            <p:nvPr userDrawn="1"/>
          </p:nvPicPr>
          <p:blipFill rotWithShape="1">
            <a:blip r:embed="rId5"/>
            <a:srcRect l="23209"/>
            <a:stretch/>
          </p:blipFill>
          <p:spPr>
            <a:xfrm>
              <a:off x="-12700" y="4557135"/>
              <a:ext cx="858208" cy="1130300"/>
            </a:xfrm>
            <a:prstGeom prst="rect">
              <a:avLst/>
            </a:prstGeom>
          </p:spPr>
        </p:pic>
      </p:grpSp>
      <p:pic>
        <p:nvPicPr>
          <p:cNvPr id="52" name="図 51" descr="ホイール, 挿絵 が含まれている画像&#10;&#10;自動的に生成された説明">
            <a:extLst>
              <a:ext uri="{FF2B5EF4-FFF2-40B4-BE49-F238E27FC236}">
                <a16:creationId xmlns:a16="http://schemas.microsoft.com/office/drawing/2014/main" id="{95288964-6F3E-604C-AD94-9CC2BE1BAE49}"/>
              </a:ext>
            </a:extLst>
          </p:cNvPr>
          <p:cNvPicPr>
            <a:picLocks noChangeAspect="1"/>
          </p:cNvPicPr>
          <p:nvPr userDrawn="1"/>
        </p:nvPicPr>
        <p:blipFill>
          <a:blip r:embed="rId6"/>
          <a:stretch>
            <a:fillRect/>
          </a:stretch>
        </p:blipFill>
        <p:spPr>
          <a:xfrm>
            <a:off x="6665459" y="282367"/>
            <a:ext cx="3081403" cy="533083"/>
          </a:xfrm>
          <a:prstGeom prst="rect">
            <a:avLst/>
          </a:prstGeom>
        </p:spPr>
      </p:pic>
      <p:pic>
        <p:nvPicPr>
          <p:cNvPr id="53" name="図 52">
            <a:extLst>
              <a:ext uri="{FF2B5EF4-FFF2-40B4-BE49-F238E27FC236}">
                <a16:creationId xmlns:a16="http://schemas.microsoft.com/office/drawing/2014/main" id="{3727C3CA-4C41-754E-9854-7B40139B03BE}"/>
              </a:ext>
            </a:extLst>
          </p:cNvPr>
          <p:cNvPicPr>
            <a:picLocks noChangeAspect="1"/>
          </p:cNvPicPr>
          <p:nvPr userDrawn="1"/>
        </p:nvPicPr>
        <p:blipFill rotWithShape="1">
          <a:blip r:embed="rId7"/>
          <a:srcRect r="4189"/>
          <a:stretch/>
        </p:blipFill>
        <p:spPr>
          <a:xfrm>
            <a:off x="6491495" y="1299492"/>
            <a:ext cx="3431355" cy="3454400"/>
          </a:xfrm>
          <a:prstGeom prst="rect">
            <a:avLst/>
          </a:prstGeom>
        </p:spPr>
      </p:pic>
      <p:sp>
        <p:nvSpPr>
          <p:cNvPr id="55" name="タイトル 1">
            <a:extLst>
              <a:ext uri="{FF2B5EF4-FFF2-40B4-BE49-F238E27FC236}">
                <a16:creationId xmlns:a16="http://schemas.microsoft.com/office/drawing/2014/main" id="{42206F8B-F030-A345-BE66-3DF0D748C059}"/>
              </a:ext>
            </a:extLst>
          </p:cNvPr>
          <p:cNvSpPr>
            <a:spLocks noGrp="1"/>
          </p:cNvSpPr>
          <p:nvPr>
            <p:ph type="ctrTitle"/>
          </p:nvPr>
        </p:nvSpPr>
        <p:spPr>
          <a:xfrm>
            <a:off x="824590" y="1948012"/>
            <a:ext cx="8355150" cy="2387600"/>
          </a:xfrm>
        </p:spPr>
        <p:txBody>
          <a:bodyPr anchor="b">
            <a:noAutofit/>
          </a:bodyPr>
          <a:lstStyle>
            <a:lvl1pPr algn="ctr">
              <a:defRPr sz="5400" b="1">
                <a:solidFill>
                  <a:schemeClr val="bg1"/>
                </a:solidFill>
              </a:defRPr>
            </a:lvl1pPr>
          </a:lstStyle>
          <a:p>
            <a:r>
              <a:rPr kumimoji="1" lang="ja-JP" altLang="en-US"/>
              <a:t>マスター タイトルの書式設定</a:t>
            </a:r>
          </a:p>
        </p:txBody>
      </p:sp>
      <p:sp>
        <p:nvSpPr>
          <p:cNvPr id="56" name="字幕 2">
            <a:extLst>
              <a:ext uri="{FF2B5EF4-FFF2-40B4-BE49-F238E27FC236}">
                <a16:creationId xmlns:a16="http://schemas.microsoft.com/office/drawing/2014/main" id="{421AFB94-F5D1-3D40-B0F0-6A365FDB9531}"/>
              </a:ext>
            </a:extLst>
          </p:cNvPr>
          <p:cNvSpPr>
            <a:spLocks noGrp="1"/>
          </p:cNvSpPr>
          <p:nvPr>
            <p:ph type="subTitle" idx="1"/>
          </p:nvPr>
        </p:nvSpPr>
        <p:spPr>
          <a:xfrm>
            <a:off x="1762353" y="4464073"/>
            <a:ext cx="6930680" cy="1655762"/>
          </a:xfrm>
        </p:spPr>
        <p:txBody>
          <a:bodyPr>
            <a:no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Tree>
    <p:extLst>
      <p:ext uri="{BB962C8B-B14F-4D97-AF65-F5344CB8AC3E}">
        <p14:creationId xmlns:p14="http://schemas.microsoft.com/office/powerpoint/2010/main" val="42368907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49353A-EA42-024E-B1D1-DE74A7147624}"/>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7F0E44-8B27-044B-9742-88511D298CF8}"/>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6C8D0527-855B-214C-9286-49CC19ACF17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2475418-11C7-174E-93E9-E843DCA5A4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FD8FEA1-94D9-D54C-80C9-2A0E3CB16EC0}"/>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Tree>
    <p:extLst>
      <p:ext uri="{BB962C8B-B14F-4D97-AF65-F5344CB8AC3E}">
        <p14:creationId xmlns:p14="http://schemas.microsoft.com/office/powerpoint/2010/main" val="37173916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つのコンテンツ">
    <p:spTree>
      <p:nvGrpSpPr>
        <p:cNvPr id="1" name=""/>
        <p:cNvGrpSpPr/>
        <p:nvPr/>
      </p:nvGrpSpPr>
      <p:grpSpPr>
        <a:xfrm>
          <a:off x="0" y="0"/>
          <a:ext cx="0" cy="0"/>
          <a:chOff x="0" y="0"/>
          <a:chExt cx="0" cy="0"/>
        </a:xfrm>
      </p:grpSpPr>
      <p:sp>
        <p:nvSpPr>
          <p:cNvPr id="5" name="日付プレースホルダー 4">
            <a:extLst>
              <a:ext uri="{FF2B5EF4-FFF2-40B4-BE49-F238E27FC236}">
                <a16:creationId xmlns:a16="http://schemas.microsoft.com/office/drawing/2014/main" id="{3C407308-7FF1-514D-B436-973A74375109}"/>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DF9AFD09-8AC9-0144-AB94-7779B35CFA0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B553A67-AC21-F140-ACE2-CE6B742275FE}"/>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
        <p:nvSpPr>
          <p:cNvPr id="8" name="ドーナツ 7">
            <a:extLst>
              <a:ext uri="{FF2B5EF4-FFF2-40B4-BE49-F238E27FC236}">
                <a16:creationId xmlns:a16="http://schemas.microsoft.com/office/drawing/2014/main" id="{8A5E7B68-4559-4B42-8912-7D88FF7B29B0}"/>
              </a:ext>
            </a:extLst>
          </p:cNvPr>
          <p:cNvSpPr>
            <a:spLocks noChangeAspect="1"/>
          </p:cNvSpPr>
          <p:nvPr/>
        </p:nvSpPr>
        <p:spPr>
          <a:xfrm>
            <a:off x="1173208" y="-479044"/>
            <a:ext cx="7559584" cy="9304103"/>
          </a:xfrm>
          <a:prstGeom prst="donut">
            <a:avLst>
              <a:gd name="adj" fmla="val 24639"/>
            </a:avLst>
          </a:prstGeom>
          <a:gradFill flip="none" rotWithShape="1">
            <a:gsLst>
              <a:gs pos="0">
                <a:srgbClr val="3075F4"/>
              </a:gs>
              <a:gs pos="100000">
                <a:srgbClr val="00A5F8"/>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grpSp>
        <p:nvGrpSpPr>
          <p:cNvPr id="9" name="グループ化 8">
            <a:extLst>
              <a:ext uri="{FF2B5EF4-FFF2-40B4-BE49-F238E27FC236}">
                <a16:creationId xmlns:a16="http://schemas.microsoft.com/office/drawing/2014/main" id="{64D2F397-C837-BA43-A6CE-5C1C5CCB9AAA}"/>
              </a:ext>
            </a:extLst>
          </p:cNvPr>
          <p:cNvGrpSpPr/>
          <p:nvPr/>
        </p:nvGrpSpPr>
        <p:grpSpPr>
          <a:xfrm>
            <a:off x="557213" y="821697"/>
            <a:ext cx="3130965" cy="5214606"/>
            <a:chOff x="-280490" y="126250"/>
            <a:chExt cx="3853495" cy="5214606"/>
          </a:xfrm>
        </p:grpSpPr>
        <p:sp>
          <p:nvSpPr>
            <p:cNvPr id="10" name="ドーナツ 9">
              <a:extLst>
                <a:ext uri="{FF2B5EF4-FFF2-40B4-BE49-F238E27FC236}">
                  <a16:creationId xmlns:a16="http://schemas.microsoft.com/office/drawing/2014/main" id="{7B714583-C508-3844-8477-E030718842E5}"/>
                </a:ext>
              </a:extLst>
            </p:cNvPr>
            <p:cNvSpPr/>
            <p:nvPr userDrawn="1"/>
          </p:nvSpPr>
          <p:spPr>
            <a:xfrm>
              <a:off x="1035145" y="126250"/>
              <a:ext cx="1248050" cy="1248050"/>
            </a:xfrm>
            <a:prstGeom prst="donut">
              <a:avLst>
                <a:gd name="adj" fmla="val 13585"/>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11" name="ドーナツ 10">
              <a:extLst>
                <a:ext uri="{FF2B5EF4-FFF2-40B4-BE49-F238E27FC236}">
                  <a16:creationId xmlns:a16="http://schemas.microsoft.com/office/drawing/2014/main" id="{3DA6389E-EDB9-0341-AFF3-9EF5D246547B}"/>
                </a:ext>
              </a:extLst>
            </p:cNvPr>
            <p:cNvSpPr/>
            <p:nvPr userDrawn="1"/>
          </p:nvSpPr>
          <p:spPr>
            <a:xfrm>
              <a:off x="476834" y="1648155"/>
              <a:ext cx="620411" cy="620411"/>
            </a:xfrm>
            <a:prstGeom prst="donut">
              <a:avLst>
                <a:gd name="adj" fmla="val 994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12" name="ドーナツ 11">
              <a:extLst>
                <a:ext uri="{FF2B5EF4-FFF2-40B4-BE49-F238E27FC236}">
                  <a16:creationId xmlns:a16="http://schemas.microsoft.com/office/drawing/2014/main" id="{31F86645-3889-334F-9142-A276CD022B9F}"/>
                </a:ext>
              </a:extLst>
            </p:cNvPr>
            <p:cNvSpPr/>
            <p:nvPr userDrawn="1"/>
          </p:nvSpPr>
          <p:spPr>
            <a:xfrm>
              <a:off x="784048" y="2039909"/>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13" name="ドーナツ 12">
              <a:extLst>
                <a:ext uri="{FF2B5EF4-FFF2-40B4-BE49-F238E27FC236}">
                  <a16:creationId xmlns:a16="http://schemas.microsoft.com/office/drawing/2014/main" id="{2261D750-93BC-204B-9188-12858E4D1926}"/>
                </a:ext>
              </a:extLst>
            </p:cNvPr>
            <p:cNvSpPr/>
            <p:nvPr userDrawn="1"/>
          </p:nvSpPr>
          <p:spPr>
            <a:xfrm>
              <a:off x="3302800" y="1199302"/>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14" name="ドーナツ 13">
              <a:extLst>
                <a:ext uri="{FF2B5EF4-FFF2-40B4-BE49-F238E27FC236}">
                  <a16:creationId xmlns:a16="http://schemas.microsoft.com/office/drawing/2014/main" id="{0419DCE1-BDD7-2642-8575-8A3C96F37B94}"/>
                </a:ext>
              </a:extLst>
            </p:cNvPr>
            <p:cNvSpPr/>
            <p:nvPr userDrawn="1"/>
          </p:nvSpPr>
          <p:spPr>
            <a:xfrm>
              <a:off x="582630" y="3004406"/>
              <a:ext cx="270205" cy="270205"/>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15" name="ドーナツ 14">
              <a:extLst>
                <a:ext uri="{FF2B5EF4-FFF2-40B4-BE49-F238E27FC236}">
                  <a16:creationId xmlns:a16="http://schemas.microsoft.com/office/drawing/2014/main" id="{A5C4840D-3966-B642-9287-1A3FFB406F89}"/>
                </a:ext>
              </a:extLst>
            </p:cNvPr>
            <p:cNvSpPr/>
            <p:nvPr userDrawn="1"/>
          </p:nvSpPr>
          <p:spPr>
            <a:xfrm>
              <a:off x="-280490" y="3866231"/>
              <a:ext cx="1002308" cy="1002308"/>
            </a:xfrm>
            <a:prstGeom prst="donut">
              <a:avLst>
                <a:gd name="adj" fmla="val 11611"/>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16" name="ドーナツ 15">
              <a:extLst>
                <a:ext uri="{FF2B5EF4-FFF2-40B4-BE49-F238E27FC236}">
                  <a16:creationId xmlns:a16="http://schemas.microsoft.com/office/drawing/2014/main" id="{FE8973AD-5BF4-A044-A1B1-97D22893D35A}"/>
                </a:ext>
              </a:extLst>
            </p:cNvPr>
            <p:cNvSpPr/>
            <p:nvPr userDrawn="1"/>
          </p:nvSpPr>
          <p:spPr>
            <a:xfrm>
              <a:off x="2243728" y="4562480"/>
              <a:ext cx="778376" cy="778376"/>
            </a:xfrm>
            <a:prstGeom prst="donut">
              <a:avLst>
                <a:gd name="adj" fmla="val 56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17" name="円/楕円 16">
              <a:extLst>
                <a:ext uri="{FF2B5EF4-FFF2-40B4-BE49-F238E27FC236}">
                  <a16:creationId xmlns:a16="http://schemas.microsoft.com/office/drawing/2014/main" id="{5D1A255F-EC3B-EB43-B981-F56E19C31074}"/>
                </a:ext>
              </a:extLst>
            </p:cNvPr>
            <p:cNvSpPr/>
            <p:nvPr userDrawn="1"/>
          </p:nvSpPr>
          <p:spPr>
            <a:xfrm>
              <a:off x="3009073" y="1389906"/>
              <a:ext cx="157969" cy="1579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18" name="円/楕円 17">
              <a:extLst>
                <a:ext uri="{FF2B5EF4-FFF2-40B4-BE49-F238E27FC236}">
                  <a16:creationId xmlns:a16="http://schemas.microsoft.com/office/drawing/2014/main" id="{E5F5E302-CFAB-BE47-8D93-809ECE67BA0D}"/>
                </a:ext>
              </a:extLst>
            </p:cNvPr>
            <p:cNvSpPr/>
            <p:nvPr userDrawn="1"/>
          </p:nvSpPr>
          <p:spPr>
            <a:xfrm>
              <a:off x="3208037" y="1606987"/>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19" name="円/楕円 18">
              <a:extLst>
                <a:ext uri="{FF2B5EF4-FFF2-40B4-BE49-F238E27FC236}">
                  <a16:creationId xmlns:a16="http://schemas.microsoft.com/office/drawing/2014/main" id="{023C7694-784F-3D43-B712-9B5C82E3EF46}"/>
                </a:ext>
              </a:extLst>
            </p:cNvPr>
            <p:cNvSpPr/>
            <p:nvPr userDrawn="1"/>
          </p:nvSpPr>
          <p:spPr>
            <a:xfrm>
              <a:off x="985900" y="2493868"/>
              <a:ext cx="98490" cy="98490"/>
            </a:xfrm>
            <a:prstGeom prst="ellipse">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20" name="円/楕円 19">
              <a:extLst>
                <a:ext uri="{FF2B5EF4-FFF2-40B4-BE49-F238E27FC236}">
                  <a16:creationId xmlns:a16="http://schemas.microsoft.com/office/drawing/2014/main" id="{E8771F16-9417-4B44-84E5-97D5BFFA68DC}"/>
                </a:ext>
              </a:extLst>
            </p:cNvPr>
            <p:cNvSpPr>
              <a:spLocks noChangeAspect="1"/>
            </p:cNvSpPr>
            <p:nvPr userDrawn="1"/>
          </p:nvSpPr>
          <p:spPr>
            <a:xfrm>
              <a:off x="925265" y="2611203"/>
              <a:ext cx="72000" cy="72000"/>
            </a:xfrm>
            <a:prstGeom prst="ellipse">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21" name="円/楕円 20">
              <a:extLst>
                <a:ext uri="{FF2B5EF4-FFF2-40B4-BE49-F238E27FC236}">
                  <a16:creationId xmlns:a16="http://schemas.microsoft.com/office/drawing/2014/main" id="{4DADF2EB-9C42-8C46-97FC-F80CA41F5A1E}"/>
                </a:ext>
              </a:extLst>
            </p:cNvPr>
            <p:cNvSpPr/>
            <p:nvPr userDrawn="1"/>
          </p:nvSpPr>
          <p:spPr>
            <a:xfrm>
              <a:off x="177023" y="2256122"/>
              <a:ext cx="152940" cy="15294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22" name="円/楕円 21">
              <a:extLst>
                <a:ext uri="{FF2B5EF4-FFF2-40B4-BE49-F238E27FC236}">
                  <a16:creationId xmlns:a16="http://schemas.microsoft.com/office/drawing/2014/main" id="{E36F7CA9-82B4-674B-AE91-2B5C19DBCD1C}"/>
                </a:ext>
              </a:extLst>
            </p:cNvPr>
            <p:cNvSpPr>
              <a:spLocks noChangeAspect="1"/>
            </p:cNvSpPr>
            <p:nvPr userDrawn="1"/>
          </p:nvSpPr>
          <p:spPr>
            <a:xfrm>
              <a:off x="374873" y="3077394"/>
              <a:ext cx="79200" cy="7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23" name="円/楕円 22">
              <a:extLst>
                <a:ext uri="{FF2B5EF4-FFF2-40B4-BE49-F238E27FC236}">
                  <a16:creationId xmlns:a16="http://schemas.microsoft.com/office/drawing/2014/main" id="{9683EC81-A11A-634B-8660-D4C7D108265B}"/>
                </a:ext>
              </a:extLst>
            </p:cNvPr>
            <p:cNvSpPr/>
            <p:nvPr userDrawn="1"/>
          </p:nvSpPr>
          <p:spPr>
            <a:xfrm>
              <a:off x="3153955" y="897994"/>
              <a:ext cx="152940" cy="1584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24" name="円/楕円 23">
              <a:extLst>
                <a:ext uri="{FF2B5EF4-FFF2-40B4-BE49-F238E27FC236}">
                  <a16:creationId xmlns:a16="http://schemas.microsoft.com/office/drawing/2014/main" id="{E1E23356-3FEF-E042-B8C4-367CB975144A}"/>
                </a:ext>
              </a:extLst>
            </p:cNvPr>
            <p:cNvSpPr>
              <a:spLocks noChangeAspect="1"/>
            </p:cNvSpPr>
            <p:nvPr userDrawn="1"/>
          </p:nvSpPr>
          <p:spPr>
            <a:xfrm>
              <a:off x="927076" y="3489853"/>
              <a:ext cx="86400" cy="864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25" name="ドーナツ 24">
              <a:extLst>
                <a:ext uri="{FF2B5EF4-FFF2-40B4-BE49-F238E27FC236}">
                  <a16:creationId xmlns:a16="http://schemas.microsoft.com/office/drawing/2014/main" id="{360D0E57-1FCA-BC4D-8520-5A7BEF2A1EE4}"/>
                </a:ext>
              </a:extLst>
            </p:cNvPr>
            <p:cNvSpPr/>
            <p:nvPr userDrawn="1"/>
          </p:nvSpPr>
          <p:spPr>
            <a:xfrm>
              <a:off x="3012080" y="708982"/>
              <a:ext cx="270205" cy="270205"/>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grpSp>
      <p:grpSp>
        <p:nvGrpSpPr>
          <p:cNvPr id="26" name="グループ化 25">
            <a:extLst>
              <a:ext uri="{FF2B5EF4-FFF2-40B4-BE49-F238E27FC236}">
                <a16:creationId xmlns:a16="http://schemas.microsoft.com/office/drawing/2014/main" id="{42224740-3483-0C42-83B0-CCBEA0276213}"/>
              </a:ext>
            </a:extLst>
          </p:cNvPr>
          <p:cNvGrpSpPr/>
          <p:nvPr/>
        </p:nvGrpSpPr>
        <p:grpSpPr>
          <a:xfrm>
            <a:off x="6123960" y="1313045"/>
            <a:ext cx="2904941" cy="3448654"/>
            <a:chOff x="8774151" y="1283561"/>
            <a:chExt cx="3575312" cy="3448654"/>
          </a:xfrm>
        </p:grpSpPr>
        <p:sp>
          <p:nvSpPr>
            <p:cNvPr id="27" name="ドーナツ 26">
              <a:extLst>
                <a:ext uri="{FF2B5EF4-FFF2-40B4-BE49-F238E27FC236}">
                  <a16:creationId xmlns:a16="http://schemas.microsoft.com/office/drawing/2014/main" id="{9F62F0B1-3073-ED47-9DC0-4C5A8BE3AA08}"/>
                </a:ext>
              </a:extLst>
            </p:cNvPr>
            <p:cNvSpPr/>
            <p:nvPr userDrawn="1"/>
          </p:nvSpPr>
          <p:spPr>
            <a:xfrm>
              <a:off x="11191280" y="1763386"/>
              <a:ext cx="1158183" cy="1158183"/>
            </a:xfrm>
            <a:prstGeom prst="donut">
              <a:avLst>
                <a:gd name="adj" fmla="val 17121"/>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28" name="ドーナツ 27">
              <a:extLst>
                <a:ext uri="{FF2B5EF4-FFF2-40B4-BE49-F238E27FC236}">
                  <a16:creationId xmlns:a16="http://schemas.microsoft.com/office/drawing/2014/main" id="{899B38CC-A693-F742-9CB3-BB00D76B81D0}"/>
                </a:ext>
              </a:extLst>
            </p:cNvPr>
            <p:cNvSpPr/>
            <p:nvPr userDrawn="1"/>
          </p:nvSpPr>
          <p:spPr>
            <a:xfrm>
              <a:off x="10535946" y="1321633"/>
              <a:ext cx="601800" cy="601800"/>
            </a:xfrm>
            <a:prstGeom prst="donut">
              <a:avLst>
                <a:gd name="adj" fmla="val 15125"/>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29" name="ドーナツ 28">
              <a:extLst>
                <a:ext uri="{FF2B5EF4-FFF2-40B4-BE49-F238E27FC236}">
                  <a16:creationId xmlns:a16="http://schemas.microsoft.com/office/drawing/2014/main" id="{5DDBDF32-7B6B-5247-947A-9CF120C26576}"/>
                </a:ext>
              </a:extLst>
            </p:cNvPr>
            <p:cNvSpPr/>
            <p:nvPr userDrawn="1"/>
          </p:nvSpPr>
          <p:spPr>
            <a:xfrm>
              <a:off x="8774151" y="1860177"/>
              <a:ext cx="290336" cy="290336"/>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30" name="ドーナツ 29">
              <a:extLst>
                <a:ext uri="{FF2B5EF4-FFF2-40B4-BE49-F238E27FC236}">
                  <a16:creationId xmlns:a16="http://schemas.microsoft.com/office/drawing/2014/main" id="{058A9640-4FF4-E84D-A27D-66779F7076FA}"/>
                </a:ext>
              </a:extLst>
            </p:cNvPr>
            <p:cNvSpPr/>
            <p:nvPr userDrawn="1"/>
          </p:nvSpPr>
          <p:spPr>
            <a:xfrm>
              <a:off x="10959651" y="4112317"/>
              <a:ext cx="291445" cy="291445"/>
            </a:xfrm>
            <a:prstGeom prst="donut">
              <a:avLst>
                <a:gd name="adj" fmla="val 11130"/>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31" name="ドーナツ 30">
              <a:extLst>
                <a:ext uri="{FF2B5EF4-FFF2-40B4-BE49-F238E27FC236}">
                  <a16:creationId xmlns:a16="http://schemas.microsoft.com/office/drawing/2014/main" id="{F923D90B-D66D-1949-978E-73D86AC0E02D}"/>
                </a:ext>
              </a:extLst>
            </p:cNvPr>
            <p:cNvSpPr/>
            <p:nvPr userDrawn="1"/>
          </p:nvSpPr>
          <p:spPr>
            <a:xfrm>
              <a:off x="10730253" y="3929912"/>
              <a:ext cx="399541" cy="399541"/>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32" name="ドーナツ 31">
              <a:extLst>
                <a:ext uri="{FF2B5EF4-FFF2-40B4-BE49-F238E27FC236}">
                  <a16:creationId xmlns:a16="http://schemas.microsoft.com/office/drawing/2014/main" id="{CCB44E6A-8229-A540-A8FE-FB86E5884236}"/>
                </a:ext>
              </a:extLst>
            </p:cNvPr>
            <p:cNvSpPr/>
            <p:nvPr userDrawn="1"/>
          </p:nvSpPr>
          <p:spPr>
            <a:xfrm>
              <a:off x="11170572" y="3445399"/>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33" name="円/楕円 32">
              <a:extLst>
                <a:ext uri="{FF2B5EF4-FFF2-40B4-BE49-F238E27FC236}">
                  <a16:creationId xmlns:a16="http://schemas.microsoft.com/office/drawing/2014/main" id="{069DA61F-B0D5-D348-B529-F4916BA308F3}"/>
                </a:ext>
              </a:extLst>
            </p:cNvPr>
            <p:cNvSpPr/>
            <p:nvPr userDrawn="1"/>
          </p:nvSpPr>
          <p:spPr>
            <a:xfrm>
              <a:off x="10262114" y="1543548"/>
              <a:ext cx="157969" cy="1579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34" name="円/楕円 33">
              <a:extLst>
                <a:ext uri="{FF2B5EF4-FFF2-40B4-BE49-F238E27FC236}">
                  <a16:creationId xmlns:a16="http://schemas.microsoft.com/office/drawing/2014/main" id="{F800B2ED-25D2-F845-82B4-6B9C9D0B8CC2}"/>
                </a:ext>
              </a:extLst>
            </p:cNvPr>
            <p:cNvSpPr/>
            <p:nvPr userDrawn="1"/>
          </p:nvSpPr>
          <p:spPr>
            <a:xfrm>
              <a:off x="9327176" y="1616712"/>
              <a:ext cx="157969" cy="157969"/>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35" name="円/楕円 34">
              <a:extLst>
                <a:ext uri="{FF2B5EF4-FFF2-40B4-BE49-F238E27FC236}">
                  <a16:creationId xmlns:a16="http://schemas.microsoft.com/office/drawing/2014/main" id="{30AF7A73-64F4-8B43-A2F8-5D9CE1FFE489}"/>
                </a:ext>
              </a:extLst>
            </p:cNvPr>
            <p:cNvSpPr/>
            <p:nvPr userDrawn="1"/>
          </p:nvSpPr>
          <p:spPr>
            <a:xfrm>
              <a:off x="10790712" y="2158464"/>
              <a:ext cx="157969" cy="157969"/>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36" name="円/楕円 35">
              <a:extLst>
                <a:ext uri="{FF2B5EF4-FFF2-40B4-BE49-F238E27FC236}">
                  <a16:creationId xmlns:a16="http://schemas.microsoft.com/office/drawing/2014/main" id="{118A54F9-5CD0-6246-825A-7332330AF537}"/>
                </a:ext>
              </a:extLst>
            </p:cNvPr>
            <p:cNvSpPr/>
            <p:nvPr userDrawn="1"/>
          </p:nvSpPr>
          <p:spPr>
            <a:xfrm>
              <a:off x="10814948" y="4474065"/>
              <a:ext cx="165803" cy="165803"/>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37" name="円/楕円 36">
              <a:extLst>
                <a:ext uri="{FF2B5EF4-FFF2-40B4-BE49-F238E27FC236}">
                  <a16:creationId xmlns:a16="http://schemas.microsoft.com/office/drawing/2014/main" id="{0DF42282-1233-6840-82B4-C6B31A3A060C}"/>
                </a:ext>
              </a:extLst>
            </p:cNvPr>
            <p:cNvSpPr/>
            <p:nvPr userDrawn="1"/>
          </p:nvSpPr>
          <p:spPr>
            <a:xfrm>
              <a:off x="9070374" y="1283561"/>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38" name="円/楕円 37">
              <a:extLst>
                <a:ext uri="{FF2B5EF4-FFF2-40B4-BE49-F238E27FC236}">
                  <a16:creationId xmlns:a16="http://schemas.microsoft.com/office/drawing/2014/main" id="{4C4A68C6-0317-814F-B907-3676CA266EFB}"/>
                </a:ext>
              </a:extLst>
            </p:cNvPr>
            <p:cNvSpPr/>
            <p:nvPr userDrawn="1"/>
          </p:nvSpPr>
          <p:spPr>
            <a:xfrm>
              <a:off x="10585025" y="2433033"/>
              <a:ext cx="98490" cy="98490"/>
            </a:xfrm>
            <a:prstGeom prst="ellipse">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39" name="円/楕円 38">
              <a:extLst>
                <a:ext uri="{FF2B5EF4-FFF2-40B4-BE49-F238E27FC236}">
                  <a16:creationId xmlns:a16="http://schemas.microsoft.com/office/drawing/2014/main" id="{E0CF4000-6E54-5A42-A781-461139729D53}"/>
                </a:ext>
              </a:extLst>
            </p:cNvPr>
            <p:cNvSpPr/>
            <p:nvPr userDrawn="1"/>
          </p:nvSpPr>
          <p:spPr>
            <a:xfrm>
              <a:off x="9226093" y="2215519"/>
              <a:ext cx="98490" cy="98490"/>
            </a:xfrm>
            <a:prstGeom prst="ellipse">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40" name="円/楕円 39">
              <a:extLst>
                <a:ext uri="{FF2B5EF4-FFF2-40B4-BE49-F238E27FC236}">
                  <a16:creationId xmlns:a16="http://schemas.microsoft.com/office/drawing/2014/main" id="{8562FF77-7404-034C-AFC2-FD48B09C05AF}"/>
                </a:ext>
              </a:extLst>
            </p:cNvPr>
            <p:cNvSpPr/>
            <p:nvPr userDrawn="1"/>
          </p:nvSpPr>
          <p:spPr>
            <a:xfrm>
              <a:off x="10287364" y="4632041"/>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grpSp>
      <p:sp>
        <p:nvSpPr>
          <p:cNvPr id="41" name="円/楕円 40">
            <a:extLst>
              <a:ext uri="{FF2B5EF4-FFF2-40B4-BE49-F238E27FC236}">
                <a16:creationId xmlns:a16="http://schemas.microsoft.com/office/drawing/2014/main" id="{1F1668CD-EDCC-2B4C-A395-5D5068CFA9F7}"/>
              </a:ext>
            </a:extLst>
          </p:cNvPr>
          <p:cNvSpPr/>
          <p:nvPr/>
        </p:nvSpPr>
        <p:spPr>
          <a:xfrm>
            <a:off x="1053206" y="5449706"/>
            <a:ext cx="142358" cy="17521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42" name="タイトル 1">
            <a:extLst>
              <a:ext uri="{FF2B5EF4-FFF2-40B4-BE49-F238E27FC236}">
                <a16:creationId xmlns:a16="http://schemas.microsoft.com/office/drawing/2014/main" id="{B9B7522E-9858-D84A-9B5C-16B410B37365}"/>
              </a:ext>
            </a:extLst>
          </p:cNvPr>
          <p:cNvSpPr>
            <a:spLocks noGrp="1"/>
          </p:cNvSpPr>
          <p:nvPr>
            <p:ph type="title" hasCustomPrompt="1"/>
          </p:nvPr>
        </p:nvSpPr>
        <p:spPr>
          <a:xfrm>
            <a:off x="268287" y="227014"/>
            <a:ext cx="6985794" cy="688975"/>
          </a:xfrm>
        </p:spPr>
        <p:txBody>
          <a:bodyPr anchor="ctr">
            <a:noAutofit/>
          </a:bodyPr>
          <a:lstStyle>
            <a:lvl1pPr>
              <a:lnSpc>
                <a:spcPct val="100000"/>
              </a:lnSpc>
              <a:defRPr sz="2600" b="1">
                <a:solidFill>
                  <a:schemeClr val="tx2">
                    <a:lumMod val="75000"/>
                  </a:schemeClr>
                </a:solidFill>
              </a:defRPr>
            </a:lvl1pPr>
          </a:lstStyle>
          <a:p>
            <a:r>
              <a:rPr kumimoji="1" lang="ja-JP" altLang="en-US"/>
              <a:t>素材</a:t>
            </a:r>
          </a:p>
        </p:txBody>
      </p:sp>
    </p:spTree>
    <p:extLst>
      <p:ext uri="{BB962C8B-B14F-4D97-AF65-F5344CB8AC3E}">
        <p14:creationId xmlns:p14="http://schemas.microsoft.com/office/powerpoint/2010/main" val="391006876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251D81-290A-A641-8A59-422F75972AF8}"/>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EFC94BF-BCFA-844D-A92F-C89ED26A0837}"/>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547D4843-61F3-FE48-A623-34E4118423DB}"/>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01E441A-6133-F44E-9440-B58242E5D5E4}"/>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95C7768-66C3-BA41-8F0E-3B7D6B065135}"/>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78D3AA3-87C3-4940-8810-416B33610813}"/>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12303E1C-6925-254D-A92E-A979791FAF5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A3CF9AF2-DCC6-6543-8936-73D4E5E9E15F}"/>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Tree>
    <p:extLst>
      <p:ext uri="{BB962C8B-B14F-4D97-AF65-F5344CB8AC3E}">
        <p14:creationId xmlns:p14="http://schemas.microsoft.com/office/powerpoint/2010/main" val="1995426345"/>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FB8678-0F23-C64A-8985-25FB88B25F9D}"/>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06A119C-1F1C-AA44-9550-0E9B2C9FDC37}"/>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6D908513-E956-9D40-82E0-0761E1AC31A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C78F919-D7B7-404F-89DC-BEEEAD2EBC0A}"/>
              </a:ext>
            </a:extLst>
          </p:cNvPr>
          <p:cNvSpPr>
            <a:spLocks noGrp="1"/>
          </p:cNvSpPr>
          <p:nvPr>
            <p:ph type="sldNum" sz="quarter" idx="12"/>
          </p:nvPr>
        </p:nvSpPr>
        <p:spPr/>
        <p:txBody>
          <a:bodyPr/>
          <a:lstStyle/>
          <a:p>
            <a:fld id="{0FEDF257-E9DE-47AD-A871-A7339627178B}" type="slidenum">
              <a:rPr lang="ja-JP" altLang="en-US" smtClean="0"/>
              <a:pPr/>
              <a:t>‹#›</a:t>
            </a:fld>
            <a:endParaRPr lang="ja-JP" altLang="en-US" dirty="0"/>
          </a:p>
        </p:txBody>
      </p:sp>
      <p:sp>
        <p:nvSpPr>
          <p:cNvPr id="6" name="テキスト ボックス 5">
            <a:extLst>
              <a:ext uri="{FF2B5EF4-FFF2-40B4-BE49-F238E27FC236}">
                <a16:creationId xmlns:a16="http://schemas.microsoft.com/office/drawing/2014/main" id="{633E4634-A1E7-A84A-AC94-A61DC521342F}"/>
              </a:ext>
            </a:extLst>
          </p:cNvPr>
          <p:cNvSpPr txBox="1"/>
          <p:nvPr userDrawn="1"/>
        </p:nvSpPr>
        <p:spPr>
          <a:xfrm>
            <a:off x="8054778" y="6387232"/>
            <a:ext cx="1180131" cy="230832"/>
          </a:xfrm>
          <a:prstGeom prst="rect">
            <a:avLst/>
          </a:prstGeom>
          <a:noFill/>
        </p:spPr>
        <p:txBody>
          <a:bodyPr wrap="none" rtlCol="0">
            <a:spAutoFit/>
          </a:bodyPr>
          <a:lstStyle/>
          <a:p>
            <a:pPr algn="r"/>
            <a:r>
              <a:rPr kumimoji="1" lang="en-US" altLang="ja-JP" sz="900" kern="1200" dirty="0">
                <a:solidFill>
                  <a:schemeClr val="tx1"/>
                </a:solidFill>
                <a:latin typeface="+mj-ea"/>
                <a:ea typeface="+mn-ea"/>
                <a:cs typeface="+mn-cs"/>
              </a:rPr>
              <a:t>Copyright </a:t>
            </a:r>
            <a:r>
              <a:rPr kumimoji="1" lang="en-US" altLang="ja-JP" sz="900" kern="1200" dirty="0" err="1">
                <a:solidFill>
                  <a:schemeClr val="tx1"/>
                </a:solidFill>
                <a:latin typeface="+mj-ea"/>
                <a:ea typeface="+mn-ea"/>
                <a:cs typeface="+mn-cs"/>
              </a:rPr>
              <a:t>Cybozu</a:t>
            </a:r>
            <a:endParaRPr kumimoji="1" lang="en-US" altLang="ja-JP" sz="900" kern="1200" dirty="0">
              <a:solidFill>
                <a:schemeClr val="tx1"/>
              </a:solidFill>
              <a:latin typeface="+mj-ea"/>
              <a:ea typeface="+mn-ea"/>
              <a:cs typeface="+mn-cs"/>
            </a:endParaRPr>
          </a:p>
        </p:txBody>
      </p:sp>
    </p:spTree>
    <p:extLst>
      <p:ext uri="{BB962C8B-B14F-4D97-AF65-F5344CB8AC3E}">
        <p14:creationId xmlns:p14="http://schemas.microsoft.com/office/powerpoint/2010/main" val="13130339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06E3207-348D-6644-9FBC-0DEE79F807F1}"/>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A94095C7-B1E6-064F-AE90-C70E862984BC}"/>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60E23E-C84B-BC4F-83E8-9B6FCFE667FC}"/>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
        <p:nvSpPr>
          <p:cNvPr id="5" name="テキスト ボックス 4">
            <a:extLst>
              <a:ext uri="{FF2B5EF4-FFF2-40B4-BE49-F238E27FC236}">
                <a16:creationId xmlns:a16="http://schemas.microsoft.com/office/drawing/2014/main" id="{8BA25296-D106-A447-ADB9-DB8ABA5391A9}"/>
              </a:ext>
            </a:extLst>
          </p:cNvPr>
          <p:cNvSpPr txBox="1"/>
          <p:nvPr userDrawn="1"/>
        </p:nvSpPr>
        <p:spPr>
          <a:xfrm>
            <a:off x="8054778" y="6387232"/>
            <a:ext cx="1180131" cy="230832"/>
          </a:xfrm>
          <a:prstGeom prst="rect">
            <a:avLst/>
          </a:prstGeom>
          <a:noFill/>
        </p:spPr>
        <p:txBody>
          <a:bodyPr wrap="none" rtlCol="0">
            <a:spAutoFit/>
          </a:bodyPr>
          <a:lstStyle/>
          <a:p>
            <a:pPr algn="r"/>
            <a:r>
              <a:rPr kumimoji="1" lang="en-US" altLang="ja-JP" sz="900" kern="1200" dirty="0">
                <a:solidFill>
                  <a:schemeClr val="tx1"/>
                </a:solidFill>
                <a:latin typeface="+mj-ea"/>
                <a:ea typeface="+mn-ea"/>
                <a:cs typeface="+mn-cs"/>
              </a:rPr>
              <a:t>Copyright </a:t>
            </a:r>
            <a:r>
              <a:rPr kumimoji="1" lang="en-US" altLang="ja-JP" sz="900" kern="1200" dirty="0" err="1">
                <a:solidFill>
                  <a:schemeClr val="tx1"/>
                </a:solidFill>
                <a:latin typeface="+mj-ea"/>
                <a:ea typeface="+mn-ea"/>
                <a:cs typeface="+mn-cs"/>
              </a:rPr>
              <a:t>Cybozu</a:t>
            </a:r>
            <a:endParaRPr kumimoji="1" lang="en-US" altLang="ja-JP" sz="900" kern="1200" dirty="0">
              <a:solidFill>
                <a:schemeClr val="tx1"/>
              </a:solidFill>
              <a:latin typeface="+mj-ea"/>
              <a:ea typeface="+mn-ea"/>
              <a:cs typeface="+mn-cs"/>
            </a:endParaRPr>
          </a:p>
        </p:txBody>
      </p:sp>
    </p:spTree>
    <p:extLst>
      <p:ext uri="{BB962C8B-B14F-4D97-AF65-F5344CB8AC3E}">
        <p14:creationId xmlns:p14="http://schemas.microsoft.com/office/powerpoint/2010/main" val="2617533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343278-2FA1-F046-A200-37409C769296}"/>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860433-484F-1646-8FE1-D9C6E71DA3F4}"/>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CDCD0E0-BF76-CA40-A239-963FAFEF37B0}"/>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D355DAF2-18F1-134F-B1B8-7BC64C23CEF2}"/>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FA5151E4-15D4-8D4E-BC95-7861080D30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8F9841-8D7C-6745-9B70-05D227C72D62}"/>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Tree>
    <p:extLst>
      <p:ext uri="{BB962C8B-B14F-4D97-AF65-F5344CB8AC3E}">
        <p14:creationId xmlns:p14="http://schemas.microsoft.com/office/powerpoint/2010/main" val="347724866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8C8DE6-E1A6-9846-9FF9-A6FF4949777C}"/>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68EC3A7-EC99-2E4E-AE52-B346536CA0C0}"/>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r>
              <a:rPr kumimoji="1" lang="ja-JP" altLang="en-US"/>
              <a:t>アイコンをクリックして図を追加</a:t>
            </a:r>
          </a:p>
        </p:txBody>
      </p:sp>
      <p:sp>
        <p:nvSpPr>
          <p:cNvPr id="4" name="テキスト プレースホルダー 3">
            <a:extLst>
              <a:ext uri="{FF2B5EF4-FFF2-40B4-BE49-F238E27FC236}">
                <a16:creationId xmlns:a16="http://schemas.microsoft.com/office/drawing/2014/main" id="{2898403B-7AE7-7C42-B15C-EC7DCE5D2563}"/>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DFA30D-EF6D-0248-9EF8-795692455A81}"/>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1E89250D-A939-5747-9784-30D4DB2D68C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D854D49-5C8E-1B4C-83BB-FEC8D39DD9C0}"/>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Tree>
    <p:extLst>
      <p:ext uri="{BB962C8B-B14F-4D97-AF65-F5344CB8AC3E}">
        <p14:creationId xmlns:p14="http://schemas.microsoft.com/office/powerpoint/2010/main" val="15371366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78C322-E8F9-AE4C-A3A8-BD09266D30B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940390C-8CEB-7448-904F-918BFFC7AF17}"/>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60CEEBC-6EA7-6E44-B5D8-AD5000AB74F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F4F17C1B-D903-254B-8233-58BE9771A76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E03147-8729-6B42-9122-CA7062E24869}"/>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Tree>
    <p:extLst>
      <p:ext uri="{BB962C8B-B14F-4D97-AF65-F5344CB8AC3E}">
        <p14:creationId xmlns:p14="http://schemas.microsoft.com/office/powerpoint/2010/main" val="3916507862"/>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57738B7-AE25-7445-9A13-1029277D4B0D}"/>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C21B2BA-7510-2644-8A54-69B3C273A7ED}"/>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CCE461E-39E2-C449-BFAE-803F59A3A7EB}"/>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F3C0825-4E7B-564A-BB00-B590CB513E9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67BCBC-62E4-884E-891F-D23EF3CAE95E}"/>
              </a:ext>
            </a:extLst>
          </p:cNvPr>
          <p:cNvSpPr>
            <a:spLocks noGrp="1"/>
          </p:cNvSpPr>
          <p:nvPr>
            <p:ph type="sldNum" sz="quarter" idx="12"/>
          </p:nvPr>
        </p:nvSpPr>
        <p:spPr/>
        <p:txBody>
          <a:bodyPr/>
          <a:lstStyle/>
          <a:p>
            <a:fld id="{0FEDF257-E9DE-47AD-A871-A7339627178B}" type="slidenum">
              <a:rPr lang="ja-JP" altLang="en-US" smtClean="0"/>
              <a:pPr/>
              <a:t>‹#›</a:t>
            </a:fld>
            <a:endParaRPr lang="ja-JP" altLang="en-US"/>
          </a:p>
        </p:txBody>
      </p:sp>
    </p:spTree>
    <p:extLst>
      <p:ext uri="{BB962C8B-B14F-4D97-AF65-F5344CB8AC3E}">
        <p14:creationId xmlns:p14="http://schemas.microsoft.com/office/powerpoint/2010/main" val="146797188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pic>
        <p:nvPicPr>
          <p:cNvPr id="8" name="図 7" descr="bar_template.jpg"/>
          <p:cNvPicPr>
            <a:picLocks noChangeAspect="1"/>
          </p:cNvPicPr>
          <p:nvPr userDrawn="1"/>
        </p:nvPicPr>
        <p:blipFill>
          <a:blip r:embed="rId2"/>
          <a:stretch>
            <a:fillRect/>
          </a:stretch>
        </p:blipFill>
        <p:spPr>
          <a:xfrm>
            <a:off x="-1" y="1824565"/>
            <a:ext cx="9910243" cy="3208869"/>
          </a:xfrm>
          <a:prstGeom prst="rect">
            <a:avLst/>
          </a:prstGeom>
        </p:spPr>
      </p:pic>
      <p:sp>
        <p:nvSpPr>
          <p:cNvPr id="10" name="テキスト ボックス 9"/>
          <p:cNvSpPr txBox="1"/>
          <p:nvPr userDrawn="1"/>
        </p:nvSpPr>
        <p:spPr>
          <a:xfrm>
            <a:off x="8054778" y="6387232"/>
            <a:ext cx="1180131" cy="230832"/>
          </a:xfrm>
          <a:prstGeom prst="rect">
            <a:avLst/>
          </a:prstGeom>
          <a:noFill/>
        </p:spPr>
        <p:txBody>
          <a:bodyPr wrap="none" rtlCol="0">
            <a:spAutoFit/>
          </a:bodyPr>
          <a:lstStyle/>
          <a:p>
            <a:pPr algn="r"/>
            <a:r>
              <a:rPr kumimoji="1" lang="en-US" altLang="ja-JP" sz="900" kern="1200" dirty="0">
                <a:solidFill>
                  <a:schemeClr val="tx1"/>
                </a:solidFill>
                <a:latin typeface="+mj-ea"/>
                <a:ea typeface="+mn-ea"/>
                <a:cs typeface="+mn-cs"/>
              </a:rPr>
              <a:t>Copyright </a:t>
            </a:r>
            <a:r>
              <a:rPr kumimoji="1" lang="en-US" altLang="ja-JP" sz="900" kern="1200" dirty="0" err="1">
                <a:solidFill>
                  <a:schemeClr val="tx1"/>
                </a:solidFill>
                <a:latin typeface="+mj-ea"/>
                <a:ea typeface="+mn-ea"/>
                <a:cs typeface="+mn-cs"/>
              </a:rPr>
              <a:t>Cybozu</a:t>
            </a:r>
            <a:endParaRPr kumimoji="1" lang="en-US" altLang="ja-JP" sz="900" kern="1200" dirty="0">
              <a:solidFill>
                <a:schemeClr val="tx1"/>
              </a:solidFill>
              <a:latin typeface="+mj-ea"/>
              <a:ea typeface="+mn-ea"/>
              <a:cs typeface="+mn-cs"/>
            </a:endParaRPr>
          </a:p>
        </p:txBody>
      </p:sp>
      <p:pic>
        <p:nvPicPr>
          <p:cNvPr id="11" name="図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4283" y="2921224"/>
            <a:ext cx="1930524" cy="1051985"/>
          </a:xfrm>
          <a:prstGeom prst="rect">
            <a:avLst/>
          </a:prstGeom>
        </p:spPr>
      </p:pic>
      <p:sp>
        <p:nvSpPr>
          <p:cNvPr id="9" name="スライド番号プレースホルダー 2"/>
          <p:cNvSpPr>
            <a:spLocks noGrp="1"/>
          </p:cNvSpPr>
          <p:nvPr>
            <p:ph type="sldNum" sz="quarter" idx="10"/>
          </p:nvPr>
        </p:nvSpPr>
        <p:spPr>
          <a:xfrm>
            <a:off x="212635" y="6356350"/>
            <a:ext cx="386805" cy="365125"/>
          </a:xfrm>
          <a:prstGeom prst="rect">
            <a:avLst/>
          </a:prstGeom>
        </p:spPr>
        <p:txBody>
          <a:bodyPr/>
          <a:lstStyle>
            <a:lvl1pPr>
              <a:defRPr sz="1200"/>
            </a:lvl1pPr>
          </a:lstStyle>
          <a:p>
            <a:fld id="{0FEDF257-E9DE-47AD-A871-A7339627178B}" type="slidenum">
              <a:rPr lang="ja-JP" altLang="en-US" smtClean="0"/>
              <a:pPr/>
              <a:t>‹#›</a:t>
            </a:fld>
            <a:endParaRPr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タイトル スライ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C0E3566-0934-3248-ABC8-1CAB5CB9AF34}"/>
              </a:ext>
            </a:extLst>
          </p:cNvPr>
          <p:cNvGrpSpPr/>
          <p:nvPr/>
        </p:nvGrpSpPr>
        <p:grpSpPr>
          <a:xfrm>
            <a:off x="0" y="0"/>
            <a:ext cx="9913291" cy="6858000"/>
            <a:chOff x="15498" y="0"/>
            <a:chExt cx="12185476" cy="6849289"/>
          </a:xfrm>
        </p:grpSpPr>
        <p:pic>
          <p:nvPicPr>
            <p:cNvPr id="8" name="図 7" descr="モニター, 画面, テレビ が含まれている画像&#10;&#10;自動的に生成された説明">
              <a:extLst>
                <a:ext uri="{FF2B5EF4-FFF2-40B4-BE49-F238E27FC236}">
                  <a16:creationId xmlns:a16="http://schemas.microsoft.com/office/drawing/2014/main" id="{0660BD8A-4CE2-E441-A8B9-DBED42755A1F}"/>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35852" r="11163" b="36000"/>
            <a:stretch/>
          </p:blipFill>
          <p:spPr>
            <a:xfrm>
              <a:off x="15498" y="0"/>
              <a:ext cx="12185476" cy="4033520"/>
            </a:xfrm>
            <a:prstGeom prst="rect">
              <a:avLst/>
            </a:prstGeom>
          </p:spPr>
        </p:pic>
        <p:pic>
          <p:nvPicPr>
            <p:cNvPr id="9" name="図 8" descr="モニター, 画面, テレビ が含まれている画像&#10;&#10;自動的に生成された説明">
              <a:extLst>
                <a:ext uri="{FF2B5EF4-FFF2-40B4-BE49-F238E27FC236}">
                  <a16:creationId xmlns:a16="http://schemas.microsoft.com/office/drawing/2014/main" id="{C84F2EB2-5E18-1541-8F09-A97C4415C2C3}"/>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44349" r="11163" b="36000"/>
            <a:stretch/>
          </p:blipFill>
          <p:spPr>
            <a:xfrm flipV="1">
              <a:off x="15498" y="4033520"/>
              <a:ext cx="12185476" cy="2815769"/>
            </a:xfrm>
            <a:prstGeom prst="rect">
              <a:avLst/>
            </a:prstGeom>
          </p:spPr>
        </p:pic>
      </p:grpSp>
      <p:pic>
        <p:nvPicPr>
          <p:cNvPr id="21" name="図 20" descr="ホイール, 挿絵 が含まれている画像&#10;&#10;自動的に生成された説明">
            <a:extLst>
              <a:ext uri="{FF2B5EF4-FFF2-40B4-BE49-F238E27FC236}">
                <a16:creationId xmlns:a16="http://schemas.microsoft.com/office/drawing/2014/main" id="{BDCE9644-61D6-A44F-A9F9-7030A38A2ABB}"/>
              </a:ext>
            </a:extLst>
          </p:cNvPr>
          <p:cNvPicPr>
            <a:picLocks noChangeAspect="1"/>
          </p:cNvPicPr>
          <p:nvPr userDrawn="1"/>
        </p:nvPicPr>
        <p:blipFill>
          <a:blip r:embed="rId3"/>
          <a:stretch>
            <a:fillRect/>
          </a:stretch>
        </p:blipFill>
        <p:spPr>
          <a:xfrm>
            <a:off x="6723671" y="183656"/>
            <a:ext cx="3081403" cy="533083"/>
          </a:xfrm>
          <a:prstGeom prst="rect">
            <a:avLst/>
          </a:prstGeom>
        </p:spPr>
      </p:pic>
      <p:pic>
        <p:nvPicPr>
          <p:cNvPr id="40" name="図 39">
            <a:extLst>
              <a:ext uri="{FF2B5EF4-FFF2-40B4-BE49-F238E27FC236}">
                <a16:creationId xmlns:a16="http://schemas.microsoft.com/office/drawing/2014/main" id="{7F1D0CE7-F0A0-704B-B42C-5E47D5CC6F10}"/>
              </a:ext>
            </a:extLst>
          </p:cNvPr>
          <p:cNvPicPr>
            <a:picLocks noChangeAspect="1"/>
          </p:cNvPicPr>
          <p:nvPr userDrawn="1"/>
        </p:nvPicPr>
        <p:blipFill rotWithShape="1">
          <a:blip r:embed="rId4"/>
          <a:srcRect t="1" r="8071" b="19924"/>
          <a:stretch/>
        </p:blipFill>
        <p:spPr>
          <a:xfrm>
            <a:off x="4400531" y="2062341"/>
            <a:ext cx="5505469" cy="4795658"/>
          </a:xfrm>
          <a:prstGeom prst="rect">
            <a:avLst/>
          </a:prstGeom>
        </p:spPr>
      </p:pic>
      <p:sp>
        <p:nvSpPr>
          <p:cNvPr id="41" name="ドーナツ 40">
            <a:extLst>
              <a:ext uri="{FF2B5EF4-FFF2-40B4-BE49-F238E27FC236}">
                <a16:creationId xmlns:a16="http://schemas.microsoft.com/office/drawing/2014/main" id="{ED05858A-80E4-224D-9484-DCBC5ED0A7A6}"/>
              </a:ext>
            </a:extLst>
          </p:cNvPr>
          <p:cNvSpPr/>
          <p:nvPr userDrawn="1"/>
        </p:nvSpPr>
        <p:spPr>
          <a:xfrm>
            <a:off x="6470686" y="1382931"/>
            <a:ext cx="601800" cy="601800"/>
          </a:xfrm>
          <a:prstGeom prst="donut">
            <a:avLst>
              <a:gd name="adj" fmla="val 15125"/>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ドーナツ 41">
            <a:extLst>
              <a:ext uri="{FF2B5EF4-FFF2-40B4-BE49-F238E27FC236}">
                <a16:creationId xmlns:a16="http://schemas.microsoft.com/office/drawing/2014/main" id="{4013662E-0915-5449-93DD-48A8BAD24F3A}"/>
              </a:ext>
            </a:extLst>
          </p:cNvPr>
          <p:cNvSpPr/>
          <p:nvPr userDrawn="1"/>
        </p:nvSpPr>
        <p:spPr>
          <a:xfrm>
            <a:off x="7137610" y="1719459"/>
            <a:ext cx="1158183" cy="1158183"/>
          </a:xfrm>
          <a:prstGeom prst="donut">
            <a:avLst>
              <a:gd name="adj" fmla="val 17121"/>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ドーナツ 42">
            <a:extLst>
              <a:ext uri="{FF2B5EF4-FFF2-40B4-BE49-F238E27FC236}">
                <a16:creationId xmlns:a16="http://schemas.microsoft.com/office/drawing/2014/main" id="{F115DFF6-519A-C449-87A4-B9F5B05C648D}"/>
              </a:ext>
            </a:extLst>
          </p:cNvPr>
          <p:cNvSpPr/>
          <p:nvPr userDrawn="1"/>
        </p:nvSpPr>
        <p:spPr>
          <a:xfrm>
            <a:off x="5297516" y="2535530"/>
            <a:ext cx="290336" cy="290336"/>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ドーナツ 43">
            <a:extLst>
              <a:ext uri="{FF2B5EF4-FFF2-40B4-BE49-F238E27FC236}">
                <a16:creationId xmlns:a16="http://schemas.microsoft.com/office/drawing/2014/main" id="{AD6B6DA9-15B1-7741-BF7B-45A388852889}"/>
              </a:ext>
            </a:extLst>
          </p:cNvPr>
          <p:cNvSpPr/>
          <p:nvPr userDrawn="1"/>
        </p:nvSpPr>
        <p:spPr>
          <a:xfrm>
            <a:off x="7489634" y="3164171"/>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円/楕円 44">
            <a:extLst>
              <a:ext uri="{FF2B5EF4-FFF2-40B4-BE49-F238E27FC236}">
                <a16:creationId xmlns:a16="http://schemas.microsoft.com/office/drawing/2014/main" id="{2BC14054-2C60-8443-9152-ED886E24E38A}"/>
              </a:ext>
            </a:extLst>
          </p:cNvPr>
          <p:cNvSpPr/>
          <p:nvPr userDrawn="1"/>
        </p:nvSpPr>
        <p:spPr>
          <a:xfrm>
            <a:off x="5664820" y="2290403"/>
            <a:ext cx="157969" cy="157969"/>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a:extLst>
              <a:ext uri="{FF2B5EF4-FFF2-40B4-BE49-F238E27FC236}">
                <a16:creationId xmlns:a16="http://schemas.microsoft.com/office/drawing/2014/main" id="{B01F8F5F-6E42-9F4C-88DF-B5F30328A98E}"/>
              </a:ext>
            </a:extLst>
          </p:cNvPr>
          <p:cNvSpPr/>
          <p:nvPr userDrawn="1"/>
        </p:nvSpPr>
        <p:spPr>
          <a:xfrm>
            <a:off x="6771586" y="2303901"/>
            <a:ext cx="157969" cy="1579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a:extLst>
              <a:ext uri="{FF2B5EF4-FFF2-40B4-BE49-F238E27FC236}">
                <a16:creationId xmlns:a16="http://schemas.microsoft.com/office/drawing/2014/main" id="{AA778307-849A-074C-955D-E2E1FA07E271}"/>
              </a:ext>
            </a:extLst>
          </p:cNvPr>
          <p:cNvSpPr/>
          <p:nvPr userDrawn="1"/>
        </p:nvSpPr>
        <p:spPr>
          <a:xfrm>
            <a:off x="5537765" y="2096484"/>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1819B0AF-399D-054D-B780-4B207F694324}"/>
              </a:ext>
            </a:extLst>
          </p:cNvPr>
          <p:cNvSpPr/>
          <p:nvPr userDrawn="1"/>
        </p:nvSpPr>
        <p:spPr>
          <a:xfrm>
            <a:off x="7270595" y="3246077"/>
            <a:ext cx="98490" cy="98490"/>
          </a:xfrm>
          <a:prstGeom prst="ellipse">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a:extLst>
              <a:ext uri="{FF2B5EF4-FFF2-40B4-BE49-F238E27FC236}">
                <a16:creationId xmlns:a16="http://schemas.microsoft.com/office/drawing/2014/main" id="{9285FE39-2CB7-9A46-A906-C9119C2A3580}"/>
              </a:ext>
            </a:extLst>
          </p:cNvPr>
          <p:cNvSpPr/>
          <p:nvPr userDrawn="1"/>
        </p:nvSpPr>
        <p:spPr>
          <a:xfrm>
            <a:off x="6606706" y="2582208"/>
            <a:ext cx="98490" cy="98490"/>
          </a:xfrm>
          <a:prstGeom prst="ellipse">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2F572ACF-28AC-434E-A96E-B9656C59087C}"/>
              </a:ext>
            </a:extLst>
          </p:cNvPr>
          <p:cNvSpPr/>
          <p:nvPr userDrawn="1"/>
        </p:nvSpPr>
        <p:spPr>
          <a:xfrm>
            <a:off x="7369085" y="3555386"/>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建物, ビデオ, 大きい, ゾウ が含まれている画像&#10;&#10;自動的に生成された説明">
            <a:extLst>
              <a:ext uri="{FF2B5EF4-FFF2-40B4-BE49-F238E27FC236}">
                <a16:creationId xmlns:a16="http://schemas.microsoft.com/office/drawing/2014/main" id="{EE418DA3-6BA6-F04B-8626-46B1D53A4E3C}"/>
              </a:ext>
            </a:extLst>
          </p:cNvPr>
          <p:cNvPicPr>
            <a:picLocks noChangeAspect="1"/>
          </p:cNvPicPr>
          <p:nvPr/>
        </p:nvPicPr>
        <p:blipFill rotWithShape="1">
          <a:blip r:embed="rId5">
            <a:alphaModFix amt="85000"/>
          </a:blip>
          <a:srcRect l="1" r="29724" b="16667"/>
          <a:stretch/>
        </p:blipFill>
        <p:spPr>
          <a:xfrm>
            <a:off x="-7291" y="1"/>
            <a:ext cx="9913291" cy="6858001"/>
          </a:xfrm>
          <a:prstGeom prst="rect">
            <a:avLst/>
          </a:prstGeom>
        </p:spPr>
      </p:pic>
      <p:sp>
        <p:nvSpPr>
          <p:cNvPr id="6" name="スライド番号プレースホルダー 5">
            <a:extLst>
              <a:ext uri="{FF2B5EF4-FFF2-40B4-BE49-F238E27FC236}">
                <a16:creationId xmlns:a16="http://schemas.microsoft.com/office/drawing/2014/main" id="{58CE1903-A028-8842-A066-988EFFAABD3A}"/>
              </a:ext>
            </a:extLst>
          </p:cNvPr>
          <p:cNvSpPr>
            <a:spLocks noGrp="1"/>
          </p:cNvSpPr>
          <p:nvPr>
            <p:ph type="sldNum" sz="quarter" idx="12"/>
          </p:nvPr>
        </p:nvSpPr>
        <p:spPr>
          <a:xfrm>
            <a:off x="7576224" y="6356351"/>
            <a:ext cx="2228850" cy="365125"/>
          </a:xfrm>
        </p:spPr>
        <p:txBody>
          <a:bodyPr/>
          <a:lstStyle>
            <a:lvl1pPr>
              <a:defRPr>
                <a:solidFill>
                  <a:schemeClr val="bg1"/>
                </a:solidFill>
              </a:defRPr>
            </a:lvl1pPr>
          </a:lstStyle>
          <a:p>
            <a:fld id="{0FEDF257-E9DE-47AD-A871-A7339627178B}" type="slidenum">
              <a:rPr lang="ja-JP" altLang="en-US" smtClean="0"/>
              <a:pPr/>
              <a:t>‹#›</a:t>
            </a:fld>
            <a:endParaRPr lang="ja-JP" altLang="en-US"/>
          </a:p>
        </p:txBody>
      </p:sp>
      <p:sp>
        <p:nvSpPr>
          <p:cNvPr id="51" name="タイトル 1">
            <a:extLst>
              <a:ext uri="{FF2B5EF4-FFF2-40B4-BE49-F238E27FC236}">
                <a16:creationId xmlns:a16="http://schemas.microsoft.com/office/drawing/2014/main" id="{8D39B05A-91A7-C040-903D-D8E8E52D64C6}"/>
              </a:ext>
            </a:extLst>
          </p:cNvPr>
          <p:cNvSpPr>
            <a:spLocks noGrp="1"/>
          </p:cNvSpPr>
          <p:nvPr>
            <p:ph type="ctrTitle"/>
          </p:nvPr>
        </p:nvSpPr>
        <p:spPr>
          <a:xfrm>
            <a:off x="579505" y="1486900"/>
            <a:ext cx="8956493" cy="2387600"/>
          </a:xfrm>
        </p:spPr>
        <p:txBody>
          <a:bodyPr anchor="b">
            <a:noAutofit/>
          </a:bodyPr>
          <a:lstStyle>
            <a:lvl1pPr algn="l">
              <a:defRPr sz="3575" b="1">
                <a:solidFill>
                  <a:schemeClr val="bg1"/>
                </a:solidFill>
              </a:defRPr>
            </a:lvl1pPr>
          </a:lstStyle>
          <a:p>
            <a:r>
              <a:rPr kumimoji="1" lang="ja-JP" altLang="en-US"/>
              <a:t>マスター タイトルの書式設定</a:t>
            </a:r>
          </a:p>
        </p:txBody>
      </p:sp>
      <p:sp>
        <p:nvSpPr>
          <p:cNvPr id="52" name="字幕 2">
            <a:extLst>
              <a:ext uri="{FF2B5EF4-FFF2-40B4-BE49-F238E27FC236}">
                <a16:creationId xmlns:a16="http://schemas.microsoft.com/office/drawing/2014/main" id="{1574BC0D-2E6A-754D-9E60-A841573BA236}"/>
              </a:ext>
            </a:extLst>
          </p:cNvPr>
          <p:cNvSpPr>
            <a:spLocks noGrp="1"/>
          </p:cNvSpPr>
          <p:nvPr>
            <p:ph type="subTitle" idx="1"/>
          </p:nvPr>
        </p:nvSpPr>
        <p:spPr>
          <a:xfrm>
            <a:off x="573723" y="4002961"/>
            <a:ext cx="7429500" cy="1655762"/>
          </a:xfrm>
        </p:spPr>
        <p:txBody>
          <a:bodyPr>
            <a:noAutofit/>
          </a:bodyPr>
          <a:lstStyle>
            <a:lvl1pPr marL="0" indent="0" algn="l">
              <a:buNone/>
              <a:defRPr sz="1625">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Tree>
    <p:extLst>
      <p:ext uri="{BB962C8B-B14F-4D97-AF65-F5344CB8AC3E}">
        <p14:creationId xmlns:p14="http://schemas.microsoft.com/office/powerpoint/2010/main" val="200117181"/>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C0E3566-0934-3248-ABC8-1CAB5CB9AF34}"/>
              </a:ext>
            </a:extLst>
          </p:cNvPr>
          <p:cNvGrpSpPr/>
          <p:nvPr/>
        </p:nvGrpSpPr>
        <p:grpSpPr>
          <a:xfrm>
            <a:off x="0" y="0"/>
            <a:ext cx="9913291" cy="6858000"/>
            <a:chOff x="15498" y="0"/>
            <a:chExt cx="12185476" cy="6849289"/>
          </a:xfrm>
        </p:grpSpPr>
        <p:pic>
          <p:nvPicPr>
            <p:cNvPr id="8" name="図 7" descr="モニター, 画面, テレビ が含まれている画像&#10;&#10;自動的に生成された説明">
              <a:extLst>
                <a:ext uri="{FF2B5EF4-FFF2-40B4-BE49-F238E27FC236}">
                  <a16:creationId xmlns:a16="http://schemas.microsoft.com/office/drawing/2014/main" id="{0660BD8A-4CE2-E441-A8B9-DBED42755A1F}"/>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35852" r="11163" b="36000"/>
            <a:stretch/>
          </p:blipFill>
          <p:spPr>
            <a:xfrm>
              <a:off x="15498" y="0"/>
              <a:ext cx="12185476" cy="4033520"/>
            </a:xfrm>
            <a:prstGeom prst="rect">
              <a:avLst/>
            </a:prstGeom>
          </p:spPr>
        </p:pic>
        <p:pic>
          <p:nvPicPr>
            <p:cNvPr id="9" name="図 8" descr="モニター, 画面, テレビ が含まれている画像&#10;&#10;自動的に生成された説明">
              <a:extLst>
                <a:ext uri="{FF2B5EF4-FFF2-40B4-BE49-F238E27FC236}">
                  <a16:creationId xmlns:a16="http://schemas.microsoft.com/office/drawing/2014/main" id="{C84F2EB2-5E18-1541-8F09-A97C4415C2C3}"/>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44349" r="11163" b="36000"/>
            <a:stretch/>
          </p:blipFill>
          <p:spPr>
            <a:xfrm flipV="1">
              <a:off x="15498" y="4033520"/>
              <a:ext cx="12185476" cy="2815769"/>
            </a:xfrm>
            <a:prstGeom prst="rect">
              <a:avLst/>
            </a:prstGeom>
          </p:spPr>
        </p:pic>
      </p:grpSp>
      <p:pic>
        <p:nvPicPr>
          <p:cNvPr id="40" name="図 39">
            <a:extLst>
              <a:ext uri="{FF2B5EF4-FFF2-40B4-BE49-F238E27FC236}">
                <a16:creationId xmlns:a16="http://schemas.microsoft.com/office/drawing/2014/main" id="{7F1D0CE7-F0A0-704B-B42C-5E47D5CC6F10}"/>
              </a:ext>
            </a:extLst>
          </p:cNvPr>
          <p:cNvPicPr>
            <a:picLocks noChangeAspect="1"/>
          </p:cNvPicPr>
          <p:nvPr userDrawn="1"/>
        </p:nvPicPr>
        <p:blipFill rotWithShape="1">
          <a:blip r:embed="rId3"/>
          <a:srcRect t="1" r="8071" b="19924"/>
          <a:stretch/>
        </p:blipFill>
        <p:spPr>
          <a:xfrm>
            <a:off x="4400531" y="2062341"/>
            <a:ext cx="5505469" cy="4795658"/>
          </a:xfrm>
          <a:prstGeom prst="rect">
            <a:avLst/>
          </a:prstGeom>
        </p:spPr>
      </p:pic>
      <p:sp>
        <p:nvSpPr>
          <p:cNvPr id="41" name="ドーナツ 40">
            <a:extLst>
              <a:ext uri="{FF2B5EF4-FFF2-40B4-BE49-F238E27FC236}">
                <a16:creationId xmlns:a16="http://schemas.microsoft.com/office/drawing/2014/main" id="{ED05858A-80E4-224D-9484-DCBC5ED0A7A6}"/>
              </a:ext>
            </a:extLst>
          </p:cNvPr>
          <p:cNvSpPr/>
          <p:nvPr userDrawn="1"/>
        </p:nvSpPr>
        <p:spPr>
          <a:xfrm>
            <a:off x="6470686" y="1382931"/>
            <a:ext cx="601800" cy="601800"/>
          </a:xfrm>
          <a:prstGeom prst="donut">
            <a:avLst>
              <a:gd name="adj" fmla="val 15125"/>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ドーナツ 41">
            <a:extLst>
              <a:ext uri="{FF2B5EF4-FFF2-40B4-BE49-F238E27FC236}">
                <a16:creationId xmlns:a16="http://schemas.microsoft.com/office/drawing/2014/main" id="{4013662E-0915-5449-93DD-48A8BAD24F3A}"/>
              </a:ext>
            </a:extLst>
          </p:cNvPr>
          <p:cNvSpPr/>
          <p:nvPr userDrawn="1"/>
        </p:nvSpPr>
        <p:spPr>
          <a:xfrm>
            <a:off x="7137610" y="1719459"/>
            <a:ext cx="1158183" cy="1158183"/>
          </a:xfrm>
          <a:prstGeom prst="donut">
            <a:avLst>
              <a:gd name="adj" fmla="val 17121"/>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3" name="ドーナツ 42">
            <a:extLst>
              <a:ext uri="{FF2B5EF4-FFF2-40B4-BE49-F238E27FC236}">
                <a16:creationId xmlns:a16="http://schemas.microsoft.com/office/drawing/2014/main" id="{F115DFF6-519A-C449-87A4-B9F5B05C648D}"/>
              </a:ext>
            </a:extLst>
          </p:cNvPr>
          <p:cNvSpPr/>
          <p:nvPr userDrawn="1"/>
        </p:nvSpPr>
        <p:spPr>
          <a:xfrm>
            <a:off x="5297516" y="2535530"/>
            <a:ext cx="290336" cy="290336"/>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ドーナツ 43">
            <a:extLst>
              <a:ext uri="{FF2B5EF4-FFF2-40B4-BE49-F238E27FC236}">
                <a16:creationId xmlns:a16="http://schemas.microsoft.com/office/drawing/2014/main" id="{AD6B6DA9-15B1-7741-BF7B-45A388852889}"/>
              </a:ext>
            </a:extLst>
          </p:cNvPr>
          <p:cNvSpPr/>
          <p:nvPr userDrawn="1"/>
        </p:nvSpPr>
        <p:spPr>
          <a:xfrm>
            <a:off x="7489634" y="3164171"/>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5" name="円/楕円 44">
            <a:extLst>
              <a:ext uri="{FF2B5EF4-FFF2-40B4-BE49-F238E27FC236}">
                <a16:creationId xmlns:a16="http://schemas.microsoft.com/office/drawing/2014/main" id="{2BC14054-2C60-8443-9152-ED886E24E38A}"/>
              </a:ext>
            </a:extLst>
          </p:cNvPr>
          <p:cNvSpPr/>
          <p:nvPr userDrawn="1"/>
        </p:nvSpPr>
        <p:spPr>
          <a:xfrm>
            <a:off x="5664820" y="2290403"/>
            <a:ext cx="157969" cy="157969"/>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a:extLst>
              <a:ext uri="{FF2B5EF4-FFF2-40B4-BE49-F238E27FC236}">
                <a16:creationId xmlns:a16="http://schemas.microsoft.com/office/drawing/2014/main" id="{B01F8F5F-6E42-9F4C-88DF-B5F30328A98E}"/>
              </a:ext>
            </a:extLst>
          </p:cNvPr>
          <p:cNvSpPr/>
          <p:nvPr userDrawn="1"/>
        </p:nvSpPr>
        <p:spPr>
          <a:xfrm>
            <a:off x="6771586" y="2303901"/>
            <a:ext cx="157969" cy="1579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a:extLst>
              <a:ext uri="{FF2B5EF4-FFF2-40B4-BE49-F238E27FC236}">
                <a16:creationId xmlns:a16="http://schemas.microsoft.com/office/drawing/2014/main" id="{AA778307-849A-074C-955D-E2E1FA07E271}"/>
              </a:ext>
            </a:extLst>
          </p:cNvPr>
          <p:cNvSpPr/>
          <p:nvPr userDrawn="1"/>
        </p:nvSpPr>
        <p:spPr>
          <a:xfrm>
            <a:off x="5537765" y="2096484"/>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円/楕円 47">
            <a:extLst>
              <a:ext uri="{FF2B5EF4-FFF2-40B4-BE49-F238E27FC236}">
                <a16:creationId xmlns:a16="http://schemas.microsoft.com/office/drawing/2014/main" id="{1819B0AF-399D-054D-B780-4B207F694324}"/>
              </a:ext>
            </a:extLst>
          </p:cNvPr>
          <p:cNvSpPr/>
          <p:nvPr userDrawn="1"/>
        </p:nvSpPr>
        <p:spPr>
          <a:xfrm>
            <a:off x="7270595" y="3246077"/>
            <a:ext cx="98490" cy="98490"/>
          </a:xfrm>
          <a:prstGeom prst="ellipse">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a:extLst>
              <a:ext uri="{FF2B5EF4-FFF2-40B4-BE49-F238E27FC236}">
                <a16:creationId xmlns:a16="http://schemas.microsoft.com/office/drawing/2014/main" id="{9285FE39-2CB7-9A46-A906-C9119C2A3580}"/>
              </a:ext>
            </a:extLst>
          </p:cNvPr>
          <p:cNvSpPr/>
          <p:nvPr userDrawn="1"/>
        </p:nvSpPr>
        <p:spPr>
          <a:xfrm>
            <a:off x="6606706" y="2582208"/>
            <a:ext cx="98490" cy="98490"/>
          </a:xfrm>
          <a:prstGeom prst="ellipse">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a:extLst>
              <a:ext uri="{FF2B5EF4-FFF2-40B4-BE49-F238E27FC236}">
                <a16:creationId xmlns:a16="http://schemas.microsoft.com/office/drawing/2014/main" id="{2F572ACF-28AC-434E-A96E-B9656C59087C}"/>
              </a:ext>
            </a:extLst>
          </p:cNvPr>
          <p:cNvSpPr/>
          <p:nvPr userDrawn="1"/>
        </p:nvSpPr>
        <p:spPr>
          <a:xfrm>
            <a:off x="7369085" y="3555386"/>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建物, ビデオ, 大きい, ゾウ が含まれている画像&#10;&#10;自動的に生成された説明">
            <a:extLst>
              <a:ext uri="{FF2B5EF4-FFF2-40B4-BE49-F238E27FC236}">
                <a16:creationId xmlns:a16="http://schemas.microsoft.com/office/drawing/2014/main" id="{EE418DA3-6BA6-F04B-8626-46B1D53A4E3C}"/>
              </a:ext>
            </a:extLst>
          </p:cNvPr>
          <p:cNvPicPr>
            <a:picLocks noChangeAspect="1"/>
          </p:cNvPicPr>
          <p:nvPr/>
        </p:nvPicPr>
        <p:blipFill rotWithShape="1">
          <a:blip r:embed="rId4">
            <a:alphaModFix amt="85000"/>
          </a:blip>
          <a:srcRect l="1" r="29724" b="16667"/>
          <a:stretch/>
        </p:blipFill>
        <p:spPr>
          <a:xfrm>
            <a:off x="-7291" y="1"/>
            <a:ext cx="9913291" cy="6858001"/>
          </a:xfrm>
          <a:prstGeom prst="rect">
            <a:avLst/>
          </a:prstGeom>
        </p:spPr>
      </p:pic>
      <p:sp>
        <p:nvSpPr>
          <p:cNvPr id="6" name="スライド番号プレースホルダー 5">
            <a:extLst>
              <a:ext uri="{FF2B5EF4-FFF2-40B4-BE49-F238E27FC236}">
                <a16:creationId xmlns:a16="http://schemas.microsoft.com/office/drawing/2014/main" id="{58CE1903-A028-8842-A066-988EFFAABD3A}"/>
              </a:ext>
            </a:extLst>
          </p:cNvPr>
          <p:cNvSpPr>
            <a:spLocks noGrp="1"/>
          </p:cNvSpPr>
          <p:nvPr>
            <p:ph type="sldNum" sz="quarter" idx="12"/>
          </p:nvPr>
        </p:nvSpPr>
        <p:spPr>
          <a:xfrm>
            <a:off x="7576224" y="6356351"/>
            <a:ext cx="2228850" cy="365125"/>
          </a:xfrm>
        </p:spPr>
        <p:txBody>
          <a:bodyPr/>
          <a:lstStyle>
            <a:lvl1pPr>
              <a:defRPr>
                <a:solidFill>
                  <a:schemeClr val="bg1"/>
                </a:solidFill>
              </a:defRPr>
            </a:lvl1pPr>
          </a:lstStyle>
          <a:p>
            <a:fld id="{0FEDF257-E9DE-47AD-A871-A7339627178B}" type="slidenum">
              <a:rPr lang="ja-JP" altLang="en-US" smtClean="0"/>
              <a:pPr/>
              <a:t>‹#›</a:t>
            </a:fld>
            <a:endParaRPr lang="ja-JP" altLang="en-US"/>
          </a:p>
        </p:txBody>
      </p:sp>
      <p:sp>
        <p:nvSpPr>
          <p:cNvPr id="51" name="タイトル 1">
            <a:extLst>
              <a:ext uri="{FF2B5EF4-FFF2-40B4-BE49-F238E27FC236}">
                <a16:creationId xmlns:a16="http://schemas.microsoft.com/office/drawing/2014/main" id="{8D39B05A-91A7-C040-903D-D8E8E52D64C6}"/>
              </a:ext>
            </a:extLst>
          </p:cNvPr>
          <p:cNvSpPr>
            <a:spLocks noGrp="1"/>
          </p:cNvSpPr>
          <p:nvPr>
            <p:ph type="ctrTitle"/>
          </p:nvPr>
        </p:nvSpPr>
        <p:spPr>
          <a:xfrm>
            <a:off x="579505" y="1486900"/>
            <a:ext cx="8956493" cy="2387600"/>
          </a:xfrm>
        </p:spPr>
        <p:txBody>
          <a:bodyPr anchor="b">
            <a:noAutofit/>
          </a:bodyPr>
          <a:lstStyle>
            <a:lvl1pPr algn="l">
              <a:defRPr sz="3575" b="1">
                <a:solidFill>
                  <a:schemeClr val="bg1"/>
                </a:solidFill>
              </a:defRPr>
            </a:lvl1pPr>
          </a:lstStyle>
          <a:p>
            <a:r>
              <a:rPr kumimoji="1" lang="ja-JP" altLang="en-US"/>
              <a:t>マスター タイトルの書式設定</a:t>
            </a:r>
          </a:p>
        </p:txBody>
      </p:sp>
      <p:sp>
        <p:nvSpPr>
          <p:cNvPr id="52" name="字幕 2">
            <a:extLst>
              <a:ext uri="{FF2B5EF4-FFF2-40B4-BE49-F238E27FC236}">
                <a16:creationId xmlns:a16="http://schemas.microsoft.com/office/drawing/2014/main" id="{1574BC0D-2E6A-754D-9E60-A841573BA236}"/>
              </a:ext>
            </a:extLst>
          </p:cNvPr>
          <p:cNvSpPr>
            <a:spLocks noGrp="1"/>
          </p:cNvSpPr>
          <p:nvPr>
            <p:ph type="subTitle" idx="1"/>
          </p:nvPr>
        </p:nvSpPr>
        <p:spPr>
          <a:xfrm>
            <a:off x="573723" y="4002961"/>
            <a:ext cx="7429500" cy="1655762"/>
          </a:xfrm>
        </p:spPr>
        <p:txBody>
          <a:bodyPr>
            <a:noAutofit/>
          </a:bodyPr>
          <a:lstStyle>
            <a:lvl1pPr marL="0" indent="0" algn="l">
              <a:buNone/>
              <a:defRPr sz="1625">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Tree>
    <p:extLst>
      <p:ext uri="{BB962C8B-B14F-4D97-AF65-F5344CB8AC3E}">
        <p14:creationId xmlns:p14="http://schemas.microsoft.com/office/powerpoint/2010/main" val="332221513"/>
      </p:ext>
    </p:extLst>
  </p:cSld>
  <p:clrMapOvr>
    <a:masterClrMapping/>
  </p:clrMapOvr>
  <p:hf hd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218992A-1C59-2E4C-AE71-A0560A99FE14}"/>
              </a:ext>
            </a:extLst>
          </p:cNvPr>
          <p:cNvGrpSpPr/>
          <p:nvPr/>
        </p:nvGrpSpPr>
        <p:grpSpPr>
          <a:xfrm>
            <a:off x="0" y="0"/>
            <a:ext cx="9913291" cy="6858000"/>
            <a:chOff x="15498" y="0"/>
            <a:chExt cx="12185476" cy="6849289"/>
          </a:xfrm>
        </p:grpSpPr>
        <p:pic>
          <p:nvPicPr>
            <p:cNvPr id="9" name="図 8" descr="モニター, 画面, テレビ が含まれている画像&#10;&#10;自動的に生成された説明">
              <a:extLst>
                <a:ext uri="{FF2B5EF4-FFF2-40B4-BE49-F238E27FC236}">
                  <a16:creationId xmlns:a16="http://schemas.microsoft.com/office/drawing/2014/main" id="{09154A65-AC2C-8D45-8553-932898A87264}"/>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35852" r="11163" b="36000"/>
            <a:stretch/>
          </p:blipFill>
          <p:spPr>
            <a:xfrm>
              <a:off x="15498" y="0"/>
              <a:ext cx="12185476" cy="4033520"/>
            </a:xfrm>
            <a:prstGeom prst="rect">
              <a:avLst/>
            </a:prstGeom>
          </p:spPr>
        </p:pic>
        <p:pic>
          <p:nvPicPr>
            <p:cNvPr id="10" name="図 9" descr="モニター, 画面, テレビ が含まれている画像&#10;&#10;自動的に生成された説明">
              <a:extLst>
                <a:ext uri="{FF2B5EF4-FFF2-40B4-BE49-F238E27FC236}">
                  <a16:creationId xmlns:a16="http://schemas.microsoft.com/office/drawing/2014/main" id="{047B3637-0D3C-9A43-8E5D-BA0F8B7CC9BF}"/>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44349" r="11163" b="36000"/>
            <a:stretch/>
          </p:blipFill>
          <p:spPr>
            <a:xfrm flipV="1">
              <a:off x="15498" y="4033520"/>
              <a:ext cx="12185476" cy="2815769"/>
            </a:xfrm>
            <a:prstGeom prst="rect">
              <a:avLst/>
            </a:prstGeom>
          </p:spPr>
        </p:pic>
      </p:grpSp>
      <p:pic>
        <p:nvPicPr>
          <p:cNvPr id="11" name="図 10" descr="建物, ビデオ, 大きい, ゾウ が含まれている画像&#10;&#10;自動的に生成された説明">
            <a:extLst>
              <a:ext uri="{FF2B5EF4-FFF2-40B4-BE49-F238E27FC236}">
                <a16:creationId xmlns:a16="http://schemas.microsoft.com/office/drawing/2014/main" id="{BE73662B-826B-C448-8405-CB06598858F2}"/>
              </a:ext>
            </a:extLst>
          </p:cNvPr>
          <p:cNvPicPr>
            <a:picLocks noChangeAspect="1"/>
          </p:cNvPicPr>
          <p:nvPr/>
        </p:nvPicPr>
        <p:blipFill rotWithShape="1">
          <a:blip r:embed="rId3"/>
          <a:srcRect l="1" r="29724" b="16667"/>
          <a:stretch/>
        </p:blipFill>
        <p:spPr>
          <a:xfrm>
            <a:off x="-7291" y="1"/>
            <a:ext cx="9913291" cy="6858001"/>
          </a:xfrm>
          <a:prstGeom prst="rect">
            <a:avLst/>
          </a:prstGeom>
        </p:spPr>
      </p:pic>
      <p:sp>
        <p:nvSpPr>
          <p:cNvPr id="12" name="正方形/長方形 11">
            <a:extLst>
              <a:ext uri="{FF2B5EF4-FFF2-40B4-BE49-F238E27FC236}">
                <a16:creationId xmlns:a16="http://schemas.microsoft.com/office/drawing/2014/main" id="{98300357-E12A-654D-A9B0-4449849E69FE}"/>
              </a:ext>
            </a:extLst>
          </p:cNvPr>
          <p:cNvSpPr/>
          <p:nvPr/>
        </p:nvSpPr>
        <p:spPr>
          <a:xfrm>
            <a:off x="0" y="1092200"/>
            <a:ext cx="9913291" cy="576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pic>
        <p:nvPicPr>
          <p:cNvPr id="13" name="図 12" descr="ホイール, 挿絵 が含まれている画像&#10;&#10;自動的に生成された説明">
            <a:extLst>
              <a:ext uri="{FF2B5EF4-FFF2-40B4-BE49-F238E27FC236}">
                <a16:creationId xmlns:a16="http://schemas.microsoft.com/office/drawing/2014/main" id="{A878D934-8B51-0B44-AB57-DBE5AC689210}"/>
              </a:ext>
            </a:extLst>
          </p:cNvPr>
          <p:cNvPicPr>
            <a:picLocks noChangeAspect="1"/>
          </p:cNvPicPr>
          <p:nvPr userDrawn="1"/>
        </p:nvPicPr>
        <p:blipFill>
          <a:blip r:embed="rId4"/>
          <a:stretch>
            <a:fillRect/>
          </a:stretch>
        </p:blipFill>
        <p:spPr>
          <a:xfrm>
            <a:off x="7302067" y="306252"/>
            <a:ext cx="2555947" cy="442179"/>
          </a:xfrm>
          <a:prstGeom prst="rect">
            <a:avLst/>
          </a:prstGeom>
        </p:spPr>
      </p:pic>
      <p:sp>
        <p:nvSpPr>
          <p:cNvPr id="14" name="テキスト ボックス 13">
            <a:extLst>
              <a:ext uri="{FF2B5EF4-FFF2-40B4-BE49-F238E27FC236}">
                <a16:creationId xmlns:a16="http://schemas.microsoft.com/office/drawing/2014/main" id="{8DFECF4B-0DBA-794E-87E3-0AB738E0BDA7}"/>
              </a:ext>
            </a:extLst>
          </p:cNvPr>
          <p:cNvSpPr txBox="1"/>
          <p:nvPr userDrawn="1"/>
        </p:nvSpPr>
        <p:spPr>
          <a:xfrm>
            <a:off x="8580040" y="6520455"/>
            <a:ext cx="1180131" cy="230832"/>
          </a:xfrm>
          <a:prstGeom prst="rect">
            <a:avLst/>
          </a:prstGeom>
          <a:noFill/>
        </p:spPr>
        <p:txBody>
          <a:bodyPr wrap="none" rtlCol="0">
            <a:spAutoFit/>
          </a:bodyPr>
          <a:lstStyle/>
          <a:p>
            <a:pPr algn="r"/>
            <a:r>
              <a:rPr lang="en-US" altLang="ja-JP" sz="900" dirty="0">
                <a:latin typeface="+mj-ea"/>
                <a:ea typeface="+mj-ea"/>
              </a:rPr>
              <a:t>Copyright </a:t>
            </a:r>
            <a:r>
              <a:rPr lang="en-US" altLang="ja-JP" sz="900" dirty="0" err="1">
                <a:latin typeface="+mj-ea"/>
                <a:ea typeface="+mj-ea"/>
              </a:rPr>
              <a:t>Cybozu</a:t>
            </a:r>
            <a:endParaRPr lang="en-US" altLang="ja-JP" sz="900" dirty="0">
              <a:latin typeface="+mj-ea"/>
              <a:ea typeface="+mj-ea"/>
            </a:endParaRPr>
          </a:p>
        </p:txBody>
      </p:sp>
      <p:sp>
        <p:nvSpPr>
          <p:cNvPr id="15" name="スライド番号プレースホルダー 2">
            <a:extLst>
              <a:ext uri="{FF2B5EF4-FFF2-40B4-BE49-F238E27FC236}">
                <a16:creationId xmlns:a16="http://schemas.microsoft.com/office/drawing/2014/main" id="{E789346A-2BAF-E34D-85C5-3909645A8C52}"/>
              </a:ext>
            </a:extLst>
          </p:cNvPr>
          <p:cNvSpPr>
            <a:spLocks noGrp="1"/>
          </p:cNvSpPr>
          <p:nvPr>
            <p:ph type="sldNum" sz="quarter" idx="10"/>
          </p:nvPr>
        </p:nvSpPr>
        <p:spPr>
          <a:xfrm>
            <a:off x="212635" y="6356350"/>
            <a:ext cx="386805" cy="365125"/>
          </a:xfrm>
          <a:prstGeom prst="rect">
            <a:avLst/>
          </a:prstGeom>
        </p:spPr>
        <p:txBody>
          <a:bodyPr/>
          <a:lstStyle>
            <a:lvl1pPr>
              <a:defRPr sz="1200"/>
            </a:lvl1pPr>
          </a:lstStyle>
          <a:p>
            <a:fld id="{0FEDF257-E9DE-47AD-A871-A7339627178B}" type="slidenum">
              <a:rPr lang="ja-JP" altLang="en-US" smtClean="0"/>
              <a:pPr/>
              <a:t>‹#›</a:t>
            </a:fld>
            <a:endParaRPr lang="ja-JP" altLang="en-US" dirty="0"/>
          </a:p>
        </p:txBody>
      </p:sp>
    </p:spTree>
    <p:extLst>
      <p:ext uri="{BB962C8B-B14F-4D97-AF65-F5344CB8AC3E}">
        <p14:creationId xmlns:p14="http://schemas.microsoft.com/office/powerpoint/2010/main" val="165784042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218992A-1C59-2E4C-AE71-A0560A99FE14}"/>
              </a:ext>
            </a:extLst>
          </p:cNvPr>
          <p:cNvGrpSpPr/>
          <p:nvPr/>
        </p:nvGrpSpPr>
        <p:grpSpPr>
          <a:xfrm>
            <a:off x="-1330" y="0"/>
            <a:ext cx="9927873" cy="6858000"/>
            <a:chOff x="-2426" y="0"/>
            <a:chExt cx="12203400" cy="6849289"/>
          </a:xfrm>
        </p:grpSpPr>
        <p:pic>
          <p:nvPicPr>
            <p:cNvPr id="9" name="図 8" descr="モニター, 画面, テレビ が含まれている画像&#10;&#10;自動的に生成された説明">
              <a:extLst>
                <a:ext uri="{FF2B5EF4-FFF2-40B4-BE49-F238E27FC236}">
                  <a16:creationId xmlns:a16="http://schemas.microsoft.com/office/drawing/2014/main" id="{09154A65-AC2C-8D45-8553-932898A87264}"/>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35852" r="11163" b="36000"/>
            <a:stretch/>
          </p:blipFill>
          <p:spPr>
            <a:xfrm>
              <a:off x="-2426" y="0"/>
              <a:ext cx="12185476" cy="4033520"/>
            </a:xfrm>
            <a:prstGeom prst="rect">
              <a:avLst/>
            </a:prstGeom>
          </p:spPr>
        </p:pic>
        <p:pic>
          <p:nvPicPr>
            <p:cNvPr id="10" name="図 9" descr="モニター, 画面, テレビ が含まれている画像&#10;&#10;自動的に生成された説明">
              <a:extLst>
                <a:ext uri="{FF2B5EF4-FFF2-40B4-BE49-F238E27FC236}">
                  <a16:creationId xmlns:a16="http://schemas.microsoft.com/office/drawing/2014/main" id="{047B3637-0D3C-9A43-8E5D-BA0F8B7CC9BF}"/>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44349" r="11163" b="36000"/>
            <a:stretch/>
          </p:blipFill>
          <p:spPr>
            <a:xfrm flipV="1">
              <a:off x="15498" y="4033520"/>
              <a:ext cx="12185476" cy="2815769"/>
            </a:xfrm>
            <a:prstGeom prst="rect">
              <a:avLst/>
            </a:prstGeom>
          </p:spPr>
        </p:pic>
      </p:grpSp>
      <p:pic>
        <p:nvPicPr>
          <p:cNvPr id="11" name="図 10" descr="建物, ビデオ, 大きい, ゾウ が含まれている画像&#10;&#10;自動的に生成された説明">
            <a:extLst>
              <a:ext uri="{FF2B5EF4-FFF2-40B4-BE49-F238E27FC236}">
                <a16:creationId xmlns:a16="http://schemas.microsoft.com/office/drawing/2014/main" id="{BE73662B-826B-C448-8405-CB06598858F2}"/>
              </a:ext>
            </a:extLst>
          </p:cNvPr>
          <p:cNvPicPr>
            <a:picLocks noChangeAspect="1"/>
          </p:cNvPicPr>
          <p:nvPr/>
        </p:nvPicPr>
        <p:blipFill rotWithShape="1">
          <a:blip r:embed="rId3"/>
          <a:srcRect l="1" r="29724" b="16667"/>
          <a:stretch/>
        </p:blipFill>
        <p:spPr>
          <a:xfrm>
            <a:off x="-7291" y="0"/>
            <a:ext cx="9913291" cy="5943602"/>
          </a:xfrm>
          <a:prstGeom prst="rect">
            <a:avLst/>
          </a:prstGeom>
        </p:spPr>
      </p:pic>
      <p:sp>
        <p:nvSpPr>
          <p:cNvPr id="12" name="正方形/長方形 11">
            <a:extLst>
              <a:ext uri="{FF2B5EF4-FFF2-40B4-BE49-F238E27FC236}">
                <a16:creationId xmlns:a16="http://schemas.microsoft.com/office/drawing/2014/main" id="{98300357-E12A-654D-A9B0-4449849E69FE}"/>
              </a:ext>
            </a:extLst>
          </p:cNvPr>
          <p:cNvSpPr/>
          <p:nvPr/>
        </p:nvSpPr>
        <p:spPr>
          <a:xfrm>
            <a:off x="-1" y="3060700"/>
            <a:ext cx="9926543" cy="379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pic>
        <p:nvPicPr>
          <p:cNvPr id="13" name="図 12" descr="ホイール, 挿絵 が含まれている画像&#10;&#10;自動的に生成された説明">
            <a:extLst>
              <a:ext uri="{FF2B5EF4-FFF2-40B4-BE49-F238E27FC236}">
                <a16:creationId xmlns:a16="http://schemas.microsoft.com/office/drawing/2014/main" id="{A878D934-8B51-0B44-AB57-DBE5AC689210}"/>
              </a:ext>
            </a:extLst>
          </p:cNvPr>
          <p:cNvPicPr>
            <a:picLocks noChangeAspect="1"/>
          </p:cNvPicPr>
          <p:nvPr userDrawn="1"/>
        </p:nvPicPr>
        <p:blipFill>
          <a:blip r:embed="rId4"/>
          <a:stretch>
            <a:fillRect/>
          </a:stretch>
        </p:blipFill>
        <p:spPr>
          <a:xfrm>
            <a:off x="7302066" y="371817"/>
            <a:ext cx="2555947" cy="442179"/>
          </a:xfrm>
          <a:prstGeom prst="rect">
            <a:avLst/>
          </a:prstGeom>
        </p:spPr>
      </p:pic>
      <p:sp>
        <p:nvSpPr>
          <p:cNvPr id="14" name="テキスト ボックス 13">
            <a:extLst>
              <a:ext uri="{FF2B5EF4-FFF2-40B4-BE49-F238E27FC236}">
                <a16:creationId xmlns:a16="http://schemas.microsoft.com/office/drawing/2014/main" id="{8DFECF4B-0DBA-794E-87E3-0AB738E0BDA7}"/>
              </a:ext>
            </a:extLst>
          </p:cNvPr>
          <p:cNvSpPr txBox="1"/>
          <p:nvPr userDrawn="1"/>
        </p:nvSpPr>
        <p:spPr>
          <a:xfrm>
            <a:off x="8580040" y="6520455"/>
            <a:ext cx="1180131" cy="230832"/>
          </a:xfrm>
          <a:prstGeom prst="rect">
            <a:avLst/>
          </a:prstGeom>
          <a:noFill/>
        </p:spPr>
        <p:txBody>
          <a:bodyPr wrap="none" rtlCol="0">
            <a:spAutoFit/>
          </a:bodyPr>
          <a:lstStyle/>
          <a:p>
            <a:pPr algn="r"/>
            <a:r>
              <a:rPr lang="en-US" altLang="ja-JP" sz="900" dirty="0">
                <a:latin typeface="+mj-ea"/>
                <a:ea typeface="+mj-ea"/>
              </a:rPr>
              <a:t>Copyright </a:t>
            </a:r>
            <a:r>
              <a:rPr lang="en-US" altLang="ja-JP" sz="900" dirty="0" err="1">
                <a:latin typeface="+mj-ea"/>
                <a:ea typeface="+mj-ea"/>
              </a:rPr>
              <a:t>Cybozu</a:t>
            </a:r>
            <a:endParaRPr lang="en-US" altLang="ja-JP" sz="900" dirty="0">
              <a:latin typeface="+mj-ea"/>
              <a:ea typeface="+mj-ea"/>
            </a:endParaRPr>
          </a:p>
        </p:txBody>
      </p:sp>
      <p:sp>
        <p:nvSpPr>
          <p:cNvPr id="15" name="スライド番号プレースホルダー 2">
            <a:extLst>
              <a:ext uri="{FF2B5EF4-FFF2-40B4-BE49-F238E27FC236}">
                <a16:creationId xmlns:a16="http://schemas.microsoft.com/office/drawing/2014/main" id="{E789346A-2BAF-E34D-85C5-3909645A8C52}"/>
              </a:ext>
            </a:extLst>
          </p:cNvPr>
          <p:cNvSpPr>
            <a:spLocks noGrp="1"/>
          </p:cNvSpPr>
          <p:nvPr>
            <p:ph type="sldNum" sz="quarter" idx="10"/>
          </p:nvPr>
        </p:nvSpPr>
        <p:spPr>
          <a:xfrm>
            <a:off x="212635" y="6356350"/>
            <a:ext cx="386805" cy="365125"/>
          </a:xfrm>
          <a:prstGeom prst="rect">
            <a:avLst/>
          </a:prstGeom>
        </p:spPr>
        <p:txBody>
          <a:bodyPr/>
          <a:lstStyle>
            <a:lvl1pPr>
              <a:defRPr sz="1200"/>
            </a:lvl1pPr>
          </a:lstStyle>
          <a:p>
            <a:fld id="{0FEDF257-E9DE-47AD-A871-A7339627178B}" type="slidenum">
              <a:rPr lang="ja-JP" altLang="en-US" smtClean="0"/>
              <a:pPr/>
              <a:t>‹#›</a:t>
            </a:fld>
            <a:endParaRPr lang="ja-JP" altLang="en-US" dirty="0"/>
          </a:p>
        </p:txBody>
      </p:sp>
    </p:spTree>
    <p:extLst>
      <p:ext uri="{BB962C8B-B14F-4D97-AF65-F5344CB8AC3E}">
        <p14:creationId xmlns:p14="http://schemas.microsoft.com/office/powerpoint/2010/main" val="293534825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タイトルとコンテンツ">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6218992A-1C59-2E4C-AE71-A0560A99FE14}"/>
              </a:ext>
            </a:extLst>
          </p:cNvPr>
          <p:cNvGrpSpPr/>
          <p:nvPr/>
        </p:nvGrpSpPr>
        <p:grpSpPr>
          <a:xfrm>
            <a:off x="0" y="0"/>
            <a:ext cx="9913291" cy="6858000"/>
            <a:chOff x="15498" y="0"/>
            <a:chExt cx="12185476" cy="6849289"/>
          </a:xfrm>
        </p:grpSpPr>
        <p:pic>
          <p:nvPicPr>
            <p:cNvPr id="9" name="図 8" descr="モニター, 画面, テレビ が含まれている画像&#10;&#10;自動的に生成された説明">
              <a:extLst>
                <a:ext uri="{FF2B5EF4-FFF2-40B4-BE49-F238E27FC236}">
                  <a16:creationId xmlns:a16="http://schemas.microsoft.com/office/drawing/2014/main" id="{09154A65-AC2C-8D45-8553-932898A87264}"/>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35852" r="11163" b="36000"/>
            <a:stretch/>
          </p:blipFill>
          <p:spPr>
            <a:xfrm>
              <a:off x="15498" y="0"/>
              <a:ext cx="12185476" cy="4033520"/>
            </a:xfrm>
            <a:prstGeom prst="rect">
              <a:avLst/>
            </a:prstGeom>
          </p:spPr>
        </p:pic>
        <p:pic>
          <p:nvPicPr>
            <p:cNvPr id="10" name="図 9" descr="モニター, 画面, テレビ が含まれている画像&#10;&#10;自動的に生成された説明">
              <a:extLst>
                <a:ext uri="{FF2B5EF4-FFF2-40B4-BE49-F238E27FC236}">
                  <a16:creationId xmlns:a16="http://schemas.microsoft.com/office/drawing/2014/main" id="{047B3637-0D3C-9A43-8E5D-BA0F8B7CC9BF}"/>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44349" r="11163" b="36000"/>
            <a:stretch/>
          </p:blipFill>
          <p:spPr>
            <a:xfrm flipV="1">
              <a:off x="15498" y="4033520"/>
              <a:ext cx="12185476" cy="2815769"/>
            </a:xfrm>
            <a:prstGeom prst="rect">
              <a:avLst/>
            </a:prstGeom>
          </p:spPr>
        </p:pic>
      </p:grpSp>
      <p:pic>
        <p:nvPicPr>
          <p:cNvPr id="11" name="図 10" descr="建物, ビデオ, 大きい, ゾウ が含まれている画像&#10;&#10;自動的に生成された説明">
            <a:extLst>
              <a:ext uri="{FF2B5EF4-FFF2-40B4-BE49-F238E27FC236}">
                <a16:creationId xmlns:a16="http://schemas.microsoft.com/office/drawing/2014/main" id="{BE73662B-826B-C448-8405-CB06598858F2}"/>
              </a:ext>
            </a:extLst>
          </p:cNvPr>
          <p:cNvPicPr>
            <a:picLocks noChangeAspect="1"/>
          </p:cNvPicPr>
          <p:nvPr/>
        </p:nvPicPr>
        <p:blipFill rotWithShape="1">
          <a:blip r:embed="rId3"/>
          <a:srcRect l="1" r="29724" b="16667"/>
          <a:stretch/>
        </p:blipFill>
        <p:spPr>
          <a:xfrm>
            <a:off x="-7291" y="1"/>
            <a:ext cx="9913291" cy="6858001"/>
          </a:xfrm>
          <a:prstGeom prst="rect">
            <a:avLst/>
          </a:prstGeom>
        </p:spPr>
      </p:pic>
      <p:sp>
        <p:nvSpPr>
          <p:cNvPr id="12" name="正方形/長方形 11">
            <a:extLst>
              <a:ext uri="{FF2B5EF4-FFF2-40B4-BE49-F238E27FC236}">
                <a16:creationId xmlns:a16="http://schemas.microsoft.com/office/drawing/2014/main" id="{98300357-E12A-654D-A9B0-4449849E69FE}"/>
              </a:ext>
            </a:extLst>
          </p:cNvPr>
          <p:cNvSpPr/>
          <p:nvPr/>
        </p:nvSpPr>
        <p:spPr>
          <a:xfrm>
            <a:off x="0" y="1092200"/>
            <a:ext cx="9913291" cy="576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2" name="タイトル 1">
            <a:extLst>
              <a:ext uri="{FF2B5EF4-FFF2-40B4-BE49-F238E27FC236}">
                <a16:creationId xmlns:a16="http://schemas.microsoft.com/office/drawing/2014/main" id="{68FC6004-D78D-BC4C-92FC-034D0A998512}"/>
              </a:ext>
            </a:extLst>
          </p:cNvPr>
          <p:cNvSpPr>
            <a:spLocks noGrp="1"/>
          </p:cNvSpPr>
          <p:nvPr>
            <p:ph type="title"/>
          </p:nvPr>
        </p:nvSpPr>
        <p:spPr>
          <a:xfrm>
            <a:off x="268287" y="227014"/>
            <a:ext cx="6985794" cy="688975"/>
          </a:xfrm>
        </p:spPr>
        <p:txBody>
          <a:bodyPr anchor="ctr">
            <a:noAutofit/>
          </a:bodyPr>
          <a:lstStyle>
            <a:lvl1pPr>
              <a:lnSpc>
                <a:spcPct val="100000"/>
              </a:lnSpc>
              <a:defRPr sz="2600" b="1">
                <a:solidFill>
                  <a:schemeClr val="bg1"/>
                </a:solidFill>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8A7AB9F-8BF8-DC45-9C83-E1EA8E7ED9A3}"/>
              </a:ext>
            </a:extLst>
          </p:cNvPr>
          <p:cNvSpPr>
            <a:spLocks noGrp="1"/>
          </p:cNvSpPr>
          <p:nvPr>
            <p:ph idx="1"/>
          </p:nvPr>
        </p:nvSpPr>
        <p:spPr>
          <a:xfrm>
            <a:off x="268287" y="1291431"/>
            <a:ext cx="9462294" cy="5103018"/>
          </a:xfrm>
        </p:spPr>
        <p:txBody>
          <a:bodyPr>
            <a:no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3" name="図 12" descr="ホイール, 挿絵 が含まれている画像&#10;&#10;自動的に生成された説明">
            <a:extLst>
              <a:ext uri="{FF2B5EF4-FFF2-40B4-BE49-F238E27FC236}">
                <a16:creationId xmlns:a16="http://schemas.microsoft.com/office/drawing/2014/main" id="{A878D934-8B51-0B44-AB57-DBE5AC689210}"/>
              </a:ext>
            </a:extLst>
          </p:cNvPr>
          <p:cNvPicPr>
            <a:picLocks noChangeAspect="1"/>
          </p:cNvPicPr>
          <p:nvPr userDrawn="1"/>
        </p:nvPicPr>
        <p:blipFill>
          <a:blip r:embed="rId4"/>
          <a:stretch>
            <a:fillRect/>
          </a:stretch>
        </p:blipFill>
        <p:spPr>
          <a:xfrm>
            <a:off x="7302067" y="306252"/>
            <a:ext cx="2555947" cy="442179"/>
          </a:xfrm>
          <a:prstGeom prst="rect">
            <a:avLst/>
          </a:prstGeom>
        </p:spPr>
      </p:pic>
      <p:sp>
        <p:nvSpPr>
          <p:cNvPr id="14" name="テキスト ボックス 13">
            <a:extLst>
              <a:ext uri="{FF2B5EF4-FFF2-40B4-BE49-F238E27FC236}">
                <a16:creationId xmlns:a16="http://schemas.microsoft.com/office/drawing/2014/main" id="{8DFECF4B-0DBA-794E-87E3-0AB738E0BDA7}"/>
              </a:ext>
            </a:extLst>
          </p:cNvPr>
          <p:cNvSpPr txBox="1"/>
          <p:nvPr userDrawn="1"/>
        </p:nvSpPr>
        <p:spPr>
          <a:xfrm>
            <a:off x="8580040" y="6520455"/>
            <a:ext cx="1180131" cy="230832"/>
          </a:xfrm>
          <a:prstGeom prst="rect">
            <a:avLst/>
          </a:prstGeom>
          <a:noFill/>
        </p:spPr>
        <p:txBody>
          <a:bodyPr wrap="none" rtlCol="0">
            <a:spAutoFit/>
          </a:bodyPr>
          <a:lstStyle/>
          <a:p>
            <a:pPr algn="r"/>
            <a:r>
              <a:rPr lang="en-US" altLang="ja-JP" sz="900" dirty="0">
                <a:latin typeface="+mj-ea"/>
                <a:ea typeface="+mj-ea"/>
              </a:rPr>
              <a:t>Copyright </a:t>
            </a:r>
            <a:r>
              <a:rPr lang="en-US" altLang="ja-JP" sz="900" dirty="0" err="1">
                <a:latin typeface="+mj-ea"/>
                <a:ea typeface="+mj-ea"/>
              </a:rPr>
              <a:t>Cybozu</a:t>
            </a:r>
            <a:endParaRPr lang="en-US" altLang="ja-JP" sz="900" dirty="0">
              <a:latin typeface="+mj-ea"/>
              <a:ea typeface="+mj-ea"/>
            </a:endParaRPr>
          </a:p>
        </p:txBody>
      </p:sp>
      <p:sp>
        <p:nvSpPr>
          <p:cNvPr id="15" name="スライド番号プレースホルダー 2">
            <a:extLst>
              <a:ext uri="{FF2B5EF4-FFF2-40B4-BE49-F238E27FC236}">
                <a16:creationId xmlns:a16="http://schemas.microsoft.com/office/drawing/2014/main" id="{E789346A-2BAF-E34D-85C5-3909645A8C52}"/>
              </a:ext>
            </a:extLst>
          </p:cNvPr>
          <p:cNvSpPr>
            <a:spLocks noGrp="1"/>
          </p:cNvSpPr>
          <p:nvPr>
            <p:ph type="sldNum" sz="quarter" idx="10"/>
          </p:nvPr>
        </p:nvSpPr>
        <p:spPr>
          <a:xfrm>
            <a:off x="212635" y="6356350"/>
            <a:ext cx="386805" cy="365125"/>
          </a:xfrm>
          <a:prstGeom prst="rect">
            <a:avLst/>
          </a:prstGeom>
        </p:spPr>
        <p:txBody>
          <a:bodyPr/>
          <a:lstStyle>
            <a:lvl1pPr>
              <a:defRPr sz="1200"/>
            </a:lvl1pPr>
          </a:lstStyle>
          <a:p>
            <a:fld id="{0FEDF257-E9DE-47AD-A871-A7339627178B}" type="slidenum">
              <a:rPr lang="ja-JP" altLang="en-US" smtClean="0"/>
              <a:pPr/>
              <a:t>‹#›</a:t>
            </a:fld>
            <a:endParaRPr lang="ja-JP" altLang="en-US" dirty="0"/>
          </a:p>
        </p:txBody>
      </p:sp>
    </p:spTree>
    <p:extLst>
      <p:ext uri="{BB962C8B-B14F-4D97-AF65-F5344CB8AC3E}">
        <p14:creationId xmlns:p14="http://schemas.microsoft.com/office/powerpoint/2010/main" val="1004752577"/>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grpSp>
        <p:nvGrpSpPr>
          <p:cNvPr id="10" name="グループ化 9">
            <a:extLst>
              <a:ext uri="{FF2B5EF4-FFF2-40B4-BE49-F238E27FC236}">
                <a16:creationId xmlns:a16="http://schemas.microsoft.com/office/drawing/2014/main" id="{EC0E3566-0934-3248-ABC8-1CAB5CB9AF34}"/>
              </a:ext>
            </a:extLst>
          </p:cNvPr>
          <p:cNvGrpSpPr/>
          <p:nvPr/>
        </p:nvGrpSpPr>
        <p:grpSpPr>
          <a:xfrm>
            <a:off x="0" y="0"/>
            <a:ext cx="9913291" cy="6858000"/>
            <a:chOff x="15498" y="0"/>
            <a:chExt cx="12185476" cy="6849289"/>
          </a:xfrm>
        </p:grpSpPr>
        <p:pic>
          <p:nvPicPr>
            <p:cNvPr id="8" name="図 7" descr="モニター, 画面, テレビ が含まれている画像&#10;&#10;自動的に生成された説明">
              <a:extLst>
                <a:ext uri="{FF2B5EF4-FFF2-40B4-BE49-F238E27FC236}">
                  <a16:creationId xmlns:a16="http://schemas.microsoft.com/office/drawing/2014/main" id="{0660BD8A-4CE2-E441-A8B9-DBED42755A1F}"/>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35852" r="11163" b="36000"/>
            <a:stretch/>
          </p:blipFill>
          <p:spPr>
            <a:xfrm>
              <a:off x="15498" y="0"/>
              <a:ext cx="12185476" cy="4033520"/>
            </a:xfrm>
            <a:prstGeom prst="rect">
              <a:avLst/>
            </a:prstGeom>
          </p:spPr>
        </p:pic>
        <p:pic>
          <p:nvPicPr>
            <p:cNvPr id="9" name="図 8" descr="モニター, 画面, テレビ が含まれている画像&#10;&#10;自動的に生成された説明">
              <a:extLst>
                <a:ext uri="{FF2B5EF4-FFF2-40B4-BE49-F238E27FC236}">
                  <a16:creationId xmlns:a16="http://schemas.microsoft.com/office/drawing/2014/main" id="{C84F2EB2-5E18-1541-8F09-A97C4415C2C3}"/>
                </a:ext>
              </a:extLst>
            </p:cNvPr>
            <p:cNvPicPr>
              <a:picLocks noChangeAspect="1"/>
            </p:cNvPicPr>
            <p:nvPr userDrawn="1"/>
          </p:nvPicPr>
          <p:blipFill rotWithShape="1">
            <a:blip r:embed="rId2">
              <a:clrChange>
                <a:clrFrom>
                  <a:srgbClr val="FFFFFF">
                    <a:alpha val="0"/>
                  </a:srgbClr>
                </a:clrFrom>
                <a:clrTo>
                  <a:srgbClr val="FFFFFF">
                    <a:alpha val="0"/>
                  </a:srgbClr>
                </a:clrTo>
              </a:clrChange>
            </a:blip>
            <a:srcRect l="11159" t="44349" r="11163" b="36000"/>
            <a:stretch/>
          </p:blipFill>
          <p:spPr>
            <a:xfrm flipV="1">
              <a:off x="15498" y="4033520"/>
              <a:ext cx="12185476" cy="2815769"/>
            </a:xfrm>
            <a:prstGeom prst="rect">
              <a:avLst/>
            </a:prstGeom>
          </p:spPr>
        </p:pic>
      </p:grpSp>
      <p:pic>
        <p:nvPicPr>
          <p:cNvPr id="20" name="図 19">
            <a:extLst>
              <a:ext uri="{FF2B5EF4-FFF2-40B4-BE49-F238E27FC236}">
                <a16:creationId xmlns:a16="http://schemas.microsoft.com/office/drawing/2014/main" id="{87EA3C5A-1FE4-4E44-80BB-FA82C25CE6D8}"/>
              </a:ext>
            </a:extLst>
          </p:cNvPr>
          <p:cNvPicPr>
            <a:picLocks noChangeAspect="1"/>
          </p:cNvPicPr>
          <p:nvPr/>
        </p:nvPicPr>
        <p:blipFill rotWithShape="1">
          <a:blip r:embed="rId3"/>
          <a:srcRect b="48213"/>
          <a:stretch/>
        </p:blipFill>
        <p:spPr>
          <a:xfrm>
            <a:off x="1173208" y="2039666"/>
            <a:ext cx="7559584" cy="4818335"/>
          </a:xfrm>
          <a:prstGeom prst="rect">
            <a:avLst/>
          </a:prstGeom>
        </p:spPr>
      </p:pic>
      <p:pic>
        <p:nvPicPr>
          <p:cNvPr id="12" name="図 11" descr="建物, ビデオ, 大きい, ゾウ が含まれている画像&#10;&#10;自動的に生成された説明">
            <a:extLst>
              <a:ext uri="{FF2B5EF4-FFF2-40B4-BE49-F238E27FC236}">
                <a16:creationId xmlns:a16="http://schemas.microsoft.com/office/drawing/2014/main" id="{EE418DA3-6BA6-F04B-8626-46B1D53A4E3C}"/>
              </a:ext>
            </a:extLst>
          </p:cNvPr>
          <p:cNvPicPr>
            <a:picLocks noChangeAspect="1"/>
          </p:cNvPicPr>
          <p:nvPr/>
        </p:nvPicPr>
        <p:blipFill rotWithShape="1">
          <a:blip r:embed="rId4">
            <a:alphaModFix amt="85000"/>
          </a:blip>
          <a:srcRect l="1" r="29724" b="16667"/>
          <a:stretch/>
        </p:blipFill>
        <p:spPr>
          <a:xfrm>
            <a:off x="-10319" y="-1"/>
            <a:ext cx="9913291" cy="6858001"/>
          </a:xfrm>
          <a:prstGeom prst="rect">
            <a:avLst/>
          </a:prstGeom>
        </p:spPr>
      </p:pic>
      <p:sp>
        <p:nvSpPr>
          <p:cNvPr id="2" name="タイトル 1">
            <a:extLst>
              <a:ext uri="{FF2B5EF4-FFF2-40B4-BE49-F238E27FC236}">
                <a16:creationId xmlns:a16="http://schemas.microsoft.com/office/drawing/2014/main" id="{B72710F2-724A-1A46-9AB9-B8164423002F}"/>
              </a:ext>
            </a:extLst>
          </p:cNvPr>
          <p:cNvSpPr>
            <a:spLocks noGrp="1"/>
          </p:cNvSpPr>
          <p:nvPr>
            <p:ph type="ctrTitle"/>
          </p:nvPr>
        </p:nvSpPr>
        <p:spPr>
          <a:xfrm>
            <a:off x="476318" y="1525000"/>
            <a:ext cx="8956493" cy="2387600"/>
          </a:xfrm>
        </p:spPr>
        <p:txBody>
          <a:bodyPr anchor="b">
            <a:noAutofit/>
          </a:bodyPr>
          <a:lstStyle>
            <a:lvl1pPr algn="ctr">
              <a:defRPr sz="4388" b="1">
                <a:solidFill>
                  <a:schemeClr val="bg1"/>
                </a:solidFill>
              </a:defRPr>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7394971-0DDF-0740-8746-5856244AF51C}"/>
              </a:ext>
            </a:extLst>
          </p:cNvPr>
          <p:cNvSpPr>
            <a:spLocks noGrp="1"/>
          </p:cNvSpPr>
          <p:nvPr>
            <p:ph type="subTitle" idx="1"/>
          </p:nvPr>
        </p:nvSpPr>
        <p:spPr>
          <a:xfrm>
            <a:off x="1238250" y="4041061"/>
            <a:ext cx="7429500" cy="1655762"/>
          </a:xfrm>
        </p:spPr>
        <p:txBody>
          <a:bodyPr>
            <a:noAutofit/>
          </a:bodyPr>
          <a:lstStyle>
            <a:lvl1pPr marL="0" indent="0" algn="ctr">
              <a:buNone/>
              <a:defRPr sz="1625">
                <a:solidFill>
                  <a:schemeClr val="bg1"/>
                </a:solidFill>
              </a:defRPr>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6" name="スライド番号プレースホルダー 5">
            <a:extLst>
              <a:ext uri="{FF2B5EF4-FFF2-40B4-BE49-F238E27FC236}">
                <a16:creationId xmlns:a16="http://schemas.microsoft.com/office/drawing/2014/main" id="{58CE1903-A028-8842-A066-988EFFAABD3A}"/>
              </a:ext>
            </a:extLst>
          </p:cNvPr>
          <p:cNvSpPr>
            <a:spLocks noGrp="1"/>
          </p:cNvSpPr>
          <p:nvPr>
            <p:ph type="sldNum" sz="quarter" idx="12"/>
          </p:nvPr>
        </p:nvSpPr>
        <p:spPr>
          <a:xfrm>
            <a:off x="7576224" y="6356351"/>
            <a:ext cx="2228850" cy="365125"/>
          </a:xfrm>
        </p:spPr>
        <p:txBody>
          <a:bodyPr/>
          <a:lstStyle/>
          <a:p>
            <a:fld id="{7119817F-A942-A842-AA54-F186C5491701}" type="slidenum">
              <a:rPr kumimoji="1" lang="ja-JP" altLang="en-US" smtClean="0"/>
              <a:t>‹#›</a:t>
            </a:fld>
            <a:endParaRPr kumimoji="1" lang="ja-JP" altLang="en-US"/>
          </a:p>
        </p:txBody>
      </p:sp>
      <p:pic>
        <p:nvPicPr>
          <p:cNvPr id="14" name="図 13" descr="ホイール, 挿絵 が含まれている画像&#10;&#10;自動的に生成された説明">
            <a:extLst>
              <a:ext uri="{FF2B5EF4-FFF2-40B4-BE49-F238E27FC236}">
                <a16:creationId xmlns:a16="http://schemas.microsoft.com/office/drawing/2014/main" id="{2F16687D-482F-F144-A5DC-F3C1F9521B89}"/>
              </a:ext>
            </a:extLst>
          </p:cNvPr>
          <p:cNvPicPr>
            <a:picLocks noChangeAspect="1"/>
          </p:cNvPicPr>
          <p:nvPr/>
        </p:nvPicPr>
        <p:blipFill>
          <a:blip r:embed="rId5"/>
          <a:stretch>
            <a:fillRect/>
          </a:stretch>
        </p:blipFill>
        <p:spPr>
          <a:xfrm>
            <a:off x="7266662" y="276108"/>
            <a:ext cx="2503640" cy="533083"/>
          </a:xfrm>
          <a:prstGeom prst="rect">
            <a:avLst/>
          </a:prstGeom>
        </p:spPr>
      </p:pic>
      <p:pic>
        <p:nvPicPr>
          <p:cNvPr id="78" name="図 77">
            <a:extLst>
              <a:ext uri="{FF2B5EF4-FFF2-40B4-BE49-F238E27FC236}">
                <a16:creationId xmlns:a16="http://schemas.microsoft.com/office/drawing/2014/main" id="{3199BAA3-7F6F-CE4F-9A63-AF0137132D79}"/>
              </a:ext>
            </a:extLst>
          </p:cNvPr>
          <p:cNvPicPr>
            <a:picLocks noChangeAspect="1"/>
          </p:cNvPicPr>
          <p:nvPr/>
        </p:nvPicPr>
        <p:blipFill rotWithShape="1">
          <a:blip r:embed="rId6"/>
          <a:srcRect r="4189"/>
          <a:stretch/>
        </p:blipFill>
        <p:spPr>
          <a:xfrm>
            <a:off x="7125316" y="1293232"/>
            <a:ext cx="2787976" cy="3454400"/>
          </a:xfrm>
          <a:prstGeom prst="rect">
            <a:avLst/>
          </a:prstGeom>
        </p:spPr>
      </p:pic>
      <p:grpSp>
        <p:nvGrpSpPr>
          <p:cNvPr id="98" name="グループ化 97">
            <a:extLst>
              <a:ext uri="{FF2B5EF4-FFF2-40B4-BE49-F238E27FC236}">
                <a16:creationId xmlns:a16="http://schemas.microsoft.com/office/drawing/2014/main" id="{E6580C59-91C9-4D42-AF5F-AB55607F7AF4}"/>
              </a:ext>
            </a:extLst>
          </p:cNvPr>
          <p:cNvGrpSpPr/>
          <p:nvPr/>
        </p:nvGrpSpPr>
        <p:grpSpPr>
          <a:xfrm>
            <a:off x="-10318" y="373851"/>
            <a:ext cx="3297374" cy="5842800"/>
            <a:chOff x="-12700" y="373851"/>
            <a:chExt cx="4058307" cy="5842800"/>
          </a:xfrm>
        </p:grpSpPr>
        <p:grpSp>
          <p:nvGrpSpPr>
            <p:cNvPr id="97" name="グループ化 96">
              <a:extLst>
                <a:ext uri="{FF2B5EF4-FFF2-40B4-BE49-F238E27FC236}">
                  <a16:creationId xmlns:a16="http://schemas.microsoft.com/office/drawing/2014/main" id="{076C5B7A-B16C-CE45-AE55-72FE953BE231}"/>
                </a:ext>
              </a:extLst>
            </p:cNvPr>
            <p:cNvGrpSpPr/>
            <p:nvPr userDrawn="1"/>
          </p:nvGrpSpPr>
          <p:grpSpPr>
            <a:xfrm>
              <a:off x="240517" y="373851"/>
              <a:ext cx="3805090" cy="5842800"/>
              <a:chOff x="240517" y="373851"/>
              <a:chExt cx="3805090" cy="5842800"/>
            </a:xfrm>
          </p:grpSpPr>
          <p:grpSp>
            <p:nvGrpSpPr>
              <p:cNvPr id="79" name="グループ化 78">
                <a:extLst>
                  <a:ext uri="{FF2B5EF4-FFF2-40B4-BE49-F238E27FC236}">
                    <a16:creationId xmlns:a16="http://schemas.microsoft.com/office/drawing/2014/main" id="{3F3BF0FE-9132-0D47-AC51-90CC1671E1C0}"/>
                  </a:ext>
                </a:extLst>
              </p:cNvPr>
              <p:cNvGrpSpPr>
                <a:grpSpLocks noChangeAspect="1"/>
              </p:cNvGrpSpPr>
              <p:nvPr userDrawn="1"/>
            </p:nvGrpSpPr>
            <p:grpSpPr>
              <a:xfrm>
                <a:off x="240517" y="373851"/>
                <a:ext cx="3805090" cy="5842800"/>
                <a:chOff x="177023" y="126250"/>
                <a:chExt cx="3395982" cy="5214606"/>
              </a:xfrm>
            </p:grpSpPr>
            <p:sp>
              <p:nvSpPr>
                <p:cNvPr id="80" name="ドーナツ 79">
                  <a:extLst>
                    <a:ext uri="{FF2B5EF4-FFF2-40B4-BE49-F238E27FC236}">
                      <a16:creationId xmlns:a16="http://schemas.microsoft.com/office/drawing/2014/main" id="{61AC5644-557F-6C4E-83C9-6F3D7D17B15E}"/>
                    </a:ext>
                  </a:extLst>
                </p:cNvPr>
                <p:cNvSpPr/>
                <p:nvPr userDrawn="1"/>
              </p:nvSpPr>
              <p:spPr>
                <a:xfrm>
                  <a:off x="1035145" y="126250"/>
                  <a:ext cx="1248050" cy="1248050"/>
                </a:xfrm>
                <a:prstGeom prst="donut">
                  <a:avLst>
                    <a:gd name="adj" fmla="val 13585"/>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81" name="ドーナツ 80">
                  <a:extLst>
                    <a:ext uri="{FF2B5EF4-FFF2-40B4-BE49-F238E27FC236}">
                      <a16:creationId xmlns:a16="http://schemas.microsoft.com/office/drawing/2014/main" id="{B5537480-B0BB-D048-9532-2FB9A69E3DE9}"/>
                    </a:ext>
                  </a:extLst>
                </p:cNvPr>
                <p:cNvSpPr/>
                <p:nvPr userDrawn="1"/>
              </p:nvSpPr>
              <p:spPr>
                <a:xfrm>
                  <a:off x="476834" y="1648155"/>
                  <a:ext cx="620411" cy="620411"/>
                </a:xfrm>
                <a:prstGeom prst="donut">
                  <a:avLst>
                    <a:gd name="adj" fmla="val 994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82" name="ドーナツ 81">
                  <a:extLst>
                    <a:ext uri="{FF2B5EF4-FFF2-40B4-BE49-F238E27FC236}">
                      <a16:creationId xmlns:a16="http://schemas.microsoft.com/office/drawing/2014/main" id="{CA481279-F9D4-3F4A-9CAB-5755D92A42A4}"/>
                    </a:ext>
                  </a:extLst>
                </p:cNvPr>
                <p:cNvSpPr/>
                <p:nvPr userDrawn="1"/>
              </p:nvSpPr>
              <p:spPr>
                <a:xfrm>
                  <a:off x="784048" y="2039909"/>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83" name="ドーナツ 82">
                  <a:extLst>
                    <a:ext uri="{FF2B5EF4-FFF2-40B4-BE49-F238E27FC236}">
                      <a16:creationId xmlns:a16="http://schemas.microsoft.com/office/drawing/2014/main" id="{8E428DEF-DF57-1549-B334-E53BDF27074E}"/>
                    </a:ext>
                  </a:extLst>
                </p:cNvPr>
                <p:cNvSpPr/>
                <p:nvPr userDrawn="1"/>
              </p:nvSpPr>
              <p:spPr>
                <a:xfrm>
                  <a:off x="3302800" y="1199302"/>
                  <a:ext cx="270205" cy="270205"/>
                </a:xfrm>
                <a:prstGeom prst="donut">
                  <a:avLst>
                    <a:gd name="adj" fmla="val 11130"/>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84" name="ドーナツ 83">
                  <a:extLst>
                    <a:ext uri="{FF2B5EF4-FFF2-40B4-BE49-F238E27FC236}">
                      <a16:creationId xmlns:a16="http://schemas.microsoft.com/office/drawing/2014/main" id="{904EF247-65BE-6640-9AD2-2088F666A29C}"/>
                    </a:ext>
                  </a:extLst>
                </p:cNvPr>
                <p:cNvSpPr/>
                <p:nvPr userDrawn="1"/>
              </p:nvSpPr>
              <p:spPr>
                <a:xfrm>
                  <a:off x="582630" y="3004406"/>
                  <a:ext cx="270205" cy="270205"/>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86" name="ドーナツ 85">
                  <a:extLst>
                    <a:ext uri="{FF2B5EF4-FFF2-40B4-BE49-F238E27FC236}">
                      <a16:creationId xmlns:a16="http://schemas.microsoft.com/office/drawing/2014/main" id="{38F6C2CF-0ED6-8447-A9C1-CCEC96B191C1}"/>
                    </a:ext>
                  </a:extLst>
                </p:cNvPr>
                <p:cNvSpPr/>
                <p:nvPr userDrawn="1"/>
              </p:nvSpPr>
              <p:spPr>
                <a:xfrm>
                  <a:off x="2243728" y="4562480"/>
                  <a:ext cx="778376" cy="778376"/>
                </a:xfrm>
                <a:prstGeom prst="donut">
                  <a:avLst>
                    <a:gd name="adj" fmla="val 568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sp>
              <p:nvSpPr>
                <p:cNvPr id="87" name="円/楕円 86">
                  <a:extLst>
                    <a:ext uri="{FF2B5EF4-FFF2-40B4-BE49-F238E27FC236}">
                      <a16:creationId xmlns:a16="http://schemas.microsoft.com/office/drawing/2014/main" id="{A1714FB6-44B1-1D48-ACDE-840CD90C4DB4}"/>
                    </a:ext>
                  </a:extLst>
                </p:cNvPr>
                <p:cNvSpPr/>
                <p:nvPr userDrawn="1"/>
              </p:nvSpPr>
              <p:spPr>
                <a:xfrm>
                  <a:off x="3009073" y="1389906"/>
                  <a:ext cx="157969" cy="15796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88" name="円/楕円 87">
                  <a:extLst>
                    <a:ext uri="{FF2B5EF4-FFF2-40B4-BE49-F238E27FC236}">
                      <a16:creationId xmlns:a16="http://schemas.microsoft.com/office/drawing/2014/main" id="{6A009806-EE23-B94A-809F-33139D79A18E}"/>
                    </a:ext>
                  </a:extLst>
                </p:cNvPr>
                <p:cNvSpPr/>
                <p:nvPr userDrawn="1"/>
              </p:nvSpPr>
              <p:spPr>
                <a:xfrm>
                  <a:off x="3208037" y="1606987"/>
                  <a:ext cx="100174" cy="1001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89" name="円/楕円 88">
                  <a:extLst>
                    <a:ext uri="{FF2B5EF4-FFF2-40B4-BE49-F238E27FC236}">
                      <a16:creationId xmlns:a16="http://schemas.microsoft.com/office/drawing/2014/main" id="{F2369D4A-90FC-C943-B1B0-8DE3EC70A437}"/>
                    </a:ext>
                  </a:extLst>
                </p:cNvPr>
                <p:cNvSpPr/>
                <p:nvPr userDrawn="1"/>
              </p:nvSpPr>
              <p:spPr>
                <a:xfrm>
                  <a:off x="985900" y="2493868"/>
                  <a:ext cx="98490" cy="98490"/>
                </a:xfrm>
                <a:prstGeom prst="ellipse">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90" name="円/楕円 89">
                  <a:extLst>
                    <a:ext uri="{FF2B5EF4-FFF2-40B4-BE49-F238E27FC236}">
                      <a16:creationId xmlns:a16="http://schemas.microsoft.com/office/drawing/2014/main" id="{0A128DC2-AF01-DB4A-BD1C-D0038E24B1AF}"/>
                    </a:ext>
                  </a:extLst>
                </p:cNvPr>
                <p:cNvSpPr>
                  <a:spLocks noChangeAspect="1"/>
                </p:cNvSpPr>
                <p:nvPr userDrawn="1"/>
              </p:nvSpPr>
              <p:spPr>
                <a:xfrm>
                  <a:off x="925265" y="2611203"/>
                  <a:ext cx="72000" cy="72000"/>
                </a:xfrm>
                <a:prstGeom prst="ellipse">
                  <a:avLst/>
                </a:prstGeom>
                <a:solidFill>
                  <a:srgbClr val="FF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91" name="円/楕円 90">
                  <a:extLst>
                    <a:ext uri="{FF2B5EF4-FFF2-40B4-BE49-F238E27FC236}">
                      <a16:creationId xmlns:a16="http://schemas.microsoft.com/office/drawing/2014/main" id="{A2D0F8B7-F2FF-EB4B-92BF-279D71DCCD71}"/>
                    </a:ext>
                  </a:extLst>
                </p:cNvPr>
                <p:cNvSpPr/>
                <p:nvPr userDrawn="1"/>
              </p:nvSpPr>
              <p:spPr>
                <a:xfrm>
                  <a:off x="177023" y="2256122"/>
                  <a:ext cx="152940" cy="15294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92" name="円/楕円 91">
                  <a:extLst>
                    <a:ext uri="{FF2B5EF4-FFF2-40B4-BE49-F238E27FC236}">
                      <a16:creationId xmlns:a16="http://schemas.microsoft.com/office/drawing/2014/main" id="{557BC4AF-C346-194F-90AE-D0A83A426EDF}"/>
                    </a:ext>
                  </a:extLst>
                </p:cNvPr>
                <p:cNvSpPr>
                  <a:spLocks noChangeAspect="1"/>
                </p:cNvSpPr>
                <p:nvPr userDrawn="1"/>
              </p:nvSpPr>
              <p:spPr>
                <a:xfrm>
                  <a:off x="374873" y="3077394"/>
                  <a:ext cx="79200" cy="79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93" name="円/楕円 92">
                  <a:extLst>
                    <a:ext uri="{FF2B5EF4-FFF2-40B4-BE49-F238E27FC236}">
                      <a16:creationId xmlns:a16="http://schemas.microsoft.com/office/drawing/2014/main" id="{084CD02A-5D90-414F-B6E6-D8B894F8D616}"/>
                    </a:ext>
                  </a:extLst>
                </p:cNvPr>
                <p:cNvSpPr/>
                <p:nvPr userDrawn="1"/>
              </p:nvSpPr>
              <p:spPr>
                <a:xfrm>
                  <a:off x="3153955" y="897994"/>
                  <a:ext cx="152940" cy="1584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94" name="円/楕円 93">
                  <a:extLst>
                    <a:ext uri="{FF2B5EF4-FFF2-40B4-BE49-F238E27FC236}">
                      <a16:creationId xmlns:a16="http://schemas.microsoft.com/office/drawing/2014/main" id="{EE1442B1-EF0A-A646-8E82-F6DD97569650}"/>
                    </a:ext>
                  </a:extLst>
                </p:cNvPr>
                <p:cNvSpPr>
                  <a:spLocks noChangeAspect="1"/>
                </p:cNvSpPr>
                <p:nvPr userDrawn="1"/>
              </p:nvSpPr>
              <p:spPr>
                <a:xfrm>
                  <a:off x="927076" y="3489853"/>
                  <a:ext cx="86400" cy="86400"/>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sp>
              <p:nvSpPr>
                <p:cNvPr id="95" name="ドーナツ 94">
                  <a:extLst>
                    <a:ext uri="{FF2B5EF4-FFF2-40B4-BE49-F238E27FC236}">
                      <a16:creationId xmlns:a16="http://schemas.microsoft.com/office/drawing/2014/main" id="{3DCB31A2-5B2F-D047-9DCC-ADDF15A737D4}"/>
                    </a:ext>
                  </a:extLst>
                </p:cNvPr>
                <p:cNvSpPr/>
                <p:nvPr userDrawn="1"/>
              </p:nvSpPr>
              <p:spPr>
                <a:xfrm>
                  <a:off x="3012080" y="708982"/>
                  <a:ext cx="270205" cy="270205"/>
                </a:xfrm>
                <a:prstGeom prst="donut">
                  <a:avLst>
                    <a:gd name="adj" fmla="val 11130"/>
                  </a:avLst>
                </a:prstGeom>
                <a:solidFill>
                  <a:srgbClr val="C3FF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solidFill>
                      <a:schemeClr val="tx1"/>
                    </a:solidFill>
                  </a:endParaRPr>
                </a:p>
              </p:txBody>
            </p:sp>
          </p:grpSp>
          <p:sp>
            <p:nvSpPr>
              <p:cNvPr id="61" name="円/楕円 60">
                <a:extLst>
                  <a:ext uri="{FF2B5EF4-FFF2-40B4-BE49-F238E27FC236}">
                    <a16:creationId xmlns:a16="http://schemas.microsoft.com/office/drawing/2014/main" id="{55AEEA7A-B611-DA4F-8E8B-D427B460C348}"/>
                  </a:ext>
                </a:extLst>
              </p:cNvPr>
              <p:cNvSpPr/>
              <p:nvPr userDrawn="1"/>
            </p:nvSpPr>
            <p:spPr>
              <a:xfrm>
                <a:off x="765853" y="4989957"/>
                <a:ext cx="243889" cy="24388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44"/>
              </a:p>
            </p:txBody>
          </p:sp>
        </p:grpSp>
        <p:pic>
          <p:nvPicPr>
            <p:cNvPr id="96" name="図 95">
              <a:extLst>
                <a:ext uri="{FF2B5EF4-FFF2-40B4-BE49-F238E27FC236}">
                  <a16:creationId xmlns:a16="http://schemas.microsoft.com/office/drawing/2014/main" id="{4DE11BC2-AC8E-7A47-8AD2-0D9352F6F8CB}"/>
                </a:ext>
              </a:extLst>
            </p:cNvPr>
            <p:cNvPicPr>
              <a:picLocks noChangeAspect="1"/>
            </p:cNvPicPr>
            <p:nvPr userDrawn="1"/>
          </p:nvPicPr>
          <p:blipFill rotWithShape="1">
            <a:blip r:embed="rId7"/>
            <a:srcRect l="23209"/>
            <a:stretch/>
          </p:blipFill>
          <p:spPr>
            <a:xfrm>
              <a:off x="-12700" y="4557135"/>
              <a:ext cx="858208" cy="1130300"/>
            </a:xfrm>
            <a:prstGeom prst="rect">
              <a:avLst/>
            </a:prstGeom>
          </p:spPr>
        </p:pic>
      </p:grpSp>
      <p:pic>
        <p:nvPicPr>
          <p:cNvPr id="32" name="図 31" descr="back_template.jpg">
            <a:extLst>
              <a:ext uri="{FF2B5EF4-FFF2-40B4-BE49-F238E27FC236}">
                <a16:creationId xmlns:a16="http://schemas.microsoft.com/office/drawing/2014/main" id="{49B1CB34-75BD-FB48-BECF-C4C76288C2BB}"/>
              </a:ext>
            </a:extLst>
          </p:cNvPr>
          <p:cNvPicPr>
            <a:picLocks noChangeAspect="1"/>
          </p:cNvPicPr>
          <p:nvPr userDrawn="1"/>
        </p:nvPicPr>
        <p:blipFill>
          <a:blip r:embed="rId8"/>
          <a:stretch>
            <a:fillRect/>
          </a:stretch>
        </p:blipFill>
        <p:spPr>
          <a:xfrm>
            <a:off x="0" y="0"/>
            <a:ext cx="9930114" cy="6875999"/>
          </a:xfrm>
          <a:prstGeom prst="rect">
            <a:avLst/>
          </a:prstGeom>
        </p:spPr>
      </p:pic>
      <p:pic>
        <p:nvPicPr>
          <p:cNvPr id="33" name="図 32">
            <a:extLst>
              <a:ext uri="{FF2B5EF4-FFF2-40B4-BE49-F238E27FC236}">
                <a16:creationId xmlns:a16="http://schemas.microsoft.com/office/drawing/2014/main" id="{36D7F7BE-4E7D-F943-AE3B-332011478D4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1398307" y="2312285"/>
            <a:ext cx="3287489" cy="1791425"/>
          </a:xfrm>
          <a:prstGeom prst="rect">
            <a:avLst/>
          </a:prstGeom>
        </p:spPr>
      </p:pic>
      <p:sp>
        <p:nvSpPr>
          <p:cNvPr id="34" name="テキスト ボックス 33">
            <a:extLst>
              <a:ext uri="{FF2B5EF4-FFF2-40B4-BE49-F238E27FC236}">
                <a16:creationId xmlns:a16="http://schemas.microsoft.com/office/drawing/2014/main" id="{0E2E0558-DA0A-3241-9082-569D9C2A748C}"/>
              </a:ext>
            </a:extLst>
          </p:cNvPr>
          <p:cNvSpPr txBox="1"/>
          <p:nvPr userDrawn="1"/>
        </p:nvSpPr>
        <p:spPr>
          <a:xfrm>
            <a:off x="5057271" y="2115391"/>
            <a:ext cx="4346504" cy="2185214"/>
          </a:xfrm>
          <a:prstGeom prst="rect">
            <a:avLst/>
          </a:prstGeom>
          <a:noFill/>
        </p:spPr>
        <p:txBody>
          <a:bodyPr wrap="square" rtlCol="0">
            <a:spAutoFit/>
          </a:bodyPr>
          <a:lstStyle/>
          <a:p>
            <a:pPr algn="l"/>
            <a:r>
              <a:rPr kumimoji="1" lang="ja-JP" altLang="en-US" sz="2800" b="1" dirty="0">
                <a:solidFill>
                  <a:schemeClr val="bg1"/>
                </a:solidFill>
                <a:latin typeface="+mj-ea"/>
                <a:ea typeface="+mj-ea"/>
              </a:rPr>
              <a:t>バージョン比較資料</a:t>
            </a:r>
            <a:endParaRPr kumimoji="1" lang="en-US" altLang="ja-JP" sz="2800" b="1" dirty="0">
              <a:solidFill>
                <a:schemeClr val="bg1"/>
              </a:solidFill>
              <a:latin typeface="+mj-ea"/>
              <a:ea typeface="+mj-ea"/>
            </a:endParaRPr>
          </a:p>
          <a:p>
            <a:pPr algn="ctr"/>
            <a:endParaRPr kumimoji="1" lang="en-US" altLang="ja-JP" sz="2800" b="1" dirty="0">
              <a:solidFill>
                <a:schemeClr val="bg1"/>
              </a:solidFill>
              <a:latin typeface="+mj-ea"/>
              <a:ea typeface="+mj-ea"/>
            </a:endParaRPr>
          </a:p>
          <a:p>
            <a:pPr algn="l"/>
            <a:r>
              <a:rPr kumimoji="1" lang="ja-JP" altLang="en-US" sz="2000" b="1" dirty="0">
                <a:solidFill>
                  <a:schemeClr val="bg1"/>
                </a:solidFill>
                <a:latin typeface="+mj-ea"/>
                <a:ea typeface="+mj-ea"/>
              </a:rPr>
              <a:t>■比較対象バージョン</a:t>
            </a:r>
            <a:endParaRPr kumimoji="1" lang="en-US" altLang="ja-JP" sz="2000" b="1" dirty="0">
              <a:solidFill>
                <a:schemeClr val="bg1"/>
              </a:solidFill>
              <a:latin typeface="+mj-ea"/>
              <a:ea typeface="+mj-ea"/>
            </a:endParaRPr>
          </a:p>
          <a:p>
            <a:pPr algn="l"/>
            <a:r>
              <a:rPr kumimoji="1" lang="ja-JP" altLang="en-US" sz="2000" b="1" dirty="0">
                <a:solidFill>
                  <a:schemeClr val="bg1"/>
                </a:solidFill>
                <a:latin typeface="+mj-ea"/>
                <a:ea typeface="+mj-ea"/>
              </a:rPr>
              <a:t>・サイボウズ </a:t>
            </a:r>
            <a:r>
              <a:rPr kumimoji="1" lang="en-US" altLang="ja-JP" sz="2000" b="1" dirty="0">
                <a:solidFill>
                  <a:schemeClr val="bg1"/>
                </a:solidFill>
                <a:latin typeface="+mj-ea"/>
                <a:ea typeface="+mj-ea"/>
              </a:rPr>
              <a:t>Office 8</a:t>
            </a:r>
          </a:p>
          <a:p>
            <a:pPr algn="l"/>
            <a:r>
              <a:rPr kumimoji="1" lang="ja-JP" altLang="en-US" sz="2000" b="1" dirty="0">
                <a:solidFill>
                  <a:schemeClr val="bg1"/>
                </a:solidFill>
                <a:latin typeface="+mj-ea"/>
                <a:ea typeface="+mj-ea"/>
              </a:rPr>
              <a:t>・サイボウズ </a:t>
            </a:r>
            <a:r>
              <a:rPr kumimoji="1" lang="en-US" altLang="ja-JP" sz="2000" b="1" dirty="0">
                <a:solidFill>
                  <a:schemeClr val="bg1"/>
                </a:solidFill>
                <a:latin typeface="+mj-ea"/>
                <a:ea typeface="+mj-ea"/>
              </a:rPr>
              <a:t>Office 9</a:t>
            </a:r>
          </a:p>
          <a:p>
            <a:pPr algn="l"/>
            <a:r>
              <a:rPr kumimoji="1" lang="ja-JP" altLang="en-US" sz="2000" b="1" dirty="0">
                <a:solidFill>
                  <a:schemeClr val="bg1"/>
                </a:solidFill>
                <a:latin typeface="+mj-ea"/>
                <a:ea typeface="+mj-ea"/>
              </a:rPr>
              <a:t>・サイボウズ </a:t>
            </a:r>
            <a:r>
              <a:rPr kumimoji="1" lang="en-US" altLang="ja-JP" sz="2000" b="1" dirty="0">
                <a:solidFill>
                  <a:schemeClr val="bg1"/>
                </a:solidFill>
                <a:latin typeface="+mj-ea"/>
                <a:ea typeface="+mj-ea"/>
              </a:rPr>
              <a:t>Office 10</a:t>
            </a:r>
            <a:endParaRPr kumimoji="1" lang="ja-JP" altLang="en-US" sz="2000" b="1" dirty="0">
              <a:solidFill>
                <a:schemeClr val="bg1"/>
              </a:solidFill>
              <a:latin typeface="+mj-ea"/>
              <a:ea typeface="+mj-ea"/>
            </a:endParaRPr>
          </a:p>
        </p:txBody>
      </p:sp>
      <p:sp>
        <p:nvSpPr>
          <p:cNvPr id="35" name="テキスト ボックス 34">
            <a:extLst>
              <a:ext uri="{FF2B5EF4-FFF2-40B4-BE49-F238E27FC236}">
                <a16:creationId xmlns:a16="http://schemas.microsoft.com/office/drawing/2014/main" id="{5BD24F1A-DF60-0545-879A-C037E784B586}"/>
              </a:ext>
            </a:extLst>
          </p:cNvPr>
          <p:cNvSpPr txBox="1"/>
          <p:nvPr userDrawn="1"/>
        </p:nvSpPr>
        <p:spPr>
          <a:xfrm>
            <a:off x="7437371" y="5840004"/>
            <a:ext cx="1966404" cy="338554"/>
          </a:xfrm>
          <a:prstGeom prst="rect">
            <a:avLst/>
          </a:prstGeom>
          <a:noFill/>
        </p:spPr>
        <p:txBody>
          <a:bodyPr wrap="none" rtlCol="0">
            <a:spAutoFit/>
          </a:bodyPr>
          <a:lstStyle/>
          <a:p>
            <a:pPr algn="r"/>
            <a:r>
              <a:rPr lang="ja-JP" altLang="en-US" sz="1600" dirty="0">
                <a:solidFill>
                  <a:srgbClr val="FFFFFF"/>
                </a:solidFill>
                <a:latin typeface="+mn-ea"/>
              </a:rPr>
              <a:t>サイボウズ株式会社</a:t>
            </a:r>
            <a:endParaRPr kumimoji="1" lang="ja-JP" altLang="en-US" sz="1600" dirty="0">
              <a:solidFill>
                <a:srgbClr val="FFFFFF"/>
              </a:solidFill>
              <a:latin typeface="+mn-ea"/>
            </a:endParaRPr>
          </a:p>
        </p:txBody>
      </p:sp>
      <p:sp>
        <p:nvSpPr>
          <p:cNvPr id="36" name="テキスト ボックス 35">
            <a:extLst>
              <a:ext uri="{FF2B5EF4-FFF2-40B4-BE49-F238E27FC236}">
                <a16:creationId xmlns:a16="http://schemas.microsoft.com/office/drawing/2014/main" id="{360D044D-7CE3-8F4C-9704-A775893892FF}"/>
              </a:ext>
            </a:extLst>
          </p:cNvPr>
          <p:cNvSpPr txBox="1"/>
          <p:nvPr userDrawn="1"/>
        </p:nvSpPr>
        <p:spPr>
          <a:xfrm>
            <a:off x="8223644" y="6156400"/>
            <a:ext cx="1180131" cy="230832"/>
          </a:xfrm>
          <a:prstGeom prst="rect">
            <a:avLst/>
          </a:prstGeom>
          <a:noFill/>
        </p:spPr>
        <p:txBody>
          <a:bodyPr wrap="none" rtlCol="0">
            <a:spAutoFit/>
          </a:bodyPr>
          <a:lstStyle/>
          <a:p>
            <a:pPr algn="r"/>
            <a:r>
              <a:rPr lang="en-US" altLang="ja-JP" sz="900" dirty="0">
                <a:solidFill>
                  <a:srgbClr val="FFFFFF"/>
                </a:solidFill>
                <a:latin typeface="+mj-ea"/>
                <a:ea typeface="+mj-ea"/>
              </a:rPr>
              <a:t>Copyright</a:t>
            </a:r>
            <a:r>
              <a:rPr lang="en-US" altLang="ja-JP" sz="900" baseline="0" dirty="0">
                <a:solidFill>
                  <a:srgbClr val="FFFFFF"/>
                </a:solidFill>
                <a:latin typeface="+mj-ea"/>
                <a:ea typeface="+mj-ea"/>
              </a:rPr>
              <a:t> </a:t>
            </a:r>
            <a:r>
              <a:rPr lang="en-US" altLang="ja-JP" sz="900" baseline="0" dirty="0" err="1">
                <a:solidFill>
                  <a:srgbClr val="FFFFFF"/>
                </a:solidFill>
                <a:latin typeface="+mj-ea"/>
                <a:ea typeface="+mj-ea"/>
              </a:rPr>
              <a:t>Cybozu</a:t>
            </a:r>
            <a:endParaRPr lang="ja-JP" altLang="en-US" sz="900" dirty="0">
              <a:solidFill>
                <a:srgbClr val="FFFFFF"/>
              </a:solidFill>
              <a:latin typeface="+mj-ea"/>
              <a:ea typeface="+mj-ea"/>
            </a:endParaRPr>
          </a:p>
        </p:txBody>
      </p:sp>
    </p:spTree>
    <p:extLst>
      <p:ext uri="{BB962C8B-B14F-4D97-AF65-F5344CB8AC3E}">
        <p14:creationId xmlns:p14="http://schemas.microsoft.com/office/powerpoint/2010/main" val="949657664"/>
      </p:ext>
    </p:extLst>
  </p:cSld>
  <p:clrMapOvr>
    <a:masterClrMapping/>
  </p:clrMapOvr>
  <p:extLst>
    <p:ext uri="{DCECCB84-F9BA-43D5-87BE-67443E8EF086}">
      <p15:sldGuideLst xmlns:p15="http://schemas.microsoft.com/office/powerpoint/2012/main">
        <p15:guide id="2" pos="3840">
          <p15:clr>
            <a:srgbClr val="FBAE40"/>
          </p15:clr>
        </p15:guide>
        <p15:guide id="3" orient="horz" pos="2160" userDrawn="1">
          <p15:clr>
            <a:srgbClr val="FBAE40"/>
          </p15:clr>
        </p15:guide>
        <p15:guide id="4" pos="312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pic>
        <p:nvPicPr>
          <p:cNvPr id="11" name="図 10" descr="建物, ホイール, 挿絵 が含まれている画像&#10;&#10;自動的に生成された説明">
            <a:extLst>
              <a:ext uri="{FF2B5EF4-FFF2-40B4-BE49-F238E27FC236}">
                <a16:creationId xmlns:a16="http://schemas.microsoft.com/office/drawing/2014/main" id="{E355F27C-ACD9-4145-B124-BC9F2C6A46AF}"/>
              </a:ext>
            </a:extLst>
          </p:cNvPr>
          <p:cNvPicPr>
            <a:picLocks noChangeAspect="1"/>
          </p:cNvPicPr>
          <p:nvPr userDrawn="1"/>
        </p:nvPicPr>
        <p:blipFill>
          <a:blip r:embed="rId2"/>
          <a:stretch>
            <a:fillRect/>
          </a:stretch>
        </p:blipFill>
        <p:spPr>
          <a:xfrm>
            <a:off x="7501731" y="266495"/>
            <a:ext cx="2190943" cy="379033"/>
          </a:xfrm>
          <a:prstGeom prst="rect">
            <a:avLst/>
          </a:prstGeom>
        </p:spPr>
      </p:pic>
      <p:sp>
        <p:nvSpPr>
          <p:cNvPr id="12" name="テキスト ボックス 11">
            <a:extLst>
              <a:ext uri="{FF2B5EF4-FFF2-40B4-BE49-F238E27FC236}">
                <a16:creationId xmlns:a16="http://schemas.microsoft.com/office/drawing/2014/main" id="{89C1EC25-17C1-D141-BB63-986719169FEA}"/>
              </a:ext>
            </a:extLst>
          </p:cNvPr>
          <p:cNvSpPr txBox="1"/>
          <p:nvPr userDrawn="1"/>
        </p:nvSpPr>
        <p:spPr>
          <a:xfrm>
            <a:off x="8580040" y="6520455"/>
            <a:ext cx="1180131" cy="230832"/>
          </a:xfrm>
          <a:prstGeom prst="rect">
            <a:avLst/>
          </a:prstGeom>
          <a:noFill/>
        </p:spPr>
        <p:txBody>
          <a:bodyPr wrap="none" rtlCol="0">
            <a:spAutoFit/>
          </a:bodyPr>
          <a:lstStyle/>
          <a:p>
            <a:pPr algn="r"/>
            <a:r>
              <a:rPr lang="en-US" altLang="ja-JP" sz="900" dirty="0">
                <a:latin typeface="+mj-ea"/>
                <a:ea typeface="+mj-ea"/>
              </a:rPr>
              <a:t>Copyright </a:t>
            </a:r>
            <a:r>
              <a:rPr lang="en-US" altLang="ja-JP" sz="900" dirty="0" err="1">
                <a:latin typeface="+mj-ea"/>
                <a:ea typeface="+mj-ea"/>
              </a:rPr>
              <a:t>Cybozu</a:t>
            </a:r>
            <a:endParaRPr lang="en-US" altLang="ja-JP" sz="900" dirty="0">
              <a:latin typeface="+mj-ea"/>
              <a:ea typeface="+mj-ea"/>
            </a:endParaRPr>
          </a:p>
        </p:txBody>
      </p:sp>
      <p:sp>
        <p:nvSpPr>
          <p:cNvPr id="14" name="スライド番号プレースホルダー 2">
            <a:extLst>
              <a:ext uri="{FF2B5EF4-FFF2-40B4-BE49-F238E27FC236}">
                <a16:creationId xmlns:a16="http://schemas.microsoft.com/office/drawing/2014/main" id="{0CBC161B-94BB-3448-9AB2-392529ABCBFE}"/>
              </a:ext>
            </a:extLst>
          </p:cNvPr>
          <p:cNvSpPr>
            <a:spLocks noGrp="1"/>
          </p:cNvSpPr>
          <p:nvPr>
            <p:ph type="sldNum" sz="quarter" idx="10"/>
          </p:nvPr>
        </p:nvSpPr>
        <p:spPr>
          <a:xfrm>
            <a:off x="212635" y="6356350"/>
            <a:ext cx="386805" cy="365125"/>
          </a:xfrm>
          <a:prstGeom prst="rect">
            <a:avLst/>
          </a:prstGeom>
        </p:spPr>
        <p:txBody>
          <a:bodyPr/>
          <a:lstStyle>
            <a:lvl1pPr>
              <a:defRPr sz="1200"/>
            </a:lvl1pPr>
          </a:lstStyle>
          <a:p>
            <a:fld id="{0FEDF257-E9DE-47AD-A871-A7339627178B}" type="slidenum">
              <a:rPr lang="ja-JP" altLang="en-US" smtClean="0"/>
              <a:pPr/>
              <a:t>‹#›</a:t>
            </a:fld>
            <a:endParaRPr lang="ja-JP" altLang="en-US" dirty="0"/>
          </a:p>
        </p:txBody>
      </p:sp>
      <p:pic>
        <p:nvPicPr>
          <p:cNvPr id="18" name="図 17">
            <a:extLst>
              <a:ext uri="{FF2B5EF4-FFF2-40B4-BE49-F238E27FC236}">
                <a16:creationId xmlns:a16="http://schemas.microsoft.com/office/drawing/2014/main" id="{8783DEA9-95FF-EF48-9DC2-B0992969D092}"/>
              </a:ext>
            </a:extLst>
          </p:cNvPr>
          <p:cNvPicPr>
            <a:picLocks noChangeAspect="1"/>
          </p:cNvPicPr>
          <p:nvPr userDrawn="1"/>
        </p:nvPicPr>
        <p:blipFill rotWithShape="1">
          <a:blip r:embed="rId3">
            <a:alphaModFix amt="30000"/>
          </a:blip>
          <a:srcRect r="4189"/>
          <a:stretch/>
        </p:blipFill>
        <p:spPr>
          <a:xfrm flipV="1">
            <a:off x="6474645" y="2901950"/>
            <a:ext cx="3431355" cy="3454400"/>
          </a:xfrm>
          <a:prstGeom prst="rect">
            <a:avLst/>
          </a:prstGeom>
        </p:spPr>
      </p:pic>
      <p:grpSp>
        <p:nvGrpSpPr>
          <p:cNvPr id="19" name="グループ化 18">
            <a:extLst>
              <a:ext uri="{FF2B5EF4-FFF2-40B4-BE49-F238E27FC236}">
                <a16:creationId xmlns:a16="http://schemas.microsoft.com/office/drawing/2014/main" id="{84149187-DC2E-1C40-9368-8DF1A0751091}"/>
              </a:ext>
            </a:extLst>
          </p:cNvPr>
          <p:cNvGrpSpPr/>
          <p:nvPr userDrawn="1"/>
        </p:nvGrpSpPr>
        <p:grpSpPr>
          <a:xfrm>
            <a:off x="0" y="266495"/>
            <a:ext cx="4054582" cy="5847031"/>
            <a:chOff x="-370023" y="946974"/>
            <a:chExt cx="3630592" cy="5235603"/>
          </a:xfrm>
        </p:grpSpPr>
        <p:pic>
          <p:nvPicPr>
            <p:cNvPr id="20" name="図 19">
              <a:extLst>
                <a:ext uri="{FF2B5EF4-FFF2-40B4-BE49-F238E27FC236}">
                  <a16:creationId xmlns:a16="http://schemas.microsoft.com/office/drawing/2014/main" id="{803FD726-5517-9B47-9589-6DD8F4FCFB3C}"/>
                </a:ext>
              </a:extLst>
            </p:cNvPr>
            <p:cNvPicPr>
              <a:picLocks noChangeAspect="1"/>
            </p:cNvPicPr>
            <p:nvPr userDrawn="1"/>
          </p:nvPicPr>
          <p:blipFill rotWithShape="1">
            <a:blip r:embed="rId4">
              <a:alphaModFix amt="30000"/>
            </a:blip>
            <a:srcRect l="5655" t="-305"/>
            <a:stretch/>
          </p:blipFill>
          <p:spPr>
            <a:xfrm>
              <a:off x="-370023" y="946974"/>
              <a:ext cx="3630592" cy="5235603"/>
            </a:xfrm>
            <a:prstGeom prst="rect">
              <a:avLst/>
            </a:prstGeom>
          </p:spPr>
        </p:pic>
        <p:sp>
          <p:nvSpPr>
            <p:cNvPr id="21" name="円/楕円 20">
              <a:extLst>
                <a:ext uri="{FF2B5EF4-FFF2-40B4-BE49-F238E27FC236}">
                  <a16:creationId xmlns:a16="http://schemas.microsoft.com/office/drawing/2014/main" id="{67C14DCA-3E8C-F741-98AF-99AE7C166BB8}"/>
                </a:ext>
              </a:extLst>
            </p:cNvPr>
            <p:cNvSpPr/>
            <p:nvPr userDrawn="1"/>
          </p:nvSpPr>
          <p:spPr>
            <a:xfrm>
              <a:off x="323781" y="5093464"/>
              <a:ext cx="218385" cy="21838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88986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89C1EC25-17C1-D141-BB63-986719169FEA}"/>
              </a:ext>
            </a:extLst>
          </p:cNvPr>
          <p:cNvSpPr txBox="1"/>
          <p:nvPr userDrawn="1"/>
        </p:nvSpPr>
        <p:spPr>
          <a:xfrm>
            <a:off x="8580040" y="6520455"/>
            <a:ext cx="1180131" cy="230832"/>
          </a:xfrm>
          <a:prstGeom prst="rect">
            <a:avLst/>
          </a:prstGeom>
          <a:noFill/>
        </p:spPr>
        <p:txBody>
          <a:bodyPr wrap="none" rtlCol="0">
            <a:spAutoFit/>
          </a:bodyPr>
          <a:lstStyle/>
          <a:p>
            <a:pPr algn="r"/>
            <a:r>
              <a:rPr lang="en-US" altLang="ja-JP" sz="900" dirty="0">
                <a:latin typeface="+mj-ea"/>
                <a:ea typeface="+mj-ea"/>
              </a:rPr>
              <a:t>Copyright </a:t>
            </a:r>
            <a:r>
              <a:rPr lang="en-US" altLang="ja-JP" sz="900" dirty="0" err="1">
                <a:latin typeface="+mj-ea"/>
                <a:ea typeface="+mj-ea"/>
              </a:rPr>
              <a:t>Cybozu</a:t>
            </a:r>
            <a:endParaRPr lang="en-US" altLang="ja-JP" sz="900" dirty="0">
              <a:latin typeface="+mj-ea"/>
              <a:ea typeface="+mj-ea"/>
            </a:endParaRPr>
          </a:p>
        </p:txBody>
      </p:sp>
      <p:sp>
        <p:nvSpPr>
          <p:cNvPr id="14" name="スライド番号プレースホルダー 2">
            <a:extLst>
              <a:ext uri="{FF2B5EF4-FFF2-40B4-BE49-F238E27FC236}">
                <a16:creationId xmlns:a16="http://schemas.microsoft.com/office/drawing/2014/main" id="{0CBC161B-94BB-3448-9AB2-392529ABCBFE}"/>
              </a:ext>
            </a:extLst>
          </p:cNvPr>
          <p:cNvSpPr>
            <a:spLocks noGrp="1"/>
          </p:cNvSpPr>
          <p:nvPr>
            <p:ph type="sldNum" sz="quarter" idx="10"/>
          </p:nvPr>
        </p:nvSpPr>
        <p:spPr>
          <a:xfrm>
            <a:off x="212635" y="6356350"/>
            <a:ext cx="386805" cy="365125"/>
          </a:xfrm>
          <a:prstGeom prst="rect">
            <a:avLst/>
          </a:prstGeom>
        </p:spPr>
        <p:txBody>
          <a:bodyPr/>
          <a:lstStyle>
            <a:lvl1pPr>
              <a:defRPr sz="1200"/>
            </a:lvl1pPr>
          </a:lstStyle>
          <a:p>
            <a:fld id="{0FEDF257-E9DE-47AD-A871-A7339627178B}" type="slidenum">
              <a:rPr lang="ja-JP" altLang="en-US" smtClean="0"/>
              <a:pPr/>
              <a:t>‹#›</a:t>
            </a:fld>
            <a:endParaRPr lang="ja-JP" altLang="en-US" dirty="0"/>
          </a:p>
        </p:txBody>
      </p:sp>
      <p:pic>
        <p:nvPicPr>
          <p:cNvPr id="18" name="図 17">
            <a:extLst>
              <a:ext uri="{FF2B5EF4-FFF2-40B4-BE49-F238E27FC236}">
                <a16:creationId xmlns:a16="http://schemas.microsoft.com/office/drawing/2014/main" id="{8783DEA9-95FF-EF48-9DC2-B0992969D092}"/>
              </a:ext>
            </a:extLst>
          </p:cNvPr>
          <p:cNvPicPr>
            <a:picLocks noChangeAspect="1"/>
          </p:cNvPicPr>
          <p:nvPr userDrawn="1"/>
        </p:nvPicPr>
        <p:blipFill rotWithShape="1">
          <a:blip r:embed="rId2">
            <a:alphaModFix amt="30000"/>
          </a:blip>
          <a:srcRect r="4189"/>
          <a:stretch/>
        </p:blipFill>
        <p:spPr>
          <a:xfrm flipV="1">
            <a:off x="6474645" y="2901950"/>
            <a:ext cx="3431355" cy="3454400"/>
          </a:xfrm>
          <a:prstGeom prst="rect">
            <a:avLst/>
          </a:prstGeom>
        </p:spPr>
      </p:pic>
      <p:grpSp>
        <p:nvGrpSpPr>
          <p:cNvPr id="19" name="グループ化 18">
            <a:extLst>
              <a:ext uri="{FF2B5EF4-FFF2-40B4-BE49-F238E27FC236}">
                <a16:creationId xmlns:a16="http://schemas.microsoft.com/office/drawing/2014/main" id="{84149187-DC2E-1C40-9368-8DF1A0751091}"/>
              </a:ext>
            </a:extLst>
          </p:cNvPr>
          <p:cNvGrpSpPr/>
          <p:nvPr userDrawn="1"/>
        </p:nvGrpSpPr>
        <p:grpSpPr>
          <a:xfrm>
            <a:off x="0" y="266495"/>
            <a:ext cx="4054582" cy="5847031"/>
            <a:chOff x="-370023" y="946974"/>
            <a:chExt cx="3630592" cy="5235603"/>
          </a:xfrm>
        </p:grpSpPr>
        <p:pic>
          <p:nvPicPr>
            <p:cNvPr id="20" name="図 19">
              <a:extLst>
                <a:ext uri="{FF2B5EF4-FFF2-40B4-BE49-F238E27FC236}">
                  <a16:creationId xmlns:a16="http://schemas.microsoft.com/office/drawing/2014/main" id="{803FD726-5517-9B47-9589-6DD8F4FCFB3C}"/>
                </a:ext>
              </a:extLst>
            </p:cNvPr>
            <p:cNvPicPr>
              <a:picLocks noChangeAspect="1"/>
            </p:cNvPicPr>
            <p:nvPr userDrawn="1"/>
          </p:nvPicPr>
          <p:blipFill rotWithShape="1">
            <a:blip r:embed="rId3">
              <a:alphaModFix amt="30000"/>
            </a:blip>
            <a:srcRect l="5655" t="-305"/>
            <a:stretch/>
          </p:blipFill>
          <p:spPr>
            <a:xfrm>
              <a:off x="-370023" y="946974"/>
              <a:ext cx="3630592" cy="5235603"/>
            </a:xfrm>
            <a:prstGeom prst="rect">
              <a:avLst/>
            </a:prstGeom>
          </p:spPr>
        </p:pic>
        <p:sp>
          <p:nvSpPr>
            <p:cNvPr id="21" name="円/楕円 20">
              <a:extLst>
                <a:ext uri="{FF2B5EF4-FFF2-40B4-BE49-F238E27FC236}">
                  <a16:creationId xmlns:a16="http://schemas.microsoft.com/office/drawing/2014/main" id="{67C14DCA-3E8C-F741-98AF-99AE7C166BB8}"/>
                </a:ext>
              </a:extLst>
            </p:cNvPr>
            <p:cNvSpPr/>
            <p:nvPr userDrawn="1"/>
          </p:nvSpPr>
          <p:spPr>
            <a:xfrm>
              <a:off x="323781" y="5093464"/>
              <a:ext cx="218385" cy="218385"/>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23106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5AAFF746-2311-0D40-BC67-B06FE1B2C3CF}"/>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8E8BE58-3113-B040-8C5D-B7F41122A95E}"/>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0854C65-645E-C34F-A02B-8414F97390D8}"/>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F6FE05C3-AEEC-A447-9B75-8087D371CD67}"/>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A53FBF4-3088-184E-8CD2-8701494E9424}"/>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0FEDF257-E9DE-47AD-A871-A7339627178B}" type="slidenum">
              <a:rPr lang="ja-JP" altLang="en-US" smtClean="0"/>
              <a:pPr/>
              <a:t>‹#›</a:t>
            </a:fld>
            <a:endParaRPr lang="ja-JP" altLang="en-US"/>
          </a:p>
        </p:txBody>
      </p:sp>
    </p:spTree>
    <p:extLst>
      <p:ext uri="{BB962C8B-B14F-4D97-AF65-F5344CB8AC3E}">
        <p14:creationId xmlns:p14="http://schemas.microsoft.com/office/powerpoint/2010/main" val="700603412"/>
      </p:ext>
    </p:extLst>
  </p:cSld>
  <p:clrMap bg1="lt1" tx1="dk1" bg2="lt2" tx2="dk2" accent1="accent1" accent2="accent2" accent3="accent3" accent4="accent4" accent5="accent5" accent6="accent6" hlink="hlink" folHlink="folHlink"/>
  <p:sldLayoutIdLst>
    <p:sldLayoutId id="2147483675" r:id="rId1"/>
    <p:sldLayoutId id="2147483661" r:id="rId2"/>
    <p:sldLayoutId id="2147483676" r:id="rId3"/>
    <p:sldLayoutId id="2147483677" r:id="rId4"/>
    <p:sldLayoutId id="2147483678" r:id="rId5"/>
    <p:sldLayoutId id="2147483663" r:id="rId6"/>
    <p:sldLayoutId id="2147483660" r:id="rId7"/>
    <p:sldLayoutId id="2147483664" r:id="rId8"/>
    <p:sldLayoutId id="2147483679"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52" r:id="rId19"/>
  </p:sldLayoutIdLst>
  <p:hf hd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79.tiff"/><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9.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office.cybozu.co.jp/on-premise_close"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9.png"/><Relationship Id="rId7" Type="http://schemas.openxmlformats.org/officeDocument/2006/relationships/image" Target="../media/image102.png"/><Relationship Id="rId2" Type="http://schemas.openxmlformats.org/officeDocument/2006/relationships/image" Target="../media/image98.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101.png"/><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png"/></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58.gif"/><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116.png"/><Relationship Id="rId4" Type="http://schemas.openxmlformats.org/officeDocument/2006/relationships/image" Target="../media/image115.png"/></Relationships>
</file>

<file path=ppt/slides/_rels/slide2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jpg"/><Relationship Id="rId3" Type="http://schemas.openxmlformats.org/officeDocument/2006/relationships/image" Target="../media/image117.jpeg"/><Relationship Id="rId7" Type="http://schemas.openxmlformats.org/officeDocument/2006/relationships/image" Target="../media/image9.png"/><Relationship Id="rId12" Type="http://schemas.openxmlformats.org/officeDocument/2006/relationships/image" Target="../media/image124.jpeg"/><Relationship Id="rId2" Type="http://schemas.openxmlformats.org/officeDocument/2006/relationships/image" Target="../media/image58.gif"/><Relationship Id="rId1" Type="http://schemas.openxmlformats.org/officeDocument/2006/relationships/slideLayout" Target="../slideLayouts/slideLayout4.xml"/><Relationship Id="rId6" Type="http://schemas.openxmlformats.org/officeDocument/2006/relationships/image" Target="../media/image119.png"/><Relationship Id="rId11" Type="http://schemas.openxmlformats.org/officeDocument/2006/relationships/image" Target="../media/image123.jpeg"/><Relationship Id="rId5" Type="http://schemas.openxmlformats.org/officeDocument/2006/relationships/image" Target="../media/image3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8.gif"/><Relationship Id="rId9" Type="http://schemas.openxmlformats.org/officeDocument/2006/relationships/image" Target="../media/image121.jpg"/><Relationship Id="rId14" Type="http://schemas.openxmlformats.org/officeDocument/2006/relationships/image" Target="../media/image126.PNG"/></Relationships>
</file>

<file path=ppt/slides/_rels/slide26.xml.rels><?xml version="1.0" encoding="UTF-8" standalone="yes"?>
<Relationships xmlns="http://schemas.openxmlformats.org/package/2006/relationships"><Relationship Id="rId3" Type="http://schemas.openxmlformats.org/officeDocument/2006/relationships/hyperlink" Target="https://cybozu.co.jp/info/desktop2/" TargetMode="External"/><Relationship Id="rId2" Type="http://schemas.openxmlformats.org/officeDocument/2006/relationships/image" Target="../media/image128.png"/><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2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28.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135.png"/><Relationship Id="rId1" Type="http://schemas.openxmlformats.org/officeDocument/2006/relationships/slideLayout" Target="../slideLayouts/slideLayout5.xml"/><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9.xml"/><Relationship Id="rId5" Type="http://schemas.openxmlformats.org/officeDocument/2006/relationships/image" Target="../media/image140.png"/><Relationship Id="rId4" Type="http://schemas.openxmlformats.org/officeDocument/2006/relationships/image" Target="../media/image136.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hyperlink" Target="https://office.cybozu.co.jp/trial/migration/#a02" TargetMode="External"/><Relationship Id="rId3" Type="http://schemas.openxmlformats.org/officeDocument/2006/relationships/hyperlink" Target="https://jp.cybozu.help/ja/of10/option/migration/index.html" TargetMode="External"/><Relationship Id="rId7" Type="http://schemas.openxmlformats.org/officeDocument/2006/relationships/hyperlink" Target="https://office.cybozu.co.jp/trial/apply/index.html" TargetMode="External"/><Relationship Id="rId2" Type="http://schemas.openxmlformats.org/officeDocument/2006/relationships/image" Target="../media/image135.png"/><Relationship Id="rId1" Type="http://schemas.openxmlformats.org/officeDocument/2006/relationships/slideLayout" Target="../slideLayouts/slideLayout9.xml"/><Relationship Id="rId6" Type="http://schemas.openxmlformats.org/officeDocument/2006/relationships/hyperlink" Target="https://jp.cybozu.help/ja/of10/option/migration/before.html" TargetMode="External"/><Relationship Id="rId5" Type="http://schemas.openxmlformats.org/officeDocument/2006/relationships/hyperlink" Target="https://youtu.be/sFDpQbIFcrM" TargetMode="External"/><Relationship Id="rId4" Type="http://schemas.openxmlformats.org/officeDocument/2006/relationships/hyperlink" Target="https://cs.cybozu.co.jp/migrationtime.html" TargetMode="External"/><Relationship Id="rId9" Type="http://schemas.openxmlformats.org/officeDocument/2006/relationships/image" Target="../media/image1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faq.cybozu.info/alphascope/cybozu/web/office/Search.aspx" TargetMode="External"/><Relationship Id="rId2" Type="http://schemas.openxmlformats.org/officeDocument/2006/relationships/hyperlink" Target="https://faq.cybozu.info/alphascope/cybozu/web/office10/Search.aspx"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hyperlink" Target="https://office.cybozu.co.jp/" TargetMode="External"/><Relationship Id="rId2" Type="http://schemas.openxmlformats.org/officeDocument/2006/relationships/hyperlink" Target="https://office-users.cybozu.co.jp/" TargetMode="External"/><Relationship Id="rId1" Type="http://schemas.openxmlformats.org/officeDocument/2006/relationships/slideLayout" Target="../slideLayouts/slideLayout4.xml"/><Relationship Id="rId4" Type="http://schemas.openxmlformats.org/officeDocument/2006/relationships/hyperlink" Target="https://manual.cybozu.co.jp/"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9.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8.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5.png"/><Relationship Id="rId15" Type="http://schemas.openxmlformats.org/officeDocument/2006/relationships/image" Target="../media/image30.png"/><Relationship Id="rId23" Type="http://schemas.openxmlformats.org/officeDocument/2006/relationships/image" Target="../media/image38.png"/><Relationship Id="rId10" Type="http://schemas.openxmlformats.org/officeDocument/2006/relationships/image" Target="../media/image25.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5.png"/><Relationship Id="rId4" Type="http://schemas.openxmlformats.org/officeDocument/2006/relationships/image" Target="../media/image20.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5.pn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40.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Layout" Target="../slideLayouts/slideLayout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gif"/><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464EFD-096D-304A-A76E-B639E1F7FD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13871" y="1234163"/>
            <a:ext cx="3287489" cy="1791425"/>
          </a:xfrm>
          <a:prstGeom prst="rect">
            <a:avLst/>
          </a:prstGeom>
        </p:spPr>
      </p:pic>
      <p:sp>
        <p:nvSpPr>
          <p:cNvPr id="6" name="テキスト ボックス 5">
            <a:extLst>
              <a:ext uri="{FF2B5EF4-FFF2-40B4-BE49-F238E27FC236}">
                <a16:creationId xmlns:a16="http://schemas.microsoft.com/office/drawing/2014/main" id="{1244B989-3879-BA40-9403-7D94271AE50D}"/>
              </a:ext>
            </a:extLst>
          </p:cNvPr>
          <p:cNvSpPr txBox="1"/>
          <p:nvPr/>
        </p:nvSpPr>
        <p:spPr>
          <a:xfrm>
            <a:off x="713871" y="3560661"/>
            <a:ext cx="4346504" cy="2185214"/>
          </a:xfrm>
          <a:prstGeom prst="rect">
            <a:avLst/>
          </a:prstGeom>
          <a:noFill/>
        </p:spPr>
        <p:txBody>
          <a:bodyPr wrap="square" rtlCol="0">
            <a:spAutoFit/>
          </a:bodyPr>
          <a:lstStyle/>
          <a:p>
            <a:pPr algn="l"/>
            <a:r>
              <a:rPr kumimoji="1" lang="ja-JP" altLang="en-US" sz="2800" b="1" dirty="0">
                <a:solidFill>
                  <a:schemeClr val="bg1"/>
                </a:solidFill>
                <a:latin typeface="+mj-ea"/>
                <a:ea typeface="+mj-ea"/>
              </a:rPr>
              <a:t>バージョン比較資料</a:t>
            </a:r>
            <a:endParaRPr kumimoji="1" lang="en-US" altLang="ja-JP" sz="2800" b="1" dirty="0">
              <a:solidFill>
                <a:schemeClr val="bg1"/>
              </a:solidFill>
              <a:latin typeface="+mj-ea"/>
              <a:ea typeface="+mj-ea"/>
            </a:endParaRPr>
          </a:p>
          <a:p>
            <a:pPr algn="ctr"/>
            <a:endParaRPr kumimoji="1" lang="en-US" altLang="ja-JP" sz="2800" b="1" dirty="0">
              <a:solidFill>
                <a:schemeClr val="bg1"/>
              </a:solidFill>
              <a:latin typeface="+mj-ea"/>
              <a:ea typeface="+mj-ea"/>
            </a:endParaRPr>
          </a:p>
          <a:p>
            <a:pPr algn="l"/>
            <a:r>
              <a:rPr kumimoji="1" lang="ja-JP" altLang="en-US" sz="2000" b="1" dirty="0">
                <a:solidFill>
                  <a:schemeClr val="bg1"/>
                </a:solidFill>
                <a:latin typeface="+mj-ea"/>
                <a:ea typeface="+mj-ea"/>
              </a:rPr>
              <a:t>■比較対象バージョン</a:t>
            </a:r>
            <a:endParaRPr kumimoji="1" lang="en-US" altLang="ja-JP" sz="2000" b="1" dirty="0">
              <a:solidFill>
                <a:schemeClr val="bg1"/>
              </a:solidFill>
              <a:latin typeface="+mj-ea"/>
              <a:ea typeface="+mj-ea"/>
            </a:endParaRPr>
          </a:p>
          <a:p>
            <a:pPr algn="l"/>
            <a:r>
              <a:rPr kumimoji="1" lang="ja-JP" altLang="en-US" sz="2000" b="1" dirty="0">
                <a:solidFill>
                  <a:schemeClr val="bg1"/>
                </a:solidFill>
                <a:latin typeface="+mj-ea"/>
                <a:ea typeface="+mj-ea"/>
              </a:rPr>
              <a:t>・サイボウズ </a:t>
            </a:r>
            <a:r>
              <a:rPr kumimoji="1" lang="en-US" altLang="ja-JP" sz="2000" b="1" dirty="0">
                <a:solidFill>
                  <a:schemeClr val="bg1"/>
                </a:solidFill>
                <a:latin typeface="+mj-ea"/>
                <a:ea typeface="+mj-ea"/>
              </a:rPr>
              <a:t>Office 8</a:t>
            </a:r>
          </a:p>
          <a:p>
            <a:pPr algn="l"/>
            <a:r>
              <a:rPr kumimoji="1" lang="ja-JP" altLang="en-US" sz="2000" b="1" dirty="0">
                <a:solidFill>
                  <a:schemeClr val="bg1"/>
                </a:solidFill>
                <a:latin typeface="+mj-ea"/>
                <a:ea typeface="+mj-ea"/>
              </a:rPr>
              <a:t>・サイボウズ </a:t>
            </a:r>
            <a:r>
              <a:rPr kumimoji="1" lang="en-US" altLang="ja-JP" sz="2000" b="1" dirty="0">
                <a:solidFill>
                  <a:schemeClr val="bg1"/>
                </a:solidFill>
                <a:latin typeface="+mj-ea"/>
                <a:ea typeface="+mj-ea"/>
              </a:rPr>
              <a:t>Office 9</a:t>
            </a:r>
          </a:p>
          <a:p>
            <a:pPr algn="l"/>
            <a:r>
              <a:rPr kumimoji="1" lang="ja-JP" altLang="en-US" sz="2000" b="1" dirty="0">
                <a:solidFill>
                  <a:schemeClr val="bg1"/>
                </a:solidFill>
                <a:latin typeface="+mj-ea"/>
                <a:ea typeface="+mj-ea"/>
              </a:rPr>
              <a:t>・サイボウズ </a:t>
            </a:r>
            <a:r>
              <a:rPr kumimoji="1" lang="en-US" altLang="ja-JP" sz="2000" b="1" dirty="0">
                <a:solidFill>
                  <a:schemeClr val="bg1"/>
                </a:solidFill>
                <a:latin typeface="+mj-ea"/>
                <a:ea typeface="+mj-ea"/>
              </a:rPr>
              <a:t>Office 10</a:t>
            </a:r>
            <a:endParaRPr kumimoji="1" lang="ja-JP" altLang="en-US" sz="2000" b="1" dirty="0">
              <a:solidFill>
                <a:schemeClr val="bg1"/>
              </a:solidFill>
              <a:latin typeface="+mj-ea"/>
              <a:ea typeface="+mj-ea"/>
            </a:endParaRPr>
          </a:p>
        </p:txBody>
      </p:sp>
      <p:sp>
        <p:nvSpPr>
          <p:cNvPr id="7" name="テキスト ボックス 6">
            <a:extLst>
              <a:ext uri="{FF2B5EF4-FFF2-40B4-BE49-F238E27FC236}">
                <a16:creationId xmlns:a16="http://schemas.microsoft.com/office/drawing/2014/main" id="{14F98076-6553-0546-B803-5BD0FADD3CEF}"/>
              </a:ext>
            </a:extLst>
          </p:cNvPr>
          <p:cNvSpPr txBox="1"/>
          <p:nvPr/>
        </p:nvSpPr>
        <p:spPr>
          <a:xfrm>
            <a:off x="7939596" y="5865509"/>
            <a:ext cx="1966404" cy="338554"/>
          </a:xfrm>
          <a:prstGeom prst="rect">
            <a:avLst/>
          </a:prstGeom>
          <a:noFill/>
        </p:spPr>
        <p:txBody>
          <a:bodyPr wrap="none" rtlCol="0">
            <a:spAutoFit/>
          </a:bodyPr>
          <a:lstStyle/>
          <a:p>
            <a:pPr algn="r"/>
            <a:r>
              <a:rPr lang="ja-JP" altLang="en-US" sz="1600" dirty="0">
                <a:solidFill>
                  <a:srgbClr val="FFFFFF"/>
                </a:solidFill>
                <a:latin typeface="+mn-ea"/>
              </a:rPr>
              <a:t>サイボウズ株式会社</a:t>
            </a:r>
            <a:endParaRPr kumimoji="1" lang="ja-JP" altLang="en-US" sz="1600" dirty="0">
              <a:solidFill>
                <a:srgbClr val="FFFFFF"/>
              </a:solidFill>
              <a:latin typeface="+mn-ea"/>
            </a:endParaRPr>
          </a:p>
        </p:txBody>
      </p:sp>
      <p:sp>
        <p:nvSpPr>
          <p:cNvPr id="8" name="テキスト ボックス 7">
            <a:extLst>
              <a:ext uri="{FF2B5EF4-FFF2-40B4-BE49-F238E27FC236}">
                <a16:creationId xmlns:a16="http://schemas.microsoft.com/office/drawing/2014/main" id="{E23A890B-D7FF-404C-AD78-474101A544BD}"/>
              </a:ext>
            </a:extLst>
          </p:cNvPr>
          <p:cNvSpPr txBox="1"/>
          <p:nvPr/>
        </p:nvSpPr>
        <p:spPr>
          <a:xfrm>
            <a:off x="8725869" y="6181905"/>
            <a:ext cx="1180131" cy="230832"/>
          </a:xfrm>
          <a:prstGeom prst="rect">
            <a:avLst/>
          </a:prstGeom>
          <a:noFill/>
        </p:spPr>
        <p:txBody>
          <a:bodyPr wrap="none" rtlCol="0">
            <a:spAutoFit/>
          </a:bodyPr>
          <a:lstStyle/>
          <a:p>
            <a:pPr algn="r"/>
            <a:r>
              <a:rPr lang="en-US" altLang="ja-JP" sz="900" dirty="0">
                <a:solidFill>
                  <a:srgbClr val="FFFFFF"/>
                </a:solidFill>
                <a:latin typeface="+mj-ea"/>
                <a:ea typeface="+mj-ea"/>
              </a:rPr>
              <a:t>Copyright</a:t>
            </a:r>
            <a:r>
              <a:rPr lang="en-US" altLang="ja-JP" sz="900" baseline="0" dirty="0">
                <a:solidFill>
                  <a:srgbClr val="FFFFFF"/>
                </a:solidFill>
                <a:latin typeface="+mj-ea"/>
                <a:ea typeface="+mj-ea"/>
              </a:rPr>
              <a:t> </a:t>
            </a:r>
            <a:r>
              <a:rPr lang="en-US" altLang="ja-JP" sz="900" baseline="0" dirty="0" err="1">
                <a:solidFill>
                  <a:srgbClr val="FFFFFF"/>
                </a:solidFill>
                <a:latin typeface="+mj-ea"/>
                <a:ea typeface="+mj-ea"/>
              </a:rPr>
              <a:t>Cybozu</a:t>
            </a:r>
            <a:endParaRPr lang="ja-JP" altLang="en-US" sz="900" dirty="0">
              <a:solidFill>
                <a:srgbClr val="FFFFFF"/>
              </a:solidFill>
              <a:latin typeface="+mj-ea"/>
              <a:ea typeface="+mj-ea"/>
            </a:endParaRPr>
          </a:p>
        </p:txBody>
      </p:sp>
      <p:sp>
        <p:nvSpPr>
          <p:cNvPr id="2" name="テキスト ボックス 1">
            <a:extLst>
              <a:ext uri="{FF2B5EF4-FFF2-40B4-BE49-F238E27FC236}">
                <a16:creationId xmlns:a16="http://schemas.microsoft.com/office/drawing/2014/main" id="{B5125F1A-A42E-404E-078B-7A0F819C18B8}"/>
              </a:ext>
            </a:extLst>
          </p:cNvPr>
          <p:cNvSpPr txBox="1"/>
          <p:nvPr/>
        </p:nvSpPr>
        <p:spPr>
          <a:xfrm>
            <a:off x="8783577" y="6412737"/>
            <a:ext cx="1122423" cy="230832"/>
          </a:xfrm>
          <a:prstGeom prst="rect">
            <a:avLst/>
          </a:prstGeom>
          <a:noFill/>
        </p:spPr>
        <p:txBody>
          <a:bodyPr wrap="none" rtlCol="0">
            <a:spAutoFit/>
          </a:bodyPr>
          <a:lstStyle/>
          <a:p>
            <a:pPr algn="r"/>
            <a:r>
              <a:rPr lang="en-US" altLang="ja-JP" sz="900" dirty="0">
                <a:solidFill>
                  <a:srgbClr val="FFFFFF"/>
                </a:solidFill>
                <a:latin typeface="+mj-ea"/>
                <a:ea typeface="+mj-ea"/>
              </a:rPr>
              <a:t>2023</a:t>
            </a:r>
            <a:r>
              <a:rPr lang="ja-JP" altLang="en-US" sz="900">
                <a:solidFill>
                  <a:srgbClr val="FFFFFF"/>
                </a:solidFill>
                <a:latin typeface="+mj-ea"/>
                <a:ea typeface="+mj-ea"/>
              </a:rPr>
              <a:t>年</a:t>
            </a:r>
            <a:r>
              <a:rPr lang="en-US" altLang="ja-JP" sz="900" dirty="0">
                <a:solidFill>
                  <a:srgbClr val="FFFFFF"/>
                </a:solidFill>
                <a:latin typeface="+mj-ea"/>
                <a:ea typeface="+mj-ea"/>
              </a:rPr>
              <a:t>3</a:t>
            </a:r>
            <a:r>
              <a:rPr lang="ja-JP" altLang="en-US" sz="900">
                <a:solidFill>
                  <a:srgbClr val="FFFFFF"/>
                </a:solidFill>
                <a:latin typeface="+mj-ea"/>
                <a:ea typeface="+mj-ea"/>
              </a:rPr>
              <a:t>月　</a:t>
            </a:r>
            <a:r>
              <a:rPr lang="ja-JP" altLang="en-US" sz="900" dirty="0">
                <a:solidFill>
                  <a:srgbClr val="FFFFFF"/>
                </a:solidFill>
                <a:latin typeface="+mj-ea"/>
                <a:ea typeface="+mj-ea"/>
              </a:rPr>
              <a:t>現在</a:t>
            </a:r>
          </a:p>
        </p:txBody>
      </p:sp>
    </p:spTree>
    <p:extLst>
      <p:ext uri="{BB962C8B-B14F-4D97-AF65-F5344CB8AC3E}">
        <p14:creationId xmlns:p14="http://schemas.microsoft.com/office/powerpoint/2010/main" val="683593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843780-31C9-2B44-BA8D-1FA4754138A1}"/>
              </a:ext>
            </a:extLst>
          </p:cNvPr>
          <p:cNvSpPr>
            <a:spLocks noGrp="1"/>
          </p:cNvSpPr>
          <p:nvPr>
            <p:ph type="sldNum" sz="quarter" idx="10"/>
          </p:nvPr>
        </p:nvSpPr>
        <p:spPr/>
        <p:txBody>
          <a:bodyPr/>
          <a:lstStyle/>
          <a:p>
            <a:fld id="{0FEDF257-E9DE-47AD-A871-A7339627178B}" type="slidenum">
              <a:rPr lang="ja-JP" altLang="en-US" smtClean="0"/>
              <a:pPr/>
              <a:t>10</a:t>
            </a:fld>
            <a:endParaRPr lang="ja-JP" altLang="en-US" dirty="0"/>
          </a:p>
        </p:txBody>
      </p:sp>
      <p:sp>
        <p:nvSpPr>
          <p:cNvPr id="3" name="角丸四角形 2">
            <a:extLst>
              <a:ext uri="{FF2B5EF4-FFF2-40B4-BE49-F238E27FC236}">
                <a16:creationId xmlns:a16="http://schemas.microsoft.com/office/drawing/2014/main" id="{D2814A5A-2C97-E949-B1CF-05D935B219EF}"/>
              </a:ext>
            </a:extLst>
          </p:cNvPr>
          <p:cNvSpPr/>
          <p:nvPr/>
        </p:nvSpPr>
        <p:spPr>
          <a:xfrm>
            <a:off x="212634" y="273679"/>
            <a:ext cx="3305817"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600" b="1" dirty="0">
                <a:solidFill>
                  <a:srgbClr val="0070C0"/>
                </a:solidFill>
              </a:rPr>
              <a:t>   管理画面（システム設定）</a:t>
            </a:r>
            <a:endParaRPr kumimoji="1" lang="ja-JP" altLang="en-US" sz="1600" b="1" dirty="0">
              <a:solidFill>
                <a:srgbClr val="0070C0"/>
              </a:solidFill>
            </a:endParaRPr>
          </a:p>
        </p:txBody>
      </p:sp>
      <p:graphicFrame>
        <p:nvGraphicFramePr>
          <p:cNvPr id="5" name="表 4">
            <a:extLst>
              <a:ext uri="{FF2B5EF4-FFF2-40B4-BE49-F238E27FC236}">
                <a16:creationId xmlns:a16="http://schemas.microsoft.com/office/drawing/2014/main" id="{C2818555-D55D-DC45-9A1F-D1E636509AAB}"/>
              </a:ext>
            </a:extLst>
          </p:cNvPr>
          <p:cNvGraphicFramePr>
            <a:graphicFrameLocks noGrp="1"/>
          </p:cNvGraphicFramePr>
          <p:nvPr>
            <p:extLst>
              <p:ext uri="{D42A27DB-BD31-4B8C-83A1-F6EECF244321}">
                <p14:modId xmlns:p14="http://schemas.microsoft.com/office/powerpoint/2010/main" val="3729694760"/>
              </p:ext>
            </p:extLst>
          </p:nvPr>
        </p:nvGraphicFramePr>
        <p:xfrm>
          <a:off x="599438" y="1227667"/>
          <a:ext cx="8832797" cy="1310453"/>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686551">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623902">
                <a:tc>
                  <a:txBody>
                    <a:bodyPr/>
                    <a:lstStyle/>
                    <a:p>
                      <a:pPr algn="ctr"/>
                      <a:r>
                        <a:rPr kumimoji="1" lang="ja-JP" altLang="en-US" sz="1200" b="0" dirty="0">
                          <a:solidFill>
                            <a:schemeClr val="tx1"/>
                          </a:solidFill>
                        </a:rPr>
                        <a:t>アプリケーション制御</a:t>
                      </a:r>
                      <a:endParaRPr kumimoji="1" lang="en-US" altLang="ja-JP" sz="1200" b="0" dirty="0">
                        <a:solidFill>
                          <a:schemeClr val="tx1"/>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bl>
          </a:graphicData>
        </a:graphic>
      </p:graphicFrame>
      <p:sp>
        <p:nvSpPr>
          <p:cNvPr id="6" name="角丸四角形 5">
            <a:extLst>
              <a:ext uri="{FF2B5EF4-FFF2-40B4-BE49-F238E27FC236}">
                <a16:creationId xmlns:a16="http://schemas.microsoft.com/office/drawing/2014/main" id="{E41BD9D5-E745-0743-86A3-9A75D1F011DB}"/>
              </a:ext>
            </a:extLst>
          </p:cNvPr>
          <p:cNvSpPr/>
          <p:nvPr/>
        </p:nvSpPr>
        <p:spPr>
          <a:xfrm>
            <a:off x="342412" y="2762018"/>
            <a:ext cx="6247231" cy="468714"/>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lang="ja-JP" altLang="en-US" sz="2000" b="1" dirty="0">
                <a:solidFill>
                  <a:schemeClr val="tx2">
                    <a:lumMod val="50000"/>
                  </a:schemeClr>
                </a:solidFill>
              </a:rPr>
              <a:t>使用するアプリケーションの設定</a:t>
            </a:r>
            <a:endParaRPr kumimoji="1" lang="ja-JP" altLang="en-US" sz="2000" b="1" dirty="0">
              <a:solidFill>
                <a:schemeClr val="tx2">
                  <a:lumMod val="50000"/>
                </a:schemeClr>
              </a:solidFill>
            </a:endParaRPr>
          </a:p>
        </p:txBody>
      </p:sp>
      <p:grpSp>
        <p:nvGrpSpPr>
          <p:cNvPr id="7" name="グループ化 6">
            <a:extLst>
              <a:ext uri="{FF2B5EF4-FFF2-40B4-BE49-F238E27FC236}">
                <a16:creationId xmlns:a16="http://schemas.microsoft.com/office/drawing/2014/main" id="{5B757CDF-332B-274E-A072-2968C0668F1C}"/>
              </a:ext>
            </a:extLst>
          </p:cNvPr>
          <p:cNvGrpSpPr/>
          <p:nvPr/>
        </p:nvGrpSpPr>
        <p:grpSpPr>
          <a:xfrm>
            <a:off x="4430015" y="2781291"/>
            <a:ext cx="2080033" cy="437442"/>
            <a:chOff x="4456295" y="2781291"/>
            <a:chExt cx="2468335" cy="519104"/>
          </a:xfrm>
        </p:grpSpPr>
        <p:pic>
          <p:nvPicPr>
            <p:cNvPr id="8" name="図 7">
              <a:extLst>
                <a:ext uri="{FF2B5EF4-FFF2-40B4-BE49-F238E27FC236}">
                  <a16:creationId xmlns:a16="http://schemas.microsoft.com/office/drawing/2014/main" id="{78E4ADC1-2A73-CC4D-89A2-B4C919E0C86B}"/>
                </a:ext>
              </a:extLst>
            </p:cNvPr>
            <p:cNvPicPr>
              <a:picLocks noChangeAspect="1"/>
            </p:cNvPicPr>
            <p:nvPr/>
          </p:nvPicPr>
          <p:blipFill>
            <a:blip r:embed="rId2" cstate="hqprint">
              <a:grayscl/>
              <a:extLst>
                <a:ext uri="{28A0092B-C50C-407E-A947-70E740481C1C}">
                  <a14:useLocalDpi xmlns:a14="http://schemas.microsoft.com/office/drawing/2010/main"/>
                </a:ext>
              </a:extLst>
            </a:blip>
            <a:stretch>
              <a:fillRect/>
            </a:stretch>
          </p:blipFill>
          <p:spPr>
            <a:xfrm>
              <a:off x="4456295" y="2781291"/>
              <a:ext cx="511084" cy="511084"/>
            </a:xfrm>
            <a:prstGeom prst="rect">
              <a:avLst/>
            </a:prstGeom>
          </p:spPr>
        </p:pic>
        <p:pic>
          <p:nvPicPr>
            <p:cNvPr id="9" name="図 8">
              <a:extLst>
                <a:ext uri="{FF2B5EF4-FFF2-40B4-BE49-F238E27FC236}">
                  <a16:creationId xmlns:a16="http://schemas.microsoft.com/office/drawing/2014/main" id="{E5603CF5-1DEB-DC42-A04E-C60DB8CAAD8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08712" y="2784418"/>
              <a:ext cx="511084" cy="511084"/>
            </a:xfrm>
            <a:prstGeom prst="rect">
              <a:avLst/>
            </a:prstGeom>
          </p:spPr>
        </p:pic>
        <p:pic>
          <p:nvPicPr>
            <p:cNvPr id="10" name="図 9">
              <a:extLst>
                <a:ext uri="{FF2B5EF4-FFF2-40B4-BE49-F238E27FC236}">
                  <a16:creationId xmlns:a16="http://schemas.microsoft.com/office/drawing/2014/main" id="{27307FAE-AD8C-9649-82CF-ED1ED26C787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61129" y="2784418"/>
              <a:ext cx="511084" cy="511084"/>
            </a:xfrm>
            <a:prstGeom prst="rect">
              <a:avLst/>
            </a:prstGeom>
          </p:spPr>
        </p:pic>
        <p:pic>
          <p:nvPicPr>
            <p:cNvPr id="11" name="図 10">
              <a:extLst>
                <a:ext uri="{FF2B5EF4-FFF2-40B4-BE49-F238E27FC236}">
                  <a16:creationId xmlns:a16="http://schemas.microsoft.com/office/drawing/2014/main" id="{BA421FC0-D92B-7244-98B8-A3FE1EBE1D7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413546" y="2789311"/>
              <a:ext cx="511084" cy="511084"/>
            </a:xfrm>
            <a:prstGeom prst="rect">
              <a:avLst/>
            </a:prstGeom>
          </p:spPr>
        </p:pic>
      </p:grpSp>
      <p:sp>
        <p:nvSpPr>
          <p:cNvPr id="12" name="Rectangle 5">
            <a:extLst>
              <a:ext uri="{FF2B5EF4-FFF2-40B4-BE49-F238E27FC236}">
                <a16:creationId xmlns:a16="http://schemas.microsoft.com/office/drawing/2014/main" id="{5AD4812F-5BE6-B744-A023-E3E36CB2BFE8}"/>
              </a:ext>
            </a:extLst>
          </p:cNvPr>
          <p:cNvSpPr>
            <a:spLocks noChangeArrowheads="1"/>
          </p:cNvSpPr>
          <p:nvPr/>
        </p:nvSpPr>
        <p:spPr bwMode="auto">
          <a:xfrm>
            <a:off x="342412" y="3378488"/>
            <a:ext cx="9017000" cy="5909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r>
              <a:rPr lang="ja-JP" altLang="en-US" sz="1800" b="1" dirty="0">
                <a:latin typeface="+mn-ea"/>
                <a:ea typeface="+mn-ea"/>
              </a:rPr>
              <a:t>全社あるいはユーザー単位でアプリケーションの利用制御ができます。</a:t>
            </a:r>
            <a:endParaRPr lang="en-US" altLang="ja-JP" sz="1800" b="1" dirty="0">
              <a:latin typeface="+mn-ea"/>
              <a:ea typeface="+mn-ea"/>
            </a:endParaRPr>
          </a:p>
          <a:p>
            <a:pPr eaLnBrk="1" hangingPunct="1">
              <a:spcBef>
                <a:spcPct val="20000"/>
              </a:spcBef>
            </a:pPr>
            <a:r>
              <a:rPr lang="ja-JP" altLang="en-US" sz="1200" b="1" dirty="0">
                <a:latin typeface="+mn-ea"/>
                <a:ea typeface="+mn-ea"/>
              </a:rPr>
              <a:t>初めてグループウェアを利用する場合でも、必要な機能だけを選択できるので、安心して使い始められます。</a:t>
            </a:r>
          </a:p>
        </p:txBody>
      </p:sp>
      <p:pic>
        <p:nvPicPr>
          <p:cNvPr id="13" name="図 12">
            <a:extLst>
              <a:ext uri="{FF2B5EF4-FFF2-40B4-BE49-F238E27FC236}">
                <a16:creationId xmlns:a16="http://schemas.microsoft.com/office/drawing/2014/main" id="{0E454F88-36FA-2D47-B5A3-A488E400914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3038" y="4199459"/>
            <a:ext cx="2412996" cy="2145734"/>
          </a:xfrm>
          <a:prstGeom prst="rect">
            <a:avLst/>
          </a:prstGeom>
          <a:ln>
            <a:solidFill>
              <a:schemeClr val="bg1">
                <a:lumMod val="75000"/>
              </a:schemeClr>
            </a:solidFill>
          </a:ln>
        </p:spPr>
      </p:pic>
      <p:sp>
        <p:nvSpPr>
          <p:cNvPr id="14" name="テキスト ボックス 13">
            <a:extLst>
              <a:ext uri="{FF2B5EF4-FFF2-40B4-BE49-F238E27FC236}">
                <a16:creationId xmlns:a16="http://schemas.microsoft.com/office/drawing/2014/main" id="{A982F249-C4C3-AD48-B41E-5E7B10925CDB}"/>
              </a:ext>
            </a:extLst>
          </p:cNvPr>
          <p:cNvSpPr txBox="1"/>
          <p:nvPr/>
        </p:nvSpPr>
        <p:spPr>
          <a:xfrm>
            <a:off x="6187854" y="5659646"/>
            <a:ext cx="3259928" cy="707886"/>
          </a:xfrm>
          <a:prstGeom prst="rect">
            <a:avLst/>
          </a:prstGeom>
          <a:solidFill>
            <a:schemeClr val="bg1"/>
          </a:solid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pPr marL="171450" indent="-171450">
              <a:buFont typeface="メイリオ" pitchFamily="50" charset="-128"/>
              <a:buChar char="※"/>
            </a:pPr>
            <a:r>
              <a:rPr lang="ja-JP" altLang="en-US" sz="1000" dirty="0">
                <a:solidFill>
                  <a:srgbClr val="000000"/>
                </a:solidFill>
                <a:latin typeface="メイリオ"/>
                <a:ea typeface="メイリオ"/>
                <a:cs typeface="メイリオ"/>
              </a:rPr>
              <a:t>ユーザー単位での制御の場合、許可されていない機能の</a:t>
            </a:r>
            <a:r>
              <a:rPr lang="en-US" altLang="ja-JP" sz="1000" dirty="0">
                <a:solidFill>
                  <a:srgbClr val="000000"/>
                </a:solidFill>
                <a:latin typeface="メイリオ"/>
                <a:ea typeface="メイリオ"/>
                <a:cs typeface="メイリオ"/>
              </a:rPr>
              <a:t>URL</a:t>
            </a:r>
            <a:r>
              <a:rPr lang="ja-JP" altLang="en-US" sz="1000" dirty="0">
                <a:solidFill>
                  <a:srgbClr val="000000"/>
                </a:solidFill>
                <a:latin typeface="メイリオ"/>
                <a:ea typeface="メイリオ"/>
                <a:cs typeface="メイリオ"/>
              </a:rPr>
              <a:t>に直接アクセスしても表示できません。</a:t>
            </a:r>
            <a:endParaRPr lang="en-US" altLang="ja-JP" sz="1000" dirty="0">
              <a:solidFill>
                <a:srgbClr val="000000"/>
              </a:solidFill>
              <a:latin typeface="メイリオ"/>
              <a:ea typeface="メイリオ"/>
              <a:cs typeface="メイリオ"/>
            </a:endParaRPr>
          </a:p>
          <a:p>
            <a:pPr marL="171450" indent="-171450">
              <a:buFont typeface="メイリオ" pitchFamily="50" charset="-128"/>
              <a:buChar char="※"/>
            </a:pPr>
            <a:r>
              <a:rPr lang="ja-JP" altLang="en-US" sz="1000" dirty="0">
                <a:solidFill>
                  <a:srgbClr val="000000"/>
                </a:solidFill>
                <a:cs typeface="メイリオ"/>
              </a:rPr>
              <a:t>メール、メッセージはユーザー単位での利用制御は行えません。</a:t>
            </a:r>
            <a:endParaRPr lang="en-US" altLang="ja-JP" sz="1000" dirty="0">
              <a:solidFill>
                <a:srgbClr val="000000"/>
              </a:solidFill>
              <a:cs typeface="メイリオ"/>
            </a:endParaRPr>
          </a:p>
        </p:txBody>
      </p:sp>
      <p:sp>
        <p:nvSpPr>
          <p:cNvPr id="15" name="テキスト ボックス 18">
            <a:extLst>
              <a:ext uri="{FF2B5EF4-FFF2-40B4-BE49-F238E27FC236}">
                <a16:creationId xmlns:a16="http://schemas.microsoft.com/office/drawing/2014/main" id="{B2A8E9BF-CCAA-764C-8132-B0155864374F}"/>
              </a:ext>
            </a:extLst>
          </p:cNvPr>
          <p:cNvSpPr txBox="1"/>
          <p:nvPr/>
        </p:nvSpPr>
        <p:spPr>
          <a:xfrm>
            <a:off x="504157" y="6467559"/>
            <a:ext cx="3355211" cy="253916"/>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en-US" altLang="ja-JP" sz="1000" dirty="0">
                <a:latin typeface="+mn-ea"/>
                <a:cs typeface="メイリオ"/>
              </a:rPr>
              <a:t>※</a:t>
            </a:r>
            <a:r>
              <a:rPr lang="ja-JP" altLang="en-US" sz="1000" dirty="0">
                <a:latin typeface="+mn-ea"/>
                <a:cs typeface="メイリオ"/>
              </a:rPr>
              <a:t>機能の</a:t>
            </a:r>
            <a:r>
              <a:rPr lang="en-US" altLang="ja-JP" sz="1000" dirty="0">
                <a:latin typeface="+mn-ea"/>
                <a:cs typeface="メイリオ"/>
              </a:rPr>
              <a:t>URL</a:t>
            </a:r>
            <a:r>
              <a:rPr lang="ja-JP" altLang="en-US" sz="1000" dirty="0">
                <a:latin typeface="+mn-ea"/>
                <a:cs typeface="メイリオ"/>
              </a:rPr>
              <a:t>に直接アクセスすれば利用可能になります。</a:t>
            </a:r>
          </a:p>
        </p:txBody>
      </p:sp>
      <p:grpSp>
        <p:nvGrpSpPr>
          <p:cNvPr id="16" name="グループ化 15">
            <a:extLst>
              <a:ext uri="{FF2B5EF4-FFF2-40B4-BE49-F238E27FC236}">
                <a16:creationId xmlns:a16="http://schemas.microsoft.com/office/drawing/2014/main" id="{8E63BAD4-A291-EB4D-AE0E-B71605D5FF8C}"/>
              </a:ext>
            </a:extLst>
          </p:cNvPr>
          <p:cNvGrpSpPr/>
          <p:nvPr/>
        </p:nvGrpSpPr>
        <p:grpSpPr>
          <a:xfrm>
            <a:off x="4070321" y="4080628"/>
            <a:ext cx="2664118" cy="2557050"/>
            <a:chOff x="5325124" y="2263428"/>
            <a:chExt cx="3625220" cy="3634140"/>
          </a:xfrm>
        </p:grpSpPr>
        <p:pic>
          <p:nvPicPr>
            <p:cNvPr id="17" name="図 16">
              <a:extLst>
                <a:ext uri="{FF2B5EF4-FFF2-40B4-BE49-F238E27FC236}">
                  <a16:creationId xmlns:a16="http://schemas.microsoft.com/office/drawing/2014/main" id="{C2833853-E143-7C46-A0E4-0E721808D37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5325124" y="2263428"/>
              <a:ext cx="3625220" cy="1202085"/>
            </a:xfrm>
            <a:prstGeom prst="rect">
              <a:avLst/>
            </a:prstGeom>
            <a:ln>
              <a:solidFill>
                <a:schemeClr val="bg1">
                  <a:lumMod val="75000"/>
                </a:schemeClr>
              </a:solidFill>
            </a:ln>
            <a:effectLst/>
          </p:spPr>
        </p:pic>
        <p:pic>
          <p:nvPicPr>
            <p:cNvPr id="18" name="図 17">
              <a:extLst>
                <a:ext uri="{FF2B5EF4-FFF2-40B4-BE49-F238E27FC236}">
                  <a16:creationId xmlns:a16="http://schemas.microsoft.com/office/drawing/2014/main" id="{5206750B-F271-1A45-8D33-CF9C31EFD76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332622" y="3571663"/>
              <a:ext cx="2579399" cy="2325905"/>
            </a:xfrm>
            <a:prstGeom prst="rect">
              <a:avLst/>
            </a:prstGeom>
            <a:ln w="28575">
              <a:solidFill>
                <a:srgbClr val="F79646"/>
              </a:solidFill>
            </a:ln>
          </p:spPr>
        </p:pic>
        <p:sp>
          <p:nvSpPr>
            <p:cNvPr id="19" name="角丸四角形 18">
              <a:extLst>
                <a:ext uri="{FF2B5EF4-FFF2-40B4-BE49-F238E27FC236}">
                  <a16:creationId xmlns:a16="http://schemas.microsoft.com/office/drawing/2014/main" id="{E5E3E6EA-C284-ED47-BCF7-449DB0A0E139}"/>
                </a:ext>
              </a:extLst>
            </p:cNvPr>
            <p:cNvSpPr/>
            <p:nvPr/>
          </p:nvSpPr>
          <p:spPr>
            <a:xfrm>
              <a:off x="5433932" y="3230731"/>
              <a:ext cx="3211071" cy="203200"/>
            </a:xfrm>
            <a:prstGeom prst="roundRect">
              <a:avLst/>
            </a:prstGeom>
            <a:noFill/>
            <a:ln w="28575" cmpd="sng">
              <a:solidFill>
                <a:srgbClr val="F79646"/>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ja-JP" altLang="en-US">
                <a:latin typeface="+mn-ea"/>
              </a:endParaRPr>
            </a:p>
          </p:txBody>
        </p:sp>
        <p:sp>
          <p:nvSpPr>
            <p:cNvPr id="20" name="屈折矢印 19">
              <a:extLst>
                <a:ext uri="{FF2B5EF4-FFF2-40B4-BE49-F238E27FC236}">
                  <a16:creationId xmlns:a16="http://schemas.microsoft.com/office/drawing/2014/main" id="{2C636D21-C9E6-4A4A-813F-D795A08D1A0B}"/>
                </a:ext>
              </a:extLst>
            </p:cNvPr>
            <p:cNvSpPr/>
            <p:nvPr/>
          </p:nvSpPr>
          <p:spPr>
            <a:xfrm rot="5400000" flipV="1">
              <a:off x="7896662" y="3467264"/>
              <a:ext cx="716676" cy="639137"/>
            </a:xfrm>
            <a:prstGeom prst="bentUpArrow">
              <a:avLst>
                <a:gd name="adj1" fmla="val 18812"/>
                <a:gd name="adj2" fmla="val 20526"/>
                <a:gd name="adj3" fmla="val 24394"/>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1" name="四角形吹き出し 20">
            <a:extLst>
              <a:ext uri="{FF2B5EF4-FFF2-40B4-BE49-F238E27FC236}">
                <a16:creationId xmlns:a16="http://schemas.microsoft.com/office/drawing/2014/main" id="{BFFD0032-90DB-DC46-AF1D-65C1BCDBB03D}"/>
              </a:ext>
            </a:extLst>
          </p:cNvPr>
          <p:cNvSpPr/>
          <p:nvPr/>
        </p:nvSpPr>
        <p:spPr>
          <a:xfrm>
            <a:off x="1816248" y="4233327"/>
            <a:ext cx="1858916" cy="460337"/>
          </a:xfrm>
          <a:prstGeom prst="wedgeRectCallout">
            <a:avLst>
              <a:gd name="adj1" fmla="val -48039"/>
              <a:gd name="adj2" fmla="val 96198"/>
            </a:avLst>
          </a:prstGeom>
          <a:solidFill>
            <a:srgbClr val="43A2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50" dirty="0"/>
              <a:t>全社として利用するアプリケーションを選択できます。</a:t>
            </a:r>
            <a:endParaRPr kumimoji="1" lang="ja-JP" altLang="en-US" sz="1050" dirty="0"/>
          </a:p>
        </p:txBody>
      </p:sp>
      <p:sp>
        <p:nvSpPr>
          <p:cNvPr id="22" name="四角形吹き出し 21">
            <a:extLst>
              <a:ext uri="{FF2B5EF4-FFF2-40B4-BE49-F238E27FC236}">
                <a16:creationId xmlns:a16="http://schemas.microsoft.com/office/drawing/2014/main" id="{68DFE31E-EA05-2B47-98C0-61574AE96945}"/>
              </a:ext>
            </a:extLst>
          </p:cNvPr>
          <p:cNvSpPr/>
          <p:nvPr/>
        </p:nvSpPr>
        <p:spPr>
          <a:xfrm>
            <a:off x="6924325" y="4075872"/>
            <a:ext cx="2590598" cy="887690"/>
          </a:xfrm>
          <a:prstGeom prst="wedgeRectCallout">
            <a:avLst>
              <a:gd name="adj1" fmla="val -48039"/>
              <a:gd name="adj2" fmla="val 96198"/>
            </a:avLst>
          </a:prstGeom>
          <a:solidFill>
            <a:srgbClr val="43A2DC"/>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050" dirty="0"/>
              <a:t>ユーザー単位で、使用できる機能を制限することができます。</a:t>
            </a:r>
            <a:endParaRPr lang="en-US" altLang="ja-JP" sz="1050" dirty="0"/>
          </a:p>
          <a:p>
            <a:r>
              <a:rPr lang="en-US" altLang="ja-JP" sz="1050" dirty="0"/>
              <a:t>CSV</a:t>
            </a:r>
            <a:r>
              <a:rPr lang="ja-JP" altLang="en-US" sz="1050" dirty="0"/>
              <a:t>ファイルを使ってまとめて設定することも可能です。</a:t>
            </a:r>
          </a:p>
        </p:txBody>
      </p:sp>
      <p:pic>
        <p:nvPicPr>
          <p:cNvPr id="23" name="図 22">
            <a:extLst>
              <a:ext uri="{FF2B5EF4-FFF2-40B4-BE49-F238E27FC236}">
                <a16:creationId xmlns:a16="http://schemas.microsoft.com/office/drawing/2014/main" id="{4702ECE0-87A0-F34B-AA2E-3B91115CF63D}"/>
              </a:ext>
            </a:extLst>
          </p:cNvPr>
          <p:cNvPicPr>
            <a:picLocks noChangeAspect="1"/>
          </p:cNvPicPr>
          <p:nvPr/>
        </p:nvPicPr>
        <p:blipFill>
          <a:blip r:embed="rId9"/>
          <a:stretch>
            <a:fillRect/>
          </a:stretch>
        </p:blipFill>
        <p:spPr>
          <a:xfrm>
            <a:off x="2866034" y="314127"/>
            <a:ext cx="510128" cy="510128"/>
          </a:xfrm>
          <a:prstGeom prst="rect">
            <a:avLst/>
          </a:prstGeom>
        </p:spPr>
      </p:pic>
    </p:spTree>
    <p:extLst>
      <p:ext uri="{BB962C8B-B14F-4D97-AF65-F5344CB8AC3E}">
        <p14:creationId xmlns:p14="http://schemas.microsoft.com/office/powerpoint/2010/main" val="1785748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8EDD7D4-FF62-DC4E-B7CA-017C0E4F887B}"/>
              </a:ext>
            </a:extLst>
          </p:cNvPr>
          <p:cNvSpPr>
            <a:spLocks noGrp="1"/>
          </p:cNvSpPr>
          <p:nvPr>
            <p:ph type="sldNum" sz="quarter" idx="10"/>
          </p:nvPr>
        </p:nvSpPr>
        <p:spPr/>
        <p:txBody>
          <a:bodyPr/>
          <a:lstStyle/>
          <a:p>
            <a:fld id="{0FEDF257-E9DE-47AD-A871-A7339627178B}" type="slidenum">
              <a:rPr lang="ja-JP" altLang="en-US" smtClean="0"/>
              <a:pPr/>
              <a:t>11</a:t>
            </a:fld>
            <a:endParaRPr lang="ja-JP" altLang="en-US" dirty="0"/>
          </a:p>
        </p:txBody>
      </p:sp>
      <p:sp>
        <p:nvSpPr>
          <p:cNvPr id="3" name="角丸四角形 2">
            <a:extLst>
              <a:ext uri="{FF2B5EF4-FFF2-40B4-BE49-F238E27FC236}">
                <a16:creationId xmlns:a16="http://schemas.microsoft.com/office/drawing/2014/main" id="{04EE6474-BC7A-0843-8EE9-F663BF98C78D}"/>
              </a:ext>
            </a:extLst>
          </p:cNvPr>
          <p:cNvSpPr/>
          <p:nvPr/>
        </p:nvSpPr>
        <p:spPr>
          <a:xfrm>
            <a:off x="212635" y="273679"/>
            <a:ext cx="2421708"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pic>
        <p:nvPicPr>
          <p:cNvPr id="4" name="図 3">
            <a:extLst>
              <a:ext uri="{FF2B5EF4-FFF2-40B4-BE49-F238E27FC236}">
                <a16:creationId xmlns:a16="http://schemas.microsoft.com/office/drawing/2014/main" id="{2552D9BC-A21E-584C-9E12-DD659C49682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75261" y="373350"/>
            <a:ext cx="374123" cy="374123"/>
          </a:xfrm>
          <a:prstGeom prst="rect">
            <a:avLst/>
          </a:prstGeom>
        </p:spPr>
      </p:pic>
      <p:graphicFrame>
        <p:nvGraphicFramePr>
          <p:cNvPr id="5" name="表 4">
            <a:extLst>
              <a:ext uri="{FF2B5EF4-FFF2-40B4-BE49-F238E27FC236}">
                <a16:creationId xmlns:a16="http://schemas.microsoft.com/office/drawing/2014/main" id="{982A0677-3BE8-F54E-826F-4547D3717242}"/>
              </a:ext>
            </a:extLst>
          </p:cNvPr>
          <p:cNvGraphicFramePr>
            <a:graphicFrameLocks noGrp="1"/>
          </p:cNvGraphicFramePr>
          <p:nvPr>
            <p:extLst>
              <p:ext uri="{D42A27DB-BD31-4B8C-83A1-F6EECF244321}">
                <p14:modId xmlns:p14="http://schemas.microsoft.com/office/powerpoint/2010/main" val="3958876847"/>
              </p:ext>
            </p:extLst>
          </p:nvPr>
        </p:nvGraphicFramePr>
        <p:xfrm>
          <a:off x="599438" y="1227667"/>
          <a:ext cx="8832797" cy="4429963"/>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686551">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623902">
                <a:tc>
                  <a:txBody>
                    <a:bodyPr/>
                    <a:lstStyle/>
                    <a:p>
                      <a:pPr algn="ctr"/>
                      <a:r>
                        <a:rPr kumimoji="1" lang="ja-JP" altLang="en-US" sz="1200" dirty="0"/>
                        <a:t>予定の一括登録</a:t>
                      </a:r>
                      <a:endParaRPr kumimoji="1" lang="en-US" altLang="ja-JP" sz="1200" dirty="0"/>
                    </a:p>
                    <a:p>
                      <a:pPr algn="ctr"/>
                      <a:r>
                        <a:rPr kumimoji="1" lang="ja-JP" altLang="en-US" sz="1200" b="0">
                          <a:solidFill>
                            <a:schemeClr val="accent5">
                              <a:lumMod val="50000"/>
                            </a:schemeClr>
                          </a:solidFill>
                        </a:rPr>
                        <a:t>＊ </a:t>
                      </a:r>
                      <a:r>
                        <a:rPr kumimoji="1" lang="en-US" altLang="ja-JP" sz="1200" b="0" dirty="0">
                          <a:solidFill>
                            <a:schemeClr val="accent5">
                              <a:lumMod val="50000"/>
                            </a:schemeClr>
                          </a:solidFill>
                        </a:rPr>
                        <a:t>P12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r h="623902">
                <a:tc>
                  <a:txBody>
                    <a:bodyPr/>
                    <a:lstStyle/>
                    <a:p>
                      <a:pPr algn="ctr"/>
                      <a:r>
                        <a:rPr kumimoji="1" lang="ja-JP" altLang="en-US" sz="1200" dirty="0"/>
                        <a:t>予定の簡易登録</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P12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txBody>
                  <a:tcPr anchor="ctr"/>
                </a:tc>
                <a:extLst>
                  <a:ext uri="{0D108BD9-81ED-4DB2-BD59-A6C34878D82A}">
                    <a16:rowId xmlns:a16="http://schemas.microsoft.com/office/drawing/2014/main" val="10002"/>
                  </a:ext>
                </a:extLst>
              </a:tr>
              <a:tr h="623902">
                <a:tc>
                  <a:txBody>
                    <a:bodyPr/>
                    <a:lstStyle/>
                    <a:p>
                      <a:pPr algn="ctr"/>
                      <a:r>
                        <a:rPr kumimoji="1" lang="ja-JP" altLang="en-US" sz="1200" b="0" dirty="0">
                          <a:solidFill>
                            <a:schemeClr val="tx1"/>
                          </a:solidFill>
                        </a:rPr>
                        <a:t>予定毎の背景色の設定</a:t>
                      </a:r>
                      <a:endParaRPr kumimoji="1" lang="en-US" altLang="ja-JP" sz="1200" b="0" dirty="0">
                        <a:solidFill>
                          <a:schemeClr val="tx1"/>
                        </a:solidFill>
                      </a:endParaRPr>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P12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3"/>
                  </a:ext>
                </a:extLst>
              </a:tr>
              <a:tr h="623902">
                <a:tc>
                  <a:txBody>
                    <a:bodyPr/>
                    <a:lstStyle/>
                    <a:p>
                      <a:pPr algn="ctr"/>
                      <a:r>
                        <a:rPr kumimoji="1" lang="ja-JP" altLang="en-US" sz="1200" b="0" dirty="0">
                          <a:solidFill>
                            <a:schemeClr val="tx1"/>
                          </a:solidFill>
                        </a:rPr>
                        <a:t>ドラッグアンドドロップで予定時刻の変更</a:t>
                      </a:r>
                      <a:endParaRPr kumimoji="1" lang="en-US" altLang="ja-JP" sz="1200" b="0" dirty="0">
                        <a:solidFill>
                          <a:schemeClr val="tx1"/>
                        </a:solidFill>
                      </a:endParaRPr>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P12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4"/>
                  </a:ext>
                </a:extLst>
              </a:tr>
              <a:tr h="623902">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アンケートの設置</a:t>
                      </a:r>
                      <a:br>
                        <a:rPr kumimoji="1" lang="en-US" altLang="ja-JP" sz="1200" b="0" dirty="0">
                          <a:solidFill>
                            <a:schemeClr val="tx1"/>
                          </a:solidFill>
                        </a:rPr>
                      </a:br>
                      <a:r>
                        <a:rPr kumimoji="1" lang="ja-JP" altLang="en-US" sz="1200" b="0">
                          <a:solidFill>
                            <a:schemeClr val="accent5">
                              <a:lumMod val="50000"/>
                            </a:schemeClr>
                          </a:solidFill>
                        </a:rPr>
                        <a:t>＊ </a:t>
                      </a:r>
                      <a:r>
                        <a:rPr kumimoji="1" lang="en-US" altLang="ja-JP" sz="1200" b="0" dirty="0">
                          <a:solidFill>
                            <a:schemeClr val="accent5">
                              <a:lumMod val="50000"/>
                            </a:schemeClr>
                          </a:solidFill>
                        </a:rPr>
                        <a:t>P12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a:t>
                      </a:r>
                    </a:p>
                  </a:txBody>
                  <a:tcPr anchor="ctr"/>
                </a:tc>
                <a:tc>
                  <a:txBody>
                    <a:bodyPr/>
                    <a:lstStyle/>
                    <a:p>
                      <a:pPr algn="ctr"/>
                      <a:r>
                        <a:rPr kumimoji="1" lang="hr-HR" altLang="ja-JP" dirty="0"/>
                        <a:t>○</a:t>
                      </a:r>
                    </a:p>
                    <a:p>
                      <a:pPr algn="ctr"/>
                      <a:r>
                        <a:rPr kumimoji="1" lang="ja-JP" altLang="hr-HR" sz="1000" dirty="0"/>
                        <a:t>（</a:t>
                      </a:r>
                      <a:r>
                        <a:rPr kumimoji="1" lang="hr-HR" altLang="ja-JP" sz="1000" dirty="0"/>
                        <a:t>10.8.0</a:t>
                      </a:r>
                      <a:r>
                        <a:rPr kumimoji="1" lang="ja-JP" altLang="hr-HR" sz="1000" dirty="0"/>
                        <a:t>～）</a:t>
                      </a:r>
                    </a:p>
                  </a:txBody>
                  <a:tcPr anchor="ctr"/>
                </a:tc>
                <a:extLst>
                  <a:ext uri="{0D108BD9-81ED-4DB2-BD59-A6C34878D82A}">
                    <a16:rowId xmlns:a16="http://schemas.microsoft.com/office/drawing/2014/main" val="10005"/>
                  </a:ext>
                </a:extLst>
              </a:tr>
              <a:tr h="623902">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祝日データの自動取り込み</a:t>
                      </a:r>
                      <a:endParaRPr kumimoji="1" lang="en-US" altLang="ja-JP" sz="1200" b="0" dirty="0">
                        <a:solidFill>
                          <a:schemeClr val="tx1"/>
                        </a:solidFill>
                      </a:endParaRPr>
                    </a:p>
                  </a:txBody>
                  <a:tcPr anchor="ctr"/>
                </a:tc>
                <a:tc>
                  <a:txBody>
                    <a:bodyPr/>
                    <a:lstStyle/>
                    <a:p>
                      <a:pPr algn="ctr"/>
                      <a:r>
                        <a:rPr kumimoji="1" lang="ja-JP" altLang="en-US" dirty="0"/>
                        <a:t>✕</a:t>
                      </a:r>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a:t>
                      </a:r>
                    </a:p>
                  </a:txBody>
                  <a:tcPr anchor="ctr"/>
                </a:tc>
                <a:tc>
                  <a:txBody>
                    <a:bodyPr/>
                    <a:lstStyle/>
                    <a:p>
                      <a:pPr algn="ctr"/>
                      <a:r>
                        <a:rPr kumimoji="1" lang="hr-HR" altLang="ja-JP" dirty="0"/>
                        <a:t>○</a:t>
                      </a:r>
                    </a:p>
                    <a:p>
                      <a:pPr algn="ctr"/>
                      <a:r>
                        <a:rPr kumimoji="1" lang="ja-JP" altLang="hr-HR" sz="1000" dirty="0"/>
                        <a:t>（</a:t>
                      </a:r>
                      <a:r>
                        <a:rPr kumimoji="1" lang="ja-JP" altLang="en-US" sz="1000" dirty="0"/>
                        <a:t>クラウド版のみ対応</a:t>
                      </a:r>
                      <a:r>
                        <a:rPr kumimoji="1" lang="ja-JP" altLang="hr-HR" sz="1000" dirty="0"/>
                        <a:t>）</a:t>
                      </a:r>
                    </a:p>
                  </a:txBody>
                  <a:tcPr anchor="ctr"/>
                </a:tc>
                <a:extLst>
                  <a:ext uri="{0D108BD9-81ED-4DB2-BD59-A6C34878D82A}">
                    <a16:rowId xmlns:a16="http://schemas.microsoft.com/office/drawing/2014/main" val="10006"/>
                  </a:ext>
                </a:extLst>
              </a:tr>
            </a:tbl>
          </a:graphicData>
        </a:graphic>
      </p:graphicFrame>
      <p:sp>
        <p:nvSpPr>
          <p:cNvPr id="6" name="テキスト ボックス 5">
            <a:extLst>
              <a:ext uri="{FF2B5EF4-FFF2-40B4-BE49-F238E27FC236}">
                <a16:creationId xmlns:a16="http://schemas.microsoft.com/office/drawing/2014/main" id="{8FA3BE91-B542-3842-950B-73CA762C115B}"/>
              </a:ext>
            </a:extLst>
          </p:cNvPr>
          <p:cNvSpPr txBox="1"/>
          <p:nvPr/>
        </p:nvSpPr>
        <p:spPr>
          <a:xfrm>
            <a:off x="296716" y="395122"/>
            <a:ext cx="1778545" cy="400110"/>
          </a:xfrm>
          <a:prstGeom prst="rect">
            <a:avLst/>
          </a:prstGeom>
          <a:noFill/>
        </p:spPr>
        <p:txBody>
          <a:bodyPr wrap="square" rtlCol="0">
            <a:spAutoFit/>
          </a:bodyPr>
          <a:lstStyle/>
          <a:p>
            <a:pPr algn="ctr"/>
            <a:r>
              <a:rPr kumimoji="1" lang="ja-JP" altLang="en-US" sz="2000" b="1">
                <a:solidFill>
                  <a:srgbClr val="0070C0"/>
                </a:solidFill>
                <a:latin typeface="+mj-ea"/>
                <a:ea typeface="+mj-ea"/>
              </a:rPr>
              <a:t>スケジュール</a:t>
            </a:r>
            <a:endParaRPr kumimoji="1" lang="ja-JP" altLang="en-US" b="1">
              <a:solidFill>
                <a:srgbClr val="0070C0"/>
              </a:solidFill>
              <a:latin typeface="+mj-ea"/>
              <a:ea typeface="+mj-ea"/>
            </a:endParaRPr>
          </a:p>
        </p:txBody>
      </p:sp>
    </p:spTree>
    <p:extLst>
      <p:ext uri="{BB962C8B-B14F-4D97-AF65-F5344CB8AC3E}">
        <p14:creationId xmlns:p14="http://schemas.microsoft.com/office/powerpoint/2010/main" val="22845359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33D02B6-24DB-2343-B98B-659B988507D6}"/>
              </a:ext>
            </a:extLst>
          </p:cNvPr>
          <p:cNvSpPr>
            <a:spLocks noGrp="1"/>
          </p:cNvSpPr>
          <p:nvPr>
            <p:ph type="sldNum" sz="quarter" idx="10"/>
          </p:nvPr>
        </p:nvSpPr>
        <p:spPr/>
        <p:txBody>
          <a:bodyPr/>
          <a:lstStyle/>
          <a:p>
            <a:fld id="{0FEDF257-E9DE-47AD-A871-A7339627178B}" type="slidenum">
              <a:rPr lang="ja-JP" altLang="en-US" smtClean="0"/>
              <a:pPr/>
              <a:t>12</a:t>
            </a:fld>
            <a:endParaRPr lang="ja-JP" altLang="en-US" dirty="0"/>
          </a:p>
        </p:txBody>
      </p:sp>
      <p:sp>
        <p:nvSpPr>
          <p:cNvPr id="3" name="角丸四角形 2">
            <a:extLst>
              <a:ext uri="{FF2B5EF4-FFF2-40B4-BE49-F238E27FC236}">
                <a16:creationId xmlns:a16="http://schemas.microsoft.com/office/drawing/2014/main" id="{F8E6C1D9-3FF2-A543-A364-03E3FAB9CAB0}"/>
              </a:ext>
            </a:extLst>
          </p:cNvPr>
          <p:cNvSpPr/>
          <p:nvPr/>
        </p:nvSpPr>
        <p:spPr>
          <a:xfrm>
            <a:off x="229187" y="165335"/>
            <a:ext cx="2428866" cy="529947"/>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b="1" dirty="0">
                <a:solidFill>
                  <a:schemeClr val="tx2">
                    <a:lumMod val="50000"/>
                  </a:schemeClr>
                </a:solidFill>
              </a:rPr>
              <a:t>予定の一括登録</a:t>
            </a:r>
          </a:p>
        </p:txBody>
      </p:sp>
      <p:pic>
        <p:nvPicPr>
          <p:cNvPr id="4" name="図 3">
            <a:extLst>
              <a:ext uri="{FF2B5EF4-FFF2-40B4-BE49-F238E27FC236}">
                <a16:creationId xmlns:a16="http://schemas.microsoft.com/office/drawing/2014/main" id="{22FE4E89-4339-4047-8A5C-4048C27F359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72374" y="211720"/>
            <a:ext cx="391466" cy="391466"/>
          </a:xfrm>
          <a:prstGeom prst="rect">
            <a:avLst/>
          </a:prstGeom>
        </p:spPr>
      </p:pic>
      <p:sp>
        <p:nvSpPr>
          <p:cNvPr id="5" name="角丸四角形 4">
            <a:extLst>
              <a:ext uri="{FF2B5EF4-FFF2-40B4-BE49-F238E27FC236}">
                <a16:creationId xmlns:a16="http://schemas.microsoft.com/office/drawing/2014/main" id="{BF613343-AC47-654F-9D05-8F0BBB996B07}"/>
              </a:ext>
            </a:extLst>
          </p:cNvPr>
          <p:cNvSpPr/>
          <p:nvPr/>
        </p:nvSpPr>
        <p:spPr>
          <a:xfrm>
            <a:off x="3462819" y="165335"/>
            <a:ext cx="2350152" cy="529947"/>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b="1" dirty="0">
                <a:solidFill>
                  <a:schemeClr val="tx2">
                    <a:lumMod val="50000"/>
                  </a:schemeClr>
                </a:solidFill>
              </a:rPr>
              <a:t>予定の簡易登録</a:t>
            </a:r>
          </a:p>
        </p:txBody>
      </p:sp>
      <p:sp>
        <p:nvSpPr>
          <p:cNvPr id="6" name="角丸四角形 5">
            <a:extLst>
              <a:ext uri="{FF2B5EF4-FFF2-40B4-BE49-F238E27FC236}">
                <a16:creationId xmlns:a16="http://schemas.microsoft.com/office/drawing/2014/main" id="{FE576E8D-7447-534F-AC5A-2963580D32A8}"/>
              </a:ext>
            </a:extLst>
          </p:cNvPr>
          <p:cNvSpPr/>
          <p:nvPr/>
        </p:nvSpPr>
        <p:spPr>
          <a:xfrm>
            <a:off x="6570747" y="165336"/>
            <a:ext cx="2932481" cy="507602"/>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b="1" dirty="0">
                <a:solidFill>
                  <a:schemeClr val="tx2">
                    <a:lumMod val="50000"/>
                  </a:schemeClr>
                </a:solidFill>
              </a:rPr>
              <a:t>予定毎の背景色の設定</a:t>
            </a:r>
          </a:p>
        </p:txBody>
      </p:sp>
      <p:sp>
        <p:nvSpPr>
          <p:cNvPr id="7" name="角丸四角形 6">
            <a:extLst>
              <a:ext uri="{FF2B5EF4-FFF2-40B4-BE49-F238E27FC236}">
                <a16:creationId xmlns:a16="http://schemas.microsoft.com/office/drawing/2014/main" id="{53B47548-6817-6B40-8C68-F9D62E45B0A7}"/>
              </a:ext>
            </a:extLst>
          </p:cNvPr>
          <p:cNvSpPr/>
          <p:nvPr/>
        </p:nvSpPr>
        <p:spPr>
          <a:xfrm>
            <a:off x="1597169" y="3278638"/>
            <a:ext cx="2416313" cy="528138"/>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400" b="1">
                <a:solidFill>
                  <a:schemeClr val="tx2">
                    <a:lumMod val="50000"/>
                  </a:schemeClr>
                </a:solidFill>
              </a:rPr>
              <a:t>ドラックアンドドロップ</a:t>
            </a:r>
            <a:endParaRPr lang="en-US" altLang="ja-JP" sz="1400" b="1" dirty="0">
              <a:solidFill>
                <a:schemeClr val="tx2">
                  <a:lumMod val="50000"/>
                </a:schemeClr>
              </a:solidFill>
            </a:endParaRPr>
          </a:p>
          <a:p>
            <a:pPr algn="ctr"/>
            <a:r>
              <a:rPr kumimoji="1" lang="ja-JP" altLang="en-US" sz="1400" b="1">
                <a:solidFill>
                  <a:schemeClr val="tx2">
                    <a:lumMod val="50000"/>
                  </a:schemeClr>
                </a:solidFill>
              </a:rPr>
              <a:t>で</a:t>
            </a:r>
            <a:r>
              <a:rPr kumimoji="1" lang="ja-JP" altLang="en-US" sz="1400" b="1" dirty="0">
                <a:solidFill>
                  <a:schemeClr val="tx2">
                    <a:lumMod val="50000"/>
                  </a:schemeClr>
                </a:solidFill>
              </a:rPr>
              <a:t>予定時刻の変更</a:t>
            </a:r>
          </a:p>
        </p:txBody>
      </p:sp>
      <p:pic>
        <p:nvPicPr>
          <p:cNvPr id="8" name="図 7">
            <a:extLst>
              <a:ext uri="{FF2B5EF4-FFF2-40B4-BE49-F238E27FC236}">
                <a16:creationId xmlns:a16="http://schemas.microsoft.com/office/drawing/2014/main" id="{4C0F6295-E33C-F04E-B4AB-CA136BF4351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61390" y="217755"/>
            <a:ext cx="391466" cy="391466"/>
          </a:xfrm>
          <a:prstGeom prst="rect">
            <a:avLst/>
          </a:prstGeom>
        </p:spPr>
      </p:pic>
      <p:pic>
        <p:nvPicPr>
          <p:cNvPr id="10" name="図 9">
            <a:extLst>
              <a:ext uri="{FF2B5EF4-FFF2-40B4-BE49-F238E27FC236}">
                <a16:creationId xmlns:a16="http://schemas.microsoft.com/office/drawing/2014/main" id="{358ACCA4-4573-244C-89B6-52F7687577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4629" y="831412"/>
            <a:ext cx="2773453" cy="1497512"/>
          </a:xfrm>
          <a:prstGeom prst="rect">
            <a:avLst/>
          </a:prstGeom>
          <a:ln>
            <a:solidFill>
              <a:schemeClr val="tx1">
                <a:lumMod val="50000"/>
                <a:lumOff val="50000"/>
              </a:schemeClr>
            </a:solidFill>
          </a:ln>
        </p:spPr>
      </p:pic>
      <p:sp>
        <p:nvSpPr>
          <p:cNvPr id="11" name="四角形吹き出し 10">
            <a:extLst>
              <a:ext uri="{FF2B5EF4-FFF2-40B4-BE49-F238E27FC236}">
                <a16:creationId xmlns:a16="http://schemas.microsoft.com/office/drawing/2014/main" id="{15E48597-44A4-B847-AF95-B1883A13A1A7}"/>
              </a:ext>
            </a:extLst>
          </p:cNvPr>
          <p:cNvSpPr/>
          <p:nvPr/>
        </p:nvSpPr>
        <p:spPr>
          <a:xfrm>
            <a:off x="561685" y="2325178"/>
            <a:ext cx="2156670" cy="669823"/>
          </a:xfrm>
          <a:prstGeom prst="wedgeRectCallout">
            <a:avLst>
              <a:gd name="adj1" fmla="val -5246"/>
              <a:gd name="adj2" fmla="val -73126"/>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100" dirty="0">
                <a:latin typeface="+mn-ea"/>
              </a:rPr>
              <a:t>内容は同じだが日付が異なる予定を、</a:t>
            </a:r>
            <a:r>
              <a:rPr lang="en-US" altLang="ja-JP" sz="1100" dirty="0">
                <a:latin typeface="+mn-ea"/>
              </a:rPr>
              <a:t>20</a:t>
            </a:r>
            <a:r>
              <a:rPr lang="ja-JP" altLang="en-US" sz="1100" dirty="0">
                <a:latin typeface="+mn-ea"/>
              </a:rPr>
              <a:t> 件まで一括登録できます。</a:t>
            </a:r>
          </a:p>
        </p:txBody>
      </p:sp>
      <p:pic>
        <p:nvPicPr>
          <p:cNvPr id="12" name="図 11">
            <a:extLst>
              <a:ext uri="{FF2B5EF4-FFF2-40B4-BE49-F238E27FC236}">
                <a16:creationId xmlns:a16="http://schemas.microsoft.com/office/drawing/2014/main" id="{C081C082-A1BE-D34A-8DCA-5DFA7B9167B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462819" y="833329"/>
            <a:ext cx="2428866" cy="1894750"/>
          </a:xfrm>
          <a:prstGeom prst="rect">
            <a:avLst/>
          </a:prstGeom>
          <a:ln>
            <a:solidFill>
              <a:schemeClr val="tx1">
                <a:lumMod val="50000"/>
                <a:lumOff val="50000"/>
              </a:schemeClr>
            </a:solidFill>
          </a:ln>
        </p:spPr>
      </p:pic>
      <p:sp>
        <p:nvSpPr>
          <p:cNvPr id="13" name="四角形吹き出し 12">
            <a:extLst>
              <a:ext uri="{FF2B5EF4-FFF2-40B4-BE49-F238E27FC236}">
                <a16:creationId xmlns:a16="http://schemas.microsoft.com/office/drawing/2014/main" id="{C455351E-D924-B347-8416-0DE273EE7042}"/>
              </a:ext>
            </a:extLst>
          </p:cNvPr>
          <p:cNvSpPr/>
          <p:nvPr/>
        </p:nvSpPr>
        <p:spPr>
          <a:xfrm>
            <a:off x="3785624" y="1598276"/>
            <a:ext cx="1867232" cy="682684"/>
          </a:xfrm>
          <a:prstGeom prst="wedgeRectCallout">
            <a:avLst>
              <a:gd name="adj1" fmla="val -9767"/>
              <a:gd name="adj2" fmla="val -76572"/>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100" dirty="0">
                <a:latin typeface="+mn-ea"/>
              </a:rPr>
              <a:t>予定の一覧画面から、画面を遷移することなくその場で予定の登録ができます。</a:t>
            </a:r>
          </a:p>
        </p:txBody>
      </p:sp>
      <p:grpSp>
        <p:nvGrpSpPr>
          <p:cNvPr id="14" name="グループ化 13">
            <a:extLst>
              <a:ext uri="{FF2B5EF4-FFF2-40B4-BE49-F238E27FC236}">
                <a16:creationId xmlns:a16="http://schemas.microsoft.com/office/drawing/2014/main" id="{174EBC66-8E73-204C-9ADC-2EA688BF26FA}"/>
              </a:ext>
            </a:extLst>
          </p:cNvPr>
          <p:cNvGrpSpPr/>
          <p:nvPr/>
        </p:nvGrpSpPr>
        <p:grpSpPr>
          <a:xfrm>
            <a:off x="9086081" y="320094"/>
            <a:ext cx="288801" cy="174717"/>
            <a:chOff x="8041395" y="337929"/>
            <a:chExt cx="491028" cy="405155"/>
          </a:xfrm>
        </p:grpSpPr>
        <p:sp>
          <p:nvSpPr>
            <p:cNvPr id="15" name="正方形/長方形 14">
              <a:extLst>
                <a:ext uri="{FF2B5EF4-FFF2-40B4-BE49-F238E27FC236}">
                  <a16:creationId xmlns:a16="http://schemas.microsoft.com/office/drawing/2014/main" id="{A123B3B4-3254-8E4C-8B39-94FC671FA39E}"/>
                </a:ext>
              </a:extLst>
            </p:cNvPr>
            <p:cNvSpPr/>
            <p:nvPr/>
          </p:nvSpPr>
          <p:spPr>
            <a:xfrm>
              <a:off x="8041395" y="337929"/>
              <a:ext cx="208083" cy="171713"/>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6" name="正方形/長方形 15">
              <a:extLst>
                <a:ext uri="{FF2B5EF4-FFF2-40B4-BE49-F238E27FC236}">
                  <a16:creationId xmlns:a16="http://schemas.microsoft.com/office/drawing/2014/main" id="{9BEAB4F1-B9AE-4B4C-88AC-5B4E6DB394DA}"/>
                </a:ext>
              </a:extLst>
            </p:cNvPr>
            <p:cNvSpPr/>
            <p:nvPr/>
          </p:nvSpPr>
          <p:spPr>
            <a:xfrm>
              <a:off x="8324340" y="337929"/>
              <a:ext cx="208083" cy="171713"/>
            </a:xfrm>
            <a:prstGeom prst="rect">
              <a:avLst/>
            </a:prstGeom>
            <a:solidFill>
              <a:srgbClr val="92D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7" name="正方形/長方形 16">
              <a:extLst>
                <a:ext uri="{FF2B5EF4-FFF2-40B4-BE49-F238E27FC236}">
                  <a16:creationId xmlns:a16="http://schemas.microsoft.com/office/drawing/2014/main" id="{DE2701AF-F157-7846-807C-B73BD4AECF89}"/>
                </a:ext>
              </a:extLst>
            </p:cNvPr>
            <p:cNvSpPr/>
            <p:nvPr/>
          </p:nvSpPr>
          <p:spPr>
            <a:xfrm>
              <a:off x="8041395" y="571371"/>
              <a:ext cx="208083" cy="17171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18" name="正方形/長方形 17">
              <a:extLst>
                <a:ext uri="{FF2B5EF4-FFF2-40B4-BE49-F238E27FC236}">
                  <a16:creationId xmlns:a16="http://schemas.microsoft.com/office/drawing/2014/main" id="{F59D55AE-F2F0-5545-A638-5C7C86D50BE6}"/>
                </a:ext>
              </a:extLst>
            </p:cNvPr>
            <p:cNvSpPr/>
            <p:nvPr/>
          </p:nvSpPr>
          <p:spPr>
            <a:xfrm>
              <a:off x="8324339" y="571370"/>
              <a:ext cx="208083" cy="171713"/>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grpSp>
      <p:pic>
        <p:nvPicPr>
          <p:cNvPr id="19" name="図 18">
            <a:extLst>
              <a:ext uri="{FF2B5EF4-FFF2-40B4-BE49-F238E27FC236}">
                <a16:creationId xmlns:a16="http://schemas.microsoft.com/office/drawing/2014/main" id="{D3C46357-76C8-3F49-8B90-FF6B66DABEA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24216"/>
          <a:stretch/>
        </p:blipFill>
        <p:spPr>
          <a:xfrm>
            <a:off x="6407993" y="803248"/>
            <a:ext cx="3282557" cy="1583499"/>
          </a:xfrm>
          <a:prstGeom prst="rect">
            <a:avLst/>
          </a:prstGeom>
        </p:spPr>
      </p:pic>
      <p:grpSp>
        <p:nvGrpSpPr>
          <p:cNvPr id="20" name="図形グループ 34">
            <a:extLst>
              <a:ext uri="{FF2B5EF4-FFF2-40B4-BE49-F238E27FC236}">
                <a16:creationId xmlns:a16="http://schemas.microsoft.com/office/drawing/2014/main" id="{4E2ECDD0-15BA-4F40-BE10-227B4E7D46CF}"/>
              </a:ext>
            </a:extLst>
          </p:cNvPr>
          <p:cNvGrpSpPr/>
          <p:nvPr/>
        </p:nvGrpSpPr>
        <p:grpSpPr>
          <a:xfrm>
            <a:off x="6346423" y="2472401"/>
            <a:ext cx="3419593" cy="578231"/>
            <a:chOff x="5536505" y="2624121"/>
            <a:chExt cx="3419593" cy="578231"/>
          </a:xfrm>
        </p:grpSpPr>
        <p:sp>
          <p:nvSpPr>
            <p:cNvPr id="21" name="テキスト ボックス 20">
              <a:extLst>
                <a:ext uri="{FF2B5EF4-FFF2-40B4-BE49-F238E27FC236}">
                  <a16:creationId xmlns:a16="http://schemas.microsoft.com/office/drawing/2014/main" id="{905C7BE9-535C-464D-B54E-14D52DB4DEA1}"/>
                </a:ext>
              </a:extLst>
            </p:cNvPr>
            <p:cNvSpPr txBox="1"/>
            <p:nvPr/>
          </p:nvSpPr>
          <p:spPr>
            <a:xfrm>
              <a:off x="5536505" y="2625271"/>
              <a:ext cx="3419593" cy="577081"/>
            </a:xfrm>
            <a:prstGeom prst="rect">
              <a:avLst/>
            </a:prstGeom>
            <a:noFill/>
          </p:spPr>
          <p:txBody>
            <a:bodyPr wrap="square" rtlCol="0">
              <a:spAutoFit/>
            </a:bodyPr>
            <a:lstStyle/>
            <a:p>
              <a:r>
                <a:rPr lang="ja-JP" altLang="en-US" sz="1050" dirty="0"/>
                <a:t>社内の予定は青、社外の人との予定はオレンジなど、</a:t>
              </a:r>
              <a:endParaRPr lang="en-US" altLang="ja-JP" sz="1050" dirty="0"/>
            </a:p>
            <a:p>
              <a:r>
                <a:rPr lang="ja-JP" altLang="en-US" sz="1050" dirty="0"/>
                <a:t>ルールを決めて予定の種類ごとに</a:t>
              </a:r>
              <a:endParaRPr lang="en-US" altLang="ja-JP" sz="1050" dirty="0"/>
            </a:p>
            <a:p>
              <a:r>
                <a:rPr lang="ja-JP" altLang="en-US" sz="1050" dirty="0"/>
                <a:t>色分けをすることができます。</a:t>
              </a:r>
              <a:endParaRPr kumimoji="1" lang="ja-JP" altLang="en-US" sz="1050" dirty="0"/>
            </a:p>
          </p:txBody>
        </p:sp>
        <p:sp>
          <p:nvSpPr>
            <p:cNvPr id="22" name="正方形/長方形 21">
              <a:extLst>
                <a:ext uri="{FF2B5EF4-FFF2-40B4-BE49-F238E27FC236}">
                  <a16:creationId xmlns:a16="http://schemas.microsoft.com/office/drawing/2014/main" id="{1F9D8B6F-40A8-354A-919C-40A31288ECA3}"/>
                </a:ext>
              </a:extLst>
            </p:cNvPr>
            <p:cNvSpPr/>
            <p:nvPr/>
          </p:nvSpPr>
          <p:spPr>
            <a:xfrm>
              <a:off x="5607844" y="2624121"/>
              <a:ext cx="1000126" cy="187663"/>
            </a:xfrm>
            <a:prstGeom prst="rect">
              <a:avLst/>
            </a:prstGeom>
            <a:solidFill>
              <a:srgbClr val="00B0F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23" name="正方形/長方形 22">
              <a:extLst>
                <a:ext uri="{FF2B5EF4-FFF2-40B4-BE49-F238E27FC236}">
                  <a16:creationId xmlns:a16="http://schemas.microsoft.com/office/drawing/2014/main" id="{B8F8A6BB-7C05-5445-82F4-72ABCD901DBB}"/>
                </a:ext>
              </a:extLst>
            </p:cNvPr>
            <p:cNvSpPr/>
            <p:nvPr/>
          </p:nvSpPr>
          <p:spPr>
            <a:xfrm>
              <a:off x="6687578" y="2627448"/>
              <a:ext cx="1732986" cy="187663"/>
            </a:xfrm>
            <a:prstGeom prst="rect">
              <a:avLst/>
            </a:prstGeom>
            <a:solidFill>
              <a:srgbClr val="FFC000">
                <a:alpha val="3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grpSp>
      <p:pic>
        <p:nvPicPr>
          <p:cNvPr id="24" name="図 23">
            <a:extLst>
              <a:ext uri="{FF2B5EF4-FFF2-40B4-BE49-F238E27FC236}">
                <a16:creationId xmlns:a16="http://schemas.microsoft.com/office/drawing/2014/main" id="{C9D947AE-4289-5A4C-A928-B2F1B60F99E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4459"/>
          <a:stretch/>
        </p:blipFill>
        <p:spPr>
          <a:xfrm>
            <a:off x="1168280" y="4156799"/>
            <a:ext cx="3100149" cy="2098015"/>
          </a:xfrm>
          <a:prstGeom prst="rect">
            <a:avLst/>
          </a:prstGeom>
          <a:ln>
            <a:solidFill>
              <a:schemeClr val="tx1">
                <a:lumMod val="50000"/>
                <a:lumOff val="50000"/>
              </a:schemeClr>
            </a:solidFill>
          </a:ln>
        </p:spPr>
      </p:pic>
      <p:pic>
        <p:nvPicPr>
          <p:cNvPr id="25" name="図 24">
            <a:extLst>
              <a:ext uri="{FF2B5EF4-FFF2-40B4-BE49-F238E27FC236}">
                <a16:creationId xmlns:a16="http://schemas.microsoft.com/office/drawing/2014/main" id="{8B26245B-B575-0240-965B-9D56E77052C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339422" y="5382098"/>
            <a:ext cx="1465904" cy="892546"/>
          </a:xfrm>
          <a:prstGeom prst="rect">
            <a:avLst/>
          </a:prstGeom>
        </p:spPr>
      </p:pic>
      <p:sp>
        <p:nvSpPr>
          <p:cNvPr id="26" name="正方形/長方形 25">
            <a:extLst>
              <a:ext uri="{FF2B5EF4-FFF2-40B4-BE49-F238E27FC236}">
                <a16:creationId xmlns:a16="http://schemas.microsoft.com/office/drawing/2014/main" id="{E8981252-B9CA-1E4F-90F1-864699706891}"/>
              </a:ext>
            </a:extLst>
          </p:cNvPr>
          <p:cNvSpPr/>
          <p:nvPr/>
        </p:nvSpPr>
        <p:spPr>
          <a:xfrm>
            <a:off x="3417733" y="4715671"/>
            <a:ext cx="775253" cy="964096"/>
          </a:xfrm>
          <a:prstGeom prst="rect">
            <a:avLst/>
          </a:prstGeom>
          <a:solidFill>
            <a:schemeClr val="bg1">
              <a:lumMod val="85000"/>
              <a:alpha val="47000"/>
            </a:schemeClr>
          </a:solidFill>
          <a:ln w="28575">
            <a:solidFill>
              <a:srgbClr val="F79646"/>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27" name="左矢印 26">
            <a:extLst>
              <a:ext uri="{FF2B5EF4-FFF2-40B4-BE49-F238E27FC236}">
                <a16:creationId xmlns:a16="http://schemas.microsoft.com/office/drawing/2014/main" id="{F9C0E9C4-21E5-5144-AAF4-33F6F83432E2}"/>
              </a:ext>
            </a:extLst>
          </p:cNvPr>
          <p:cNvSpPr/>
          <p:nvPr/>
        </p:nvSpPr>
        <p:spPr>
          <a:xfrm>
            <a:off x="2671517" y="5321465"/>
            <a:ext cx="569401" cy="407504"/>
          </a:xfrm>
          <a:prstGeom prst="leftArrow">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
        <p:nvSpPr>
          <p:cNvPr id="28" name="四角形吹き出し 27">
            <a:extLst>
              <a:ext uri="{FF2B5EF4-FFF2-40B4-BE49-F238E27FC236}">
                <a16:creationId xmlns:a16="http://schemas.microsoft.com/office/drawing/2014/main" id="{AE4E7A17-70CC-3E44-B799-23F13F851E97}"/>
              </a:ext>
            </a:extLst>
          </p:cNvPr>
          <p:cNvSpPr/>
          <p:nvPr/>
        </p:nvSpPr>
        <p:spPr>
          <a:xfrm>
            <a:off x="1639767" y="3906721"/>
            <a:ext cx="2622978" cy="618930"/>
          </a:xfrm>
          <a:prstGeom prst="wedgeRectCallout">
            <a:avLst>
              <a:gd name="adj1" fmla="val -20164"/>
              <a:gd name="adj2" fmla="val 68312"/>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100" dirty="0">
                <a:latin typeface="+mn-ea"/>
              </a:rPr>
              <a:t>予定の日時をドラッグアンドドロップで動かして変更することができます。</a:t>
            </a:r>
          </a:p>
        </p:txBody>
      </p:sp>
      <p:sp>
        <p:nvSpPr>
          <p:cNvPr id="29" name="角丸四角形 28">
            <a:extLst>
              <a:ext uri="{FF2B5EF4-FFF2-40B4-BE49-F238E27FC236}">
                <a16:creationId xmlns:a16="http://schemas.microsoft.com/office/drawing/2014/main" id="{4BC445D8-636E-F64D-AF03-5A22B526FBB2}"/>
              </a:ext>
            </a:extLst>
          </p:cNvPr>
          <p:cNvSpPr/>
          <p:nvPr/>
        </p:nvSpPr>
        <p:spPr>
          <a:xfrm>
            <a:off x="5709668" y="3281632"/>
            <a:ext cx="2416313" cy="496758"/>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dirty="0">
                <a:solidFill>
                  <a:schemeClr val="tx2">
                    <a:lumMod val="50000"/>
                  </a:schemeClr>
                </a:solidFill>
              </a:rPr>
              <a:t>アンケートの設置</a:t>
            </a:r>
          </a:p>
        </p:txBody>
      </p:sp>
      <p:pic>
        <p:nvPicPr>
          <p:cNvPr id="30" name="図 29">
            <a:extLst>
              <a:ext uri="{FF2B5EF4-FFF2-40B4-BE49-F238E27FC236}">
                <a16:creationId xmlns:a16="http://schemas.microsoft.com/office/drawing/2014/main" id="{51E5DF66-C9F6-574B-930F-906CB8CBB5DF}"/>
              </a:ext>
            </a:extLst>
          </p:cNvPr>
          <p:cNvPicPr>
            <a:picLocks noChangeAspect="1"/>
          </p:cNvPicPr>
          <p:nvPr/>
        </p:nvPicPr>
        <p:blipFill>
          <a:blip r:embed="rId8"/>
          <a:stretch>
            <a:fillRect/>
          </a:stretch>
        </p:blipFill>
        <p:spPr>
          <a:xfrm>
            <a:off x="5341080" y="3852564"/>
            <a:ext cx="3097019" cy="2402250"/>
          </a:xfrm>
          <a:prstGeom prst="rect">
            <a:avLst/>
          </a:prstGeom>
          <a:ln>
            <a:solidFill>
              <a:schemeClr val="tx1"/>
            </a:solidFill>
          </a:ln>
        </p:spPr>
      </p:pic>
      <p:sp>
        <p:nvSpPr>
          <p:cNvPr id="31" name="正方形/長方形 30">
            <a:extLst>
              <a:ext uri="{FF2B5EF4-FFF2-40B4-BE49-F238E27FC236}">
                <a16:creationId xmlns:a16="http://schemas.microsoft.com/office/drawing/2014/main" id="{35AC05B4-656C-0A44-A6D7-77F5D16F835C}"/>
              </a:ext>
            </a:extLst>
          </p:cNvPr>
          <p:cNvSpPr/>
          <p:nvPr/>
        </p:nvSpPr>
        <p:spPr>
          <a:xfrm>
            <a:off x="5341080" y="5528233"/>
            <a:ext cx="3097019" cy="713429"/>
          </a:xfrm>
          <a:prstGeom prst="rect">
            <a:avLst/>
          </a:prstGeom>
          <a:noFill/>
          <a:ln>
            <a:solidFill>
              <a:srgbClr val="F79646"/>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2" name="四角形吹き出し 31">
            <a:extLst>
              <a:ext uri="{FF2B5EF4-FFF2-40B4-BE49-F238E27FC236}">
                <a16:creationId xmlns:a16="http://schemas.microsoft.com/office/drawing/2014/main" id="{12D71758-4C90-F844-9800-113DACD78BDC}"/>
              </a:ext>
            </a:extLst>
          </p:cNvPr>
          <p:cNvSpPr/>
          <p:nvPr/>
        </p:nvSpPr>
        <p:spPr>
          <a:xfrm>
            <a:off x="7302318" y="4693319"/>
            <a:ext cx="1542945" cy="618930"/>
          </a:xfrm>
          <a:prstGeom prst="wedgeRectCallout">
            <a:avLst>
              <a:gd name="adj1" fmla="val -20164"/>
              <a:gd name="adj2" fmla="val 68312"/>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100" dirty="0">
                <a:latin typeface="+mn-ea"/>
              </a:rPr>
              <a:t>日付を選択肢にすることもできます。</a:t>
            </a:r>
          </a:p>
        </p:txBody>
      </p:sp>
      <p:sp>
        <p:nvSpPr>
          <p:cNvPr id="33" name="円/楕円 32">
            <a:extLst>
              <a:ext uri="{FF2B5EF4-FFF2-40B4-BE49-F238E27FC236}">
                <a16:creationId xmlns:a16="http://schemas.microsoft.com/office/drawing/2014/main" id="{99C372A7-42EA-CC49-BAAA-61B43ABEBFB1}"/>
              </a:ext>
            </a:extLst>
          </p:cNvPr>
          <p:cNvSpPr/>
          <p:nvPr/>
        </p:nvSpPr>
        <p:spPr>
          <a:xfrm>
            <a:off x="4579434" y="1241502"/>
            <a:ext cx="178420" cy="178420"/>
          </a:xfrm>
          <a:prstGeom prst="ellipse">
            <a:avLst/>
          </a:prstGeom>
          <a:noFill/>
          <a:ln w="25400">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円/楕円 33">
            <a:extLst>
              <a:ext uri="{FF2B5EF4-FFF2-40B4-BE49-F238E27FC236}">
                <a16:creationId xmlns:a16="http://schemas.microsoft.com/office/drawing/2014/main" id="{E8EEE329-D9BC-FD4B-867C-D64B608B8452}"/>
              </a:ext>
            </a:extLst>
          </p:cNvPr>
          <p:cNvSpPr/>
          <p:nvPr/>
        </p:nvSpPr>
        <p:spPr>
          <a:xfrm>
            <a:off x="4690946" y="2471850"/>
            <a:ext cx="364274" cy="178420"/>
          </a:xfrm>
          <a:prstGeom prst="ellipse">
            <a:avLst/>
          </a:prstGeom>
          <a:noFill/>
          <a:ln w="25400">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347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7700DA-E97D-934C-9EC6-83644E0A3E9F}"/>
              </a:ext>
            </a:extLst>
          </p:cNvPr>
          <p:cNvSpPr>
            <a:spLocks noGrp="1"/>
          </p:cNvSpPr>
          <p:nvPr>
            <p:ph type="sldNum" sz="quarter" idx="10"/>
          </p:nvPr>
        </p:nvSpPr>
        <p:spPr/>
        <p:txBody>
          <a:bodyPr/>
          <a:lstStyle/>
          <a:p>
            <a:fld id="{0FEDF257-E9DE-47AD-A871-A7339627178B}" type="slidenum">
              <a:rPr lang="ja-JP" altLang="en-US" smtClean="0"/>
              <a:pPr/>
              <a:t>13</a:t>
            </a:fld>
            <a:endParaRPr lang="ja-JP" altLang="en-US" dirty="0"/>
          </a:p>
        </p:txBody>
      </p:sp>
      <p:sp>
        <p:nvSpPr>
          <p:cNvPr id="3" name="角丸四角形 2">
            <a:extLst>
              <a:ext uri="{FF2B5EF4-FFF2-40B4-BE49-F238E27FC236}">
                <a16:creationId xmlns:a16="http://schemas.microsoft.com/office/drawing/2014/main" id="{CC13BC88-461D-3D49-AB21-619FC3E4BF9E}"/>
              </a:ext>
            </a:extLst>
          </p:cNvPr>
          <p:cNvSpPr/>
          <p:nvPr/>
        </p:nvSpPr>
        <p:spPr>
          <a:xfrm>
            <a:off x="212635" y="253188"/>
            <a:ext cx="1829885"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graphicFrame>
        <p:nvGraphicFramePr>
          <p:cNvPr id="4" name="表 3">
            <a:extLst>
              <a:ext uri="{FF2B5EF4-FFF2-40B4-BE49-F238E27FC236}">
                <a16:creationId xmlns:a16="http://schemas.microsoft.com/office/drawing/2014/main" id="{1A09A99A-AEE0-B647-9C58-E9B6778D2F1A}"/>
              </a:ext>
            </a:extLst>
          </p:cNvPr>
          <p:cNvGraphicFramePr>
            <a:graphicFrameLocks noGrp="1"/>
          </p:cNvGraphicFramePr>
          <p:nvPr>
            <p:extLst>
              <p:ext uri="{D42A27DB-BD31-4B8C-83A1-F6EECF244321}">
                <p14:modId xmlns:p14="http://schemas.microsoft.com/office/powerpoint/2010/main" val="519128064"/>
              </p:ext>
            </p:extLst>
          </p:nvPr>
        </p:nvGraphicFramePr>
        <p:xfrm>
          <a:off x="599438" y="1227667"/>
          <a:ext cx="8832797" cy="1457725"/>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555978">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434958">
                <a:tc>
                  <a:txBody>
                    <a:bodyPr/>
                    <a:lstStyle/>
                    <a:p>
                      <a:pPr algn="ctr"/>
                      <a:r>
                        <a:rPr kumimoji="1" lang="ja-JP" altLang="en-US" sz="1200" dirty="0"/>
                        <a:t>公開期間の設定</a:t>
                      </a:r>
                      <a:endParaRPr kumimoji="1" lang="en-US" altLang="ja-JP" sz="1200" dirty="0"/>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r h="434958">
                <a:tc>
                  <a:txBody>
                    <a:bodyPr/>
                    <a:lstStyle/>
                    <a:p>
                      <a:pPr algn="ctr"/>
                      <a:r>
                        <a:rPr kumimoji="1" lang="ja-JP" altLang="en-US" sz="1200" dirty="0"/>
                        <a:t>掲示板データの</a:t>
                      </a:r>
                      <a:r>
                        <a:rPr kumimoji="1" lang="en-US" altLang="ja-JP" sz="1200" dirty="0"/>
                        <a:t>CSV</a:t>
                      </a:r>
                      <a:r>
                        <a:rPr kumimoji="1" lang="ja-JP" altLang="en-US" sz="1200" dirty="0"/>
                        <a:t>入出力</a:t>
                      </a:r>
                      <a:endParaRPr kumimoji="1" lang="en-US" altLang="ja-JP" sz="1200" dirty="0"/>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p>
                      <a:pPr algn="ctr"/>
                      <a:r>
                        <a:rPr kumimoji="1" lang="ja-JP" altLang="en-US" sz="1000" dirty="0"/>
                        <a:t>（</a:t>
                      </a:r>
                      <a:r>
                        <a:rPr kumimoji="1" lang="en-US" altLang="ja-JP" sz="1000" dirty="0"/>
                        <a:t>10.6.0</a:t>
                      </a:r>
                      <a:r>
                        <a:rPr kumimoji="1" lang="ja-JP" altLang="en-US" sz="1000" dirty="0"/>
                        <a:t>～）</a:t>
                      </a:r>
                      <a:endParaRPr kumimoji="1" lang="ja-JP" altLang="en-US" dirty="0"/>
                    </a:p>
                  </a:txBody>
                  <a:tcPr anchor="ctr"/>
                </a:tc>
                <a:extLst>
                  <a:ext uri="{0D108BD9-81ED-4DB2-BD59-A6C34878D82A}">
                    <a16:rowId xmlns:a16="http://schemas.microsoft.com/office/drawing/2014/main" val="735376857"/>
                  </a:ext>
                </a:extLst>
              </a:tr>
            </a:tbl>
          </a:graphicData>
        </a:graphic>
      </p:graphicFrame>
      <p:pic>
        <p:nvPicPr>
          <p:cNvPr id="5" name="図 4">
            <a:extLst>
              <a:ext uri="{FF2B5EF4-FFF2-40B4-BE49-F238E27FC236}">
                <a16:creationId xmlns:a16="http://schemas.microsoft.com/office/drawing/2014/main" id="{8D46CF70-AA50-F94B-9FC4-8FC446B40B7A}"/>
              </a:ext>
            </a:extLst>
          </p:cNvPr>
          <p:cNvPicPr>
            <a:picLocks noChangeAspect="1"/>
          </p:cNvPicPr>
          <p:nvPr/>
        </p:nvPicPr>
        <p:blipFill>
          <a:blip r:embed="rId2"/>
          <a:srcRect/>
          <a:stretch/>
        </p:blipFill>
        <p:spPr>
          <a:xfrm>
            <a:off x="1465819" y="334178"/>
            <a:ext cx="393424" cy="393424"/>
          </a:xfrm>
          <a:prstGeom prst="rect">
            <a:avLst/>
          </a:prstGeom>
        </p:spPr>
      </p:pic>
      <p:sp>
        <p:nvSpPr>
          <p:cNvPr id="6" name="角丸四角形 5">
            <a:extLst>
              <a:ext uri="{FF2B5EF4-FFF2-40B4-BE49-F238E27FC236}">
                <a16:creationId xmlns:a16="http://schemas.microsoft.com/office/drawing/2014/main" id="{F9734CCB-2E2C-8F41-AA26-FD85872B9A60}"/>
              </a:ext>
            </a:extLst>
          </p:cNvPr>
          <p:cNvSpPr/>
          <p:nvPr/>
        </p:nvSpPr>
        <p:spPr>
          <a:xfrm>
            <a:off x="565445" y="2984460"/>
            <a:ext cx="2650721" cy="511084"/>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2000" b="1" dirty="0">
              <a:solidFill>
                <a:schemeClr val="tx2">
                  <a:lumMod val="50000"/>
                </a:schemeClr>
              </a:solidFill>
            </a:endParaRPr>
          </a:p>
        </p:txBody>
      </p:sp>
      <p:pic>
        <p:nvPicPr>
          <p:cNvPr id="7" name="図 6">
            <a:extLst>
              <a:ext uri="{FF2B5EF4-FFF2-40B4-BE49-F238E27FC236}">
                <a16:creationId xmlns:a16="http://schemas.microsoft.com/office/drawing/2014/main" id="{7C2AEBD4-5122-C04D-98F1-D40B0F1A45E7}"/>
              </a:ext>
            </a:extLst>
          </p:cNvPr>
          <p:cNvPicPr>
            <a:picLocks noChangeAspect="1"/>
          </p:cNvPicPr>
          <p:nvPr/>
        </p:nvPicPr>
        <p:blipFill>
          <a:blip r:embed="rId2"/>
          <a:srcRect/>
          <a:stretch/>
        </p:blipFill>
        <p:spPr>
          <a:xfrm>
            <a:off x="2552480" y="2984460"/>
            <a:ext cx="511084" cy="511084"/>
          </a:xfrm>
          <a:prstGeom prst="rect">
            <a:avLst/>
          </a:prstGeom>
        </p:spPr>
      </p:pic>
      <p:pic>
        <p:nvPicPr>
          <p:cNvPr id="8" name="図 7">
            <a:extLst>
              <a:ext uri="{FF2B5EF4-FFF2-40B4-BE49-F238E27FC236}">
                <a16:creationId xmlns:a16="http://schemas.microsoft.com/office/drawing/2014/main" id="{3A301692-5A26-734B-9F3B-EAB3A9BFBE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9441" y="3575805"/>
            <a:ext cx="3724082" cy="3145670"/>
          </a:xfrm>
          <a:prstGeom prst="rect">
            <a:avLst/>
          </a:prstGeom>
          <a:ln>
            <a:solidFill>
              <a:schemeClr val="tx1">
                <a:lumMod val="50000"/>
                <a:lumOff val="50000"/>
              </a:schemeClr>
            </a:solidFill>
          </a:ln>
        </p:spPr>
      </p:pic>
      <p:sp>
        <p:nvSpPr>
          <p:cNvPr id="9" name="角丸四角形 8">
            <a:extLst>
              <a:ext uri="{FF2B5EF4-FFF2-40B4-BE49-F238E27FC236}">
                <a16:creationId xmlns:a16="http://schemas.microsoft.com/office/drawing/2014/main" id="{10BDB3D6-D12C-DE4D-90C7-895D55296285}"/>
              </a:ext>
            </a:extLst>
          </p:cNvPr>
          <p:cNvSpPr/>
          <p:nvPr/>
        </p:nvSpPr>
        <p:spPr>
          <a:xfrm>
            <a:off x="789870" y="5575600"/>
            <a:ext cx="3275234" cy="362155"/>
          </a:xfrm>
          <a:prstGeom prst="roundRect">
            <a:avLst>
              <a:gd name="adj" fmla="val 5146"/>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sp>
        <p:nvSpPr>
          <p:cNvPr id="10" name="四角形吹き出し 9">
            <a:extLst>
              <a:ext uri="{FF2B5EF4-FFF2-40B4-BE49-F238E27FC236}">
                <a16:creationId xmlns:a16="http://schemas.microsoft.com/office/drawing/2014/main" id="{63134B93-B4BE-A44F-B780-C801489CFAE9}"/>
              </a:ext>
            </a:extLst>
          </p:cNvPr>
          <p:cNvSpPr/>
          <p:nvPr/>
        </p:nvSpPr>
        <p:spPr>
          <a:xfrm>
            <a:off x="3424463" y="4530605"/>
            <a:ext cx="2353047" cy="825850"/>
          </a:xfrm>
          <a:prstGeom prst="wedgeRectCallout">
            <a:avLst>
              <a:gd name="adj1" fmla="val -42375"/>
              <a:gd name="adj2" fmla="val 81528"/>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掲示板の公開開始</a:t>
            </a:r>
            <a:r>
              <a:rPr lang="en-US" altLang="ja-JP" sz="1200" dirty="0">
                <a:latin typeface="+mn-ea"/>
              </a:rPr>
              <a:t>/</a:t>
            </a:r>
            <a:r>
              <a:rPr lang="ja-JP" altLang="en-US" sz="1200" dirty="0">
                <a:latin typeface="+mn-ea"/>
              </a:rPr>
              <a:t>終了日時をそれぞれ指定できます。</a:t>
            </a:r>
          </a:p>
        </p:txBody>
      </p:sp>
      <p:sp>
        <p:nvSpPr>
          <p:cNvPr id="11" name="テキスト ボックス 10">
            <a:extLst>
              <a:ext uri="{FF2B5EF4-FFF2-40B4-BE49-F238E27FC236}">
                <a16:creationId xmlns:a16="http://schemas.microsoft.com/office/drawing/2014/main" id="{FF5FCE16-5EF5-4A46-B3A1-D9502C3162D8}"/>
              </a:ext>
            </a:extLst>
          </p:cNvPr>
          <p:cNvSpPr txBox="1"/>
          <p:nvPr/>
        </p:nvSpPr>
        <p:spPr>
          <a:xfrm>
            <a:off x="6050496" y="3640784"/>
            <a:ext cx="3381739" cy="2062103"/>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開始日時を設定すると、掲示板を作成しても公開日時までは作成者にしか見えない状態になります。 </a:t>
            </a:r>
          </a:p>
          <a:p>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終了日時を設定すると、公開されていた掲示板が掲示終了日時に掲示板の一覧画面からは見えなくなります。</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851E6FF0-2D44-B741-A4CE-DCF86FAA371D}"/>
              </a:ext>
            </a:extLst>
          </p:cNvPr>
          <p:cNvSpPr txBox="1"/>
          <p:nvPr/>
        </p:nvSpPr>
        <p:spPr>
          <a:xfrm>
            <a:off x="337171" y="355627"/>
            <a:ext cx="1200824" cy="400110"/>
          </a:xfrm>
          <a:prstGeom prst="rect">
            <a:avLst/>
          </a:prstGeom>
          <a:noFill/>
        </p:spPr>
        <p:txBody>
          <a:bodyPr wrap="square" rtlCol="0">
            <a:spAutoFit/>
          </a:bodyPr>
          <a:lstStyle/>
          <a:p>
            <a:pPr algn="ctr"/>
            <a:r>
              <a:rPr kumimoji="1" lang="ja-JP" altLang="en-US" sz="2000" b="1">
                <a:solidFill>
                  <a:srgbClr val="0070C0"/>
                </a:solidFill>
                <a:latin typeface="+mj-ea"/>
                <a:ea typeface="+mj-ea"/>
              </a:rPr>
              <a:t>掲示板</a:t>
            </a:r>
            <a:endParaRPr kumimoji="1" lang="ja-JP" altLang="en-US" b="1">
              <a:solidFill>
                <a:srgbClr val="0070C0"/>
              </a:solidFill>
              <a:latin typeface="+mj-ea"/>
              <a:ea typeface="+mj-ea"/>
            </a:endParaRPr>
          </a:p>
        </p:txBody>
      </p:sp>
      <p:sp>
        <p:nvSpPr>
          <p:cNvPr id="13" name="テキスト ボックス 12">
            <a:extLst>
              <a:ext uri="{FF2B5EF4-FFF2-40B4-BE49-F238E27FC236}">
                <a16:creationId xmlns:a16="http://schemas.microsoft.com/office/drawing/2014/main" id="{C2FF973D-BA32-104F-9599-987080A73F7D}"/>
              </a:ext>
            </a:extLst>
          </p:cNvPr>
          <p:cNvSpPr txBox="1"/>
          <p:nvPr/>
        </p:nvSpPr>
        <p:spPr>
          <a:xfrm>
            <a:off x="715474" y="3078806"/>
            <a:ext cx="1894114" cy="369332"/>
          </a:xfrm>
          <a:prstGeom prst="rect">
            <a:avLst/>
          </a:prstGeom>
          <a:noFill/>
        </p:spPr>
        <p:txBody>
          <a:bodyPr wrap="square" rtlCol="0">
            <a:spAutoFit/>
          </a:bodyPr>
          <a:lstStyle/>
          <a:p>
            <a:pPr algn="ctr"/>
            <a:r>
              <a:rPr kumimoji="1" lang="ja-JP" altLang="en-US" b="1"/>
              <a:t>公開期間の設定</a:t>
            </a:r>
          </a:p>
        </p:txBody>
      </p:sp>
    </p:spTree>
    <p:extLst>
      <p:ext uri="{BB962C8B-B14F-4D97-AF65-F5344CB8AC3E}">
        <p14:creationId xmlns:p14="http://schemas.microsoft.com/office/powerpoint/2010/main" val="3829926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FEE8D17-AFEF-884A-9A7C-7FF627867480}"/>
              </a:ext>
            </a:extLst>
          </p:cNvPr>
          <p:cNvSpPr>
            <a:spLocks noGrp="1"/>
          </p:cNvSpPr>
          <p:nvPr>
            <p:ph type="sldNum" sz="quarter" idx="10"/>
          </p:nvPr>
        </p:nvSpPr>
        <p:spPr/>
        <p:txBody>
          <a:bodyPr/>
          <a:lstStyle/>
          <a:p>
            <a:fld id="{0FEDF257-E9DE-47AD-A871-A7339627178B}" type="slidenum">
              <a:rPr lang="ja-JP" altLang="en-US" smtClean="0"/>
              <a:pPr/>
              <a:t>14</a:t>
            </a:fld>
            <a:endParaRPr lang="ja-JP" altLang="en-US" dirty="0"/>
          </a:p>
        </p:txBody>
      </p:sp>
      <p:graphicFrame>
        <p:nvGraphicFramePr>
          <p:cNvPr id="4" name="表 3">
            <a:extLst>
              <a:ext uri="{FF2B5EF4-FFF2-40B4-BE49-F238E27FC236}">
                <a16:creationId xmlns:a16="http://schemas.microsoft.com/office/drawing/2014/main" id="{9484954B-161C-DB4A-AD6E-9FE43BEF6E73}"/>
              </a:ext>
            </a:extLst>
          </p:cNvPr>
          <p:cNvGraphicFramePr>
            <a:graphicFrameLocks noGrp="1"/>
          </p:cNvGraphicFramePr>
          <p:nvPr>
            <p:extLst>
              <p:ext uri="{D42A27DB-BD31-4B8C-83A1-F6EECF244321}">
                <p14:modId xmlns:p14="http://schemas.microsoft.com/office/powerpoint/2010/main" val="2231891323"/>
              </p:ext>
            </p:extLst>
          </p:nvPr>
        </p:nvGraphicFramePr>
        <p:xfrm>
          <a:off x="599438" y="1227667"/>
          <a:ext cx="8832797" cy="4429963"/>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686551">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623902">
                <a:tc>
                  <a:txBody>
                    <a:bodyPr/>
                    <a:lstStyle/>
                    <a:p>
                      <a:pPr algn="ctr"/>
                      <a:r>
                        <a:rPr kumimoji="1" lang="en-US" altLang="ja-JP" sz="1200" dirty="0"/>
                        <a:t>HTML</a:t>
                      </a:r>
                      <a:r>
                        <a:rPr kumimoji="1" lang="ja-JP" altLang="en-US" sz="1200" dirty="0"/>
                        <a:t>メールの受信・送信</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P15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r h="623902">
                <a:tc>
                  <a:txBody>
                    <a:bodyPr/>
                    <a:lstStyle/>
                    <a:p>
                      <a:pPr algn="ctr"/>
                      <a:r>
                        <a:rPr kumimoji="1" lang="ja-JP" altLang="en-US" sz="1200" dirty="0"/>
                        <a:t>３ペインビューの表示切替</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P15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2"/>
                  </a:ext>
                </a:extLst>
              </a:tr>
              <a:tr h="623902">
                <a:tc>
                  <a:txBody>
                    <a:bodyPr/>
                    <a:lstStyle/>
                    <a:p>
                      <a:pPr algn="ctr"/>
                      <a:r>
                        <a:rPr kumimoji="1" lang="ja-JP" altLang="en-US" sz="1200" dirty="0"/>
                        <a:t>メールアドレス入力欄の機能強化</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P15 </a:t>
                      </a:r>
                      <a:r>
                        <a:rPr kumimoji="1" lang="ja-JP" altLang="en-US" sz="1200" b="0" dirty="0">
                          <a:solidFill>
                            <a:schemeClr val="accent5">
                              <a:lumMod val="50000"/>
                            </a:schemeClr>
                          </a:solidFill>
                        </a:rPr>
                        <a:t>で解説</a:t>
                      </a:r>
                      <a:endParaRPr kumimoji="1" lang="en-US" altLang="ja-JP" sz="1200" dirty="0"/>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3"/>
                  </a:ext>
                </a:extLst>
              </a:tr>
              <a:tr h="623902">
                <a:tc>
                  <a:txBody>
                    <a:bodyPr/>
                    <a:lstStyle/>
                    <a:p>
                      <a:pPr algn="ctr"/>
                      <a:r>
                        <a:rPr kumimoji="1" lang="ja-JP" altLang="en-US" sz="1200" dirty="0"/>
                        <a:t>容量制限機能の強化</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P15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4"/>
                  </a:ext>
                </a:extLst>
              </a:tr>
              <a:tr h="623902">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自動受信</a:t>
                      </a:r>
                      <a:endParaRPr kumimoji="1" lang="en-US" altLang="ja-JP" sz="1200" b="0" dirty="0">
                        <a:solidFill>
                          <a:schemeClr val="tx1"/>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p>
                      <a:pPr marL="0" marR="0" lvl="0" indent="0" algn="ctr" defTabSz="478940" rtl="0" eaLnBrk="1" fontAlgn="auto" latinLnBrk="0" hangingPunct="1">
                        <a:lnSpc>
                          <a:spcPct val="100000"/>
                        </a:lnSpc>
                        <a:spcBef>
                          <a:spcPts val="0"/>
                        </a:spcBef>
                        <a:spcAft>
                          <a:spcPts val="0"/>
                        </a:spcAft>
                        <a:buClrTx/>
                        <a:buSzTx/>
                        <a:buFontTx/>
                        <a:buNone/>
                        <a:tabLst/>
                        <a:defRPr/>
                      </a:pPr>
                      <a:r>
                        <a:rPr kumimoji="1" lang="ja-JP" altLang="en-US" sz="1000" b="0" u="none" strike="noStrike" kern="1200" cap="none" spc="0" normalizeH="0" baseline="0" noProof="0" dirty="0">
                          <a:ln>
                            <a:noFill/>
                          </a:ln>
                          <a:solidFill>
                            <a:prstClr val="black"/>
                          </a:solidFill>
                          <a:effectLst/>
                          <a:uLnTx/>
                          <a:uFillTx/>
                        </a:rPr>
                        <a:t>（クラウド版のみ対応）</a:t>
                      </a:r>
                      <a:endParaRPr kumimoji="1" lang="ja-JP" altLang="en-US" sz="19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5"/>
                  </a:ext>
                </a:extLst>
              </a:tr>
              <a:tr h="623902">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自動転送</a:t>
                      </a:r>
                      <a:endParaRPr kumimoji="1" lang="en-US" altLang="ja-JP" sz="1200" b="0" dirty="0">
                        <a:solidFill>
                          <a:schemeClr val="tx1"/>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p>
                      <a:pPr marL="0" marR="0" lvl="0" indent="0" algn="ctr" defTabSz="478940" rtl="0" eaLnBrk="1" fontAlgn="auto" latinLnBrk="0" hangingPunct="1">
                        <a:lnSpc>
                          <a:spcPct val="100000"/>
                        </a:lnSpc>
                        <a:spcBef>
                          <a:spcPts val="0"/>
                        </a:spcBef>
                        <a:spcAft>
                          <a:spcPts val="0"/>
                        </a:spcAft>
                        <a:buClrTx/>
                        <a:buSzTx/>
                        <a:buFontTx/>
                        <a:buNone/>
                        <a:tabLst/>
                        <a:defRPr/>
                      </a:pPr>
                      <a:r>
                        <a:rPr kumimoji="1" lang="ja-JP" altLang="en-US" sz="1000" b="0" u="none" strike="noStrike" kern="1200" cap="none" spc="0" normalizeH="0" baseline="0" noProof="0" dirty="0">
                          <a:ln>
                            <a:noFill/>
                          </a:ln>
                          <a:solidFill>
                            <a:prstClr val="black"/>
                          </a:solidFill>
                          <a:effectLst/>
                          <a:uLnTx/>
                          <a:uFillTx/>
                        </a:rPr>
                        <a:t>（クラウド版のみ対応）</a:t>
                      </a:r>
                      <a:endParaRPr kumimoji="1" lang="ja-JP" altLang="en-US" sz="19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006"/>
                  </a:ext>
                </a:extLst>
              </a:tr>
            </a:tbl>
          </a:graphicData>
        </a:graphic>
      </p:graphicFrame>
      <p:sp>
        <p:nvSpPr>
          <p:cNvPr id="6" name="角丸四角形 5">
            <a:extLst>
              <a:ext uri="{FF2B5EF4-FFF2-40B4-BE49-F238E27FC236}">
                <a16:creationId xmlns:a16="http://schemas.microsoft.com/office/drawing/2014/main" id="{E062BF06-55C8-034E-9EAE-9875C1B49195}"/>
              </a:ext>
            </a:extLst>
          </p:cNvPr>
          <p:cNvSpPr/>
          <p:nvPr/>
        </p:nvSpPr>
        <p:spPr>
          <a:xfrm>
            <a:off x="212635" y="253188"/>
            <a:ext cx="1829885"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8" name="テキスト ボックス 7">
            <a:extLst>
              <a:ext uri="{FF2B5EF4-FFF2-40B4-BE49-F238E27FC236}">
                <a16:creationId xmlns:a16="http://schemas.microsoft.com/office/drawing/2014/main" id="{C66ABCDC-71DC-A04D-858B-06F29D9CCE9E}"/>
              </a:ext>
            </a:extLst>
          </p:cNvPr>
          <p:cNvSpPr txBox="1"/>
          <p:nvPr/>
        </p:nvSpPr>
        <p:spPr>
          <a:xfrm>
            <a:off x="337171" y="355627"/>
            <a:ext cx="1200824" cy="400110"/>
          </a:xfrm>
          <a:prstGeom prst="rect">
            <a:avLst/>
          </a:prstGeom>
          <a:noFill/>
        </p:spPr>
        <p:txBody>
          <a:bodyPr wrap="square" rtlCol="0">
            <a:spAutoFit/>
          </a:bodyPr>
          <a:lstStyle/>
          <a:p>
            <a:pPr algn="ctr"/>
            <a:r>
              <a:rPr lang="ja-JP" altLang="en-US" sz="2000" b="1">
                <a:solidFill>
                  <a:srgbClr val="0070C0"/>
                </a:solidFill>
                <a:latin typeface="+mj-ea"/>
                <a:ea typeface="+mj-ea"/>
              </a:rPr>
              <a:t>メール</a:t>
            </a:r>
            <a:endParaRPr kumimoji="1" lang="ja-JP" altLang="en-US" b="1">
              <a:solidFill>
                <a:srgbClr val="0070C0"/>
              </a:solidFill>
              <a:latin typeface="+mj-ea"/>
              <a:ea typeface="+mj-ea"/>
            </a:endParaRPr>
          </a:p>
        </p:txBody>
      </p:sp>
      <p:pic>
        <p:nvPicPr>
          <p:cNvPr id="5" name="図 4">
            <a:extLst>
              <a:ext uri="{FF2B5EF4-FFF2-40B4-BE49-F238E27FC236}">
                <a16:creationId xmlns:a16="http://schemas.microsoft.com/office/drawing/2014/main" id="{7FAFE894-2278-EF4B-8C94-5C226916CA71}"/>
              </a:ext>
            </a:extLst>
          </p:cNvPr>
          <p:cNvPicPr>
            <a:picLocks noChangeAspect="1"/>
          </p:cNvPicPr>
          <p:nvPr/>
        </p:nvPicPr>
        <p:blipFill>
          <a:blip r:embed="rId2"/>
          <a:srcRect/>
          <a:stretch/>
        </p:blipFill>
        <p:spPr>
          <a:xfrm>
            <a:off x="1465819" y="344964"/>
            <a:ext cx="393424" cy="393424"/>
          </a:xfrm>
          <a:prstGeom prst="rect">
            <a:avLst/>
          </a:prstGeom>
        </p:spPr>
      </p:pic>
    </p:spTree>
    <p:extLst>
      <p:ext uri="{BB962C8B-B14F-4D97-AF65-F5344CB8AC3E}">
        <p14:creationId xmlns:p14="http://schemas.microsoft.com/office/powerpoint/2010/main" val="972114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DF61797-5882-8E44-ABFF-0CCDB5C22DDA}"/>
              </a:ext>
            </a:extLst>
          </p:cNvPr>
          <p:cNvSpPr>
            <a:spLocks noGrp="1"/>
          </p:cNvSpPr>
          <p:nvPr>
            <p:ph type="sldNum" sz="quarter" idx="10"/>
          </p:nvPr>
        </p:nvSpPr>
        <p:spPr/>
        <p:txBody>
          <a:bodyPr/>
          <a:lstStyle/>
          <a:p>
            <a:fld id="{0FEDF257-E9DE-47AD-A871-A7339627178B}" type="slidenum">
              <a:rPr lang="ja-JP" altLang="en-US" smtClean="0"/>
              <a:pPr/>
              <a:t>15</a:t>
            </a:fld>
            <a:endParaRPr lang="ja-JP" altLang="en-US" dirty="0"/>
          </a:p>
        </p:txBody>
      </p:sp>
      <p:sp>
        <p:nvSpPr>
          <p:cNvPr id="3" name="角丸四角形 2">
            <a:extLst>
              <a:ext uri="{FF2B5EF4-FFF2-40B4-BE49-F238E27FC236}">
                <a16:creationId xmlns:a16="http://schemas.microsoft.com/office/drawing/2014/main" id="{9FC7CC36-680D-0546-8945-4C6490BAEB96}"/>
              </a:ext>
            </a:extLst>
          </p:cNvPr>
          <p:cNvSpPr/>
          <p:nvPr/>
        </p:nvSpPr>
        <p:spPr>
          <a:xfrm>
            <a:off x="159923" y="226807"/>
            <a:ext cx="4031078"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lang="en-US" altLang="ja-JP" b="1" dirty="0">
                <a:solidFill>
                  <a:schemeClr val="tx2">
                    <a:lumMod val="50000"/>
                  </a:schemeClr>
                </a:solidFill>
                <a:latin typeface="+mn-ea"/>
              </a:rPr>
              <a:t>3</a:t>
            </a:r>
            <a:r>
              <a:rPr lang="ja-JP" altLang="en-US" b="1">
                <a:solidFill>
                  <a:schemeClr val="tx2">
                    <a:lumMod val="50000"/>
                  </a:schemeClr>
                </a:solidFill>
              </a:rPr>
              <a:t>ペインビュー</a:t>
            </a:r>
            <a:r>
              <a:rPr lang="ja-JP" altLang="en-US" b="1" dirty="0">
                <a:solidFill>
                  <a:schemeClr val="tx2">
                    <a:lumMod val="50000"/>
                  </a:schemeClr>
                </a:solidFill>
              </a:rPr>
              <a:t>表示と</a:t>
            </a:r>
            <a:r>
              <a:rPr lang="en-US" altLang="ja-JP" b="1" dirty="0">
                <a:solidFill>
                  <a:schemeClr val="tx2">
                    <a:lumMod val="50000"/>
                  </a:schemeClr>
                </a:solidFill>
              </a:rPr>
              <a:t>HTML</a:t>
            </a:r>
            <a:r>
              <a:rPr lang="ja-JP" altLang="en-US" b="1" dirty="0">
                <a:solidFill>
                  <a:schemeClr val="tx2">
                    <a:lumMod val="50000"/>
                  </a:schemeClr>
                </a:solidFill>
              </a:rPr>
              <a:t>対応</a:t>
            </a:r>
            <a:endParaRPr kumimoji="1" lang="ja-JP" altLang="en-US" b="1" dirty="0">
              <a:solidFill>
                <a:schemeClr val="tx2">
                  <a:lumMod val="50000"/>
                </a:schemeClr>
              </a:solidFill>
            </a:endParaRPr>
          </a:p>
        </p:txBody>
      </p:sp>
      <p:sp>
        <p:nvSpPr>
          <p:cNvPr id="5" name="テキスト ボックス 9">
            <a:extLst>
              <a:ext uri="{FF2B5EF4-FFF2-40B4-BE49-F238E27FC236}">
                <a16:creationId xmlns:a16="http://schemas.microsoft.com/office/drawing/2014/main" id="{4D8D142E-E62E-BE4D-B10A-C89CD82DF37F}"/>
              </a:ext>
            </a:extLst>
          </p:cNvPr>
          <p:cNvSpPr txBox="1"/>
          <p:nvPr/>
        </p:nvSpPr>
        <p:spPr>
          <a:xfrm>
            <a:off x="159922" y="971646"/>
            <a:ext cx="5207901" cy="253916"/>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en-US" altLang="ja-JP" sz="1050" dirty="0">
                <a:latin typeface="メイリオ"/>
                <a:ea typeface="メイリオ"/>
                <a:cs typeface="メイリオ"/>
              </a:rPr>
              <a:t>※ </a:t>
            </a:r>
            <a:r>
              <a:rPr lang="ja-JP" altLang="en-US" sz="1050" dirty="0">
                <a:latin typeface="メイリオ"/>
                <a:ea typeface="メイリオ"/>
                <a:cs typeface="メイリオ"/>
              </a:rPr>
              <a:t>ビューはユーザーごとに前バージョンまでの表示と切り替えることができます。</a:t>
            </a:r>
          </a:p>
        </p:txBody>
      </p:sp>
      <p:grpSp>
        <p:nvGrpSpPr>
          <p:cNvPr id="6" name="グループ化 5">
            <a:extLst>
              <a:ext uri="{FF2B5EF4-FFF2-40B4-BE49-F238E27FC236}">
                <a16:creationId xmlns:a16="http://schemas.microsoft.com/office/drawing/2014/main" id="{F35A3C68-086F-634C-ADD8-271269593E35}"/>
              </a:ext>
            </a:extLst>
          </p:cNvPr>
          <p:cNvGrpSpPr/>
          <p:nvPr/>
        </p:nvGrpSpPr>
        <p:grpSpPr>
          <a:xfrm>
            <a:off x="335761" y="1325688"/>
            <a:ext cx="4718064" cy="2202704"/>
            <a:chOff x="351929" y="1325687"/>
            <a:chExt cx="5337627" cy="2491957"/>
          </a:xfrm>
        </p:grpSpPr>
        <p:pic>
          <p:nvPicPr>
            <p:cNvPr id="7" name="図 6">
              <a:extLst>
                <a:ext uri="{FF2B5EF4-FFF2-40B4-BE49-F238E27FC236}">
                  <a16:creationId xmlns:a16="http://schemas.microsoft.com/office/drawing/2014/main" id="{D473A27D-6896-2243-9379-93BBF1E4A8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1929" y="1325687"/>
              <a:ext cx="5097368" cy="2491957"/>
            </a:xfrm>
            <a:prstGeom prst="rect">
              <a:avLst/>
            </a:prstGeom>
            <a:solidFill>
              <a:srgbClr val="8DCF80"/>
            </a:solidFill>
            <a:ln>
              <a:noFill/>
            </a:ln>
          </p:spPr>
        </p:pic>
        <p:sp>
          <p:nvSpPr>
            <p:cNvPr id="8" name="角丸四角形 7">
              <a:extLst>
                <a:ext uri="{FF2B5EF4-FFF2-40B4-BE49-F238E27FC236}">
                  <a16:creationId xmlns:a16="http://schemas.microsoft.com/office/drawing/2014/main" id="{529E374C-B097-A740-B206-CF9522A79B83}"/>
                </a:ext>
              </a:extLst>
            </p:cNvPr>
            <p:cNvSpPr/>
            <p:nvPr/>
          </p:nvSpPr>
          <p:spPr>
            <a:xfrm>
              <a:off x="1096430" y="2113587"/>
              <a:ext cx="907158" cy="367531"/>
            </a:xfrm>
            <a:prstGeom prst="roundRect">
              <a:avLst>
                <a:gd name="adj" fmla="val 12689"/>
              </a:avLst>
            </a:prstGeom>
            <a:noFill/>
            <a:ln w="38100" cmpd="sng">
              <a:no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sp>
          <p:nvSpPr>
            <p:cNvPr id="9" name="四角形吹き出し 8">
              <a:extLst>
                <a:ext uri="{FF2B5EF4-FFF2-40B4-BE49-F238E27FC236}">
                  <a16:creationId xmlns:a16="http://schemas.microsoft.com/office/drawing/2014/main" id="{F961D756-B55B-3C4F-B7AD-726ACA014410}"/>
                </a:ext>
              </a:extLst>
            </p:cNvPr>
            <p:cNvSpPr/>
            <p:nvPr/>
          </p:nvSpPr>
          <p:spPr>
            <a:xfrm>
              <a:off x="3930743" y="1479288"/>
              <a:ext cx="1758813" cy="561024"/>
            </a:xfrm>
            <a:prstGeom prst="wedgeRectCallout">
              <a:avLst>
                <a:gd name="adj1" fmla="val -42375"/>
                <a:gd name="adj2" fmla="val 81528"/>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dirty="0">
                  <a:latin typeface="+mn-ea"/>
                </a:rPr>
                <a:t>HTML</a:t>
              </a:r>
              <a:r>
                <a:rPr lang="ja-JP" altLang="en-US" sz="1200" dirty="0">
                  <a:latin typeface="+mn-ea"/>
                </a:rPr>
                <a:t>メールの受信・送信ができます。</a:t>
              </a:r>
            </a:p>
          </p:txBody>
        </p:sp>
        <p:sp>
          <p:nvSpPr>
            <p:cNvPr id="10" name="四角形吹き出し 9">
              <a:extLst>
                <a:ext uri="{FF2B5EF4-FFF2-40B4-BE49-F238E27FC236}">
                  <a16:creationId xmlns:a16="http://schemas.microsoft.com/office/drawing/2014/main" id="{B6D3FE2D-9C0E-8B40-B5BE-18E520B82C9F}"/>
                </a:ext>
              </a:extLst>
            </p:cNvPr>
            <p:cNvSpPr/>
            <p:nvPr/>
          </p:nvSpPr>
          <p:spPr>
            <a:xfrm>
              <a:off x="489315" y="2307326"/>
              <a:ext cx="2193232" cy="675263"/>
            </a:xfrm>
            <a:prstGeom prst="wedgeRectCallout">
              <a:avLst>
                <a:gd name="adj1" fmla="val 8654"/>
                <a:gd name="adj2" fmla="val -81460"/>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100">
                  <a:latin typeface="+mn-ea"/>
                </a:rPr>
                <a:t>ドラックアンドドロップで</a:t>
              </a:r>
              <a:r>
                <a:rPr lang="ja-JP" altLang="en-US" sz="1100" dirty="0">
                  <a:latin typeface="+mn-ea"/>
                </a:rPr>
                <a:t>メールをフォルダ移動させることができます。</a:t>
              </a:r>
            </a:p>
          </p:txBody>
        </p:sp>
      </p:grpSp>
      <p:sp>
        <p:nvSpPr>
          <p:cNvPr id="11" name="角丸四角形 10">
            <a:extLst>
              <a:ext uri="{FF2B5EF4-FFF2-40B4-BE49-F238E27FC236}">
                <a16:creationId xmlns:a16="http://schemas.microsoft.com/office/drawing/2014/main" id="{F03BD600-D7A4-8C49-B497-DC630AEA6ACB}"/>
              </a:ext>
            </a:extLst>
          </p:cNvPr>
          <p:cNvSpPr/>
          <p:nvPr/>
        </p:nvSpPr>
        <p:spPr>
          <a:xfrm>
            <a:off x="159922" y="3689145"/>
            <a:ext cx="2830135"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b="1" dirty="0">
                <a:solidFill>
                  <a:schemeClr val="tx2">
                    <a:lumMod val="50000"/>
                  </a:schemeClr>
                </a:solidFill>
              </a:rPr>
              <a:t>容量制限機能の強化</a:t>
            </a:r>
          </a:p>
        </p:txBody>
      </p:sp>
      <p:sp>
        <p:nvSpPr>
          <p:cNvPr id="12" name="角丸四角形 11">
            <a:extLst>
              <a:ext uri="{FF2B5EF4-FFF2-40B4-BE49-F238E27FC236}">
                <a16:creationId xmlns:a16="http://schemas.microsoft.com/office/drawing/2014/main" id="{EAABE28C-0D4C-474B-84FB-88417290279C}"/>
              </a:ext>
            </a:extLst>
          </p:cNvPr>
          <p:cNvSpPr/>
          <p:nvPr/>
        </p:nvSpPr>
        <p:spPr>
          <a:xfrm>
            <a:off x="5628065" y="232453"/>
            <a:ext cx="3487874"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b="1" dirty="0">
                <a:solidFill>
                  <a:schemeClr val="tx2">
                    <a:lumMod val="50000"/>
                  </a:schemeClr>
                </a:solidFill>
              </a:rPr>
              <a:t>アドレス入力欄の機能強化</a:t>
            </a:r>
          </a:p>
        </p:txBody>
      </p:sp>
      <p:cxnSp>
        <p:nvCxnSpPr>
          <p:cNvPr id="13" name="直線コネクタ 12">
            <a:extLst>
              <a:ext uri="{FF2B5EF4-FFF2-40B4-BE49-F238E27FC236}">
                <a16:creationId xmlns:a16="http://schemas.microsoft.com/office/drawing/2014/main" id="{94E6B7EA-9F6A-0C4A-802C-E6DFC887BFD1}"/>
              </a:ext>
            </a:extLst>
          </p:cNvPr>
          <p:cNvCxnSpPr/>
          <p:nvPr/>
        </p:nvCxnSpPr>
        <p:spPr>
          <a:xfrm>
            <a:off x="5280991" y="226806"/>
            <a:ext cx="0" cy="6391708"/>
          </a:xfrm>
          <a:prstGeom prst="line">
            <a:avLst/>
          </a:prstGeom>
          <a:ln w="38100">
            <a:solidFill>
              <a:srgbClr val="00A6F8"/>
            </a:solidFill>
          </a:ln>
        </p:spPr>
        <p:style>
          <a:lnRef idx="2">
            <a:schemeClr val="accent5"/>
          </a:lnRef>
          <a:fillRef idx="0">
            <a:schemeClr val="accent5"/>
          </a:fillRef>
          <a:effectRef idx="1">
            <a:schemeClr val="accent5"/>
          </a:effectRef>
          <a:fontRef idx="minor">
            <a:schemeClr val="tx1"/>
          </a:fontRef>
        </p:style>
      </p:cxnSp>
      <p:pic>
        <p:nvPicPr>
          <p:cNvPr id="14" name="図 13">
            <a:extLst>
              <a:ext uri="{FF2B5EF4-FFF2-40B4-BE49-F238E27FC236}">
                <a16:creationId xmlns:a16="http://schemas.microsoft.com/office/drawing/2014/main" id="{770663A3-7210-2F47-9F5F-709304B98C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58851" y="292678"/>
            <a:ext cx="413710" cy="413710"/>
          </a:xfrm>
          <a:prstGeom prst="rect">
            <a:avLst/>
          </a:prstGeom>
        </p:spPr>
      </p:pic>
      <p:pic>
        <p:nvPicPr>
          <p:cNvPr id="15" name="図 14">
            <a:extLst>
              <a:ext uri="{FF2B5EF4-FFF2-40B4-BE49-F238E27FC236}">
                <a16:creationId xmlns:a16="http://schemas.microsoft.com/office/drawing/2014/main" id="{4F71B77D-E3B0-1F44-A94B-9FEEA3268BBC}"/>
              </a:ext>
            </a:extLst>
          </p:cNvPr>
          <p:cNvPicPr>
            <a:picLocks noChangeAspect="1"/>
          </p:cNvPicPr>
          <p:nvPr/>
        </p:nvPicPr>
        <p:blipFill>
          <a:blip r:embed="rId4"/>
          <a:srcRect/>
          <a:stretch/>
        </p:blipFill>
        <p:spPr>
          <a:xfrm>
            <a:off x="2451262" y="3723898"/>
            <a:ext cx="449870" cy="449870"/>
          </a:xfrm>
          <a:prstGeom prst="rect">
            <a:avLst/>
          </a:prstGeom>
        </p:spPr>
      </p:pic>
      <p:pic>
        <p:nvPicPr>
          <p:cNvPr id="16" name="図 15">
            <a:extLst>
              <a:ext uri="{FF2B5EF4-FFF2-40B4-BE49-F238E27FC236}">
                <a16:creationId xmlns:a16="http://schemas.microsoft.com/office/drawing/2014/main" id="{1B19F744-9286-DE4E-B13D-61DE53C307C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90948" y="1028576"/>
            <a:ext cx="3344872" cy="2259677"/>
          </a:xfrm>
          <a:prstGeom prst="rect">
            <a:avLst/>
          </a:prstGeom>
          <a:ln>
            <a:solidFill>
              <a:schemeClr val="tx1">
                <a:lumMod val="50000"/>
                <a:lumOff val="50000"/>
              </a:schemeClr>
            </a:solidFill>
          </a:ln>
        </p:spPr>
      </p:pic>
      <p:sp>
        <p:nvSpPr>
          <p:cNvPr id="17" name="四角形吹き出し 16">
            <a:extLst>
              <a:ext uri="{FF2B5EF4-FFF2-40B4-BE49-F238E27FC236}">
                <a16:creationId xmlns:a16="http://schemas.microsoft.com/office/drawing/2014/main" id="{6FAE1779-3792-6844-97B5-6F39E26DB7AD}"/>
              </a:ext>
            </a:extLst>
          </p:cNvPr>
          <p:cNvSpPr/>
          <p:nvPr/>
        </p:nvSpPr>
        <p:spPr>
          <a:xfrm>
            <a:off x="7382328" y="1833095"/>
            <a:ext cx="2353047" cy="484885"/>
          </a:xfrm>
          <a:prstGeom prst="wedgeRectCallout">
            <a:avLst>
              <a:gd name="adj1" fmla="val -42375"/>
              <a:gd name="adj2" fmla="val 81528"/>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一部の文字を入力すると、宛先の候補が表示されます。</a:t>
            </a:r>
          </a:p>
        </p:txBody>
      </p:sp>
      <p:pic>
        <p:nvPicPr>
          <p:cNvPr id="18" name="図 17">
            <a:extLst>
              <a:ext uri="{FF2B5EF4-FFF2-40B4-BE49-F238E27FC236}">
                <a16:creationId xmlns:a16="http://schemas.microsoft.com/office/drawing/2014/main" id="{0DF2C4E8-95EF-0346-A70F-97B25B1DC38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487576" y="3480742"/>
            <a:ext cx="3813441" cy="2877207"/>
          </a:xfrm>
          <a:prstGeom prst="rect">
            <a:avLst/>
          </a:prstGeom>
          <a:ln>
            <a:solidFill>
              <a:schemeClr val="tx1">
                <a:lumMod val="50000"/>
                <a:lumOff val="50000"/>
              </a:schemeClr>
            </a:solidFill>
          </a:ln>
        </p:spPr>
      </p:pic>
      <p:grpSp>
        <p:nvGrpSpPr>
          <p:cNvPr id="19" name="図形グループ 14">
            <a:extLst>
              <a:ext uri="{FF2B5EF4-FFF2-40B4-BE49-F238E27FC236}">
                <a16:creationId xmlns:a16="http://schemas.microsoft.com/office/drawing/2014/main" id="{EF717EAD-2158-C540-8F7F-E88073802FC9}"/>
              </a:ext>
            </a:extLst>
          </p:cNvPr>
          <p:cNvGrpSpPr/>
          <p:nvPr/>
        </p:nvGrpSpPr>
        <p:grpSpPr>
          <a:xfrm>
            <a:off x="8941917" y="4510857"/>
            <a:ext cx="333697" cy="308016"/>
            <a:chOff x="6712537" y="3040383"/>
            <a:chExt cx="295200" cy="272482"/>
          </a:xfrm>
        </p:grpSpPr>
        <p:cxnSp>
          <p:nvCxnSpPr>
            <p:cNvPr id="20" name="直線矢印コネクタ 19">
              <a:extLst>
                <a:ext uri="{FF2B5EF4-FFF2-40B4-BE49-F238E27FC236}">
                  <a16:creationId xmlns:a16="http://schemas.microsoft.com/office/drawing/2014/main" id="{A8CEFD59-DDAD-7545-A0D7-8D4AFE74FE90}"/>
                </a:ext>
              </a:extLst>
            </p:cNvPr>
            <p:cNvCxnSpPr/>
            <p:nvPr/>
          </p:nvCxnSpPr>
          <p:spPr>
            <a:xfrm>
              <a:off x="6859934" y="3040383"/>
              <a:ext cx="6553" cy="272482"/>
            </a:xfrm>
            <a:prstGeom prst="straightConnector1">
              <a:avLst/>
            </a:prstGeom>
            <a:ln w="19050">
              <a:solidFill>
                <a:schemeClr val="tx1"/>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cxnSp>
          <p:nvCxnSpPr>
            <p:cNvPr id="21" name="直線矢印コネクタ 20">
              <a:extLst>
                <a:ext uri="{FF2B5EF4-FFF2-40B4-BE49-F238E27FC236}">
                  <a16:creationId xmlns:a16="http://schemas.microsoft.com/office/drawing/2014/main" id="{130198B6-CF17-D345-AB22-1875072F7AFD}"/>
                </a:ext>
              </a:extLst>
            </p:cNvPr>
            <p:cNvCxnSpPr/>
            <p:nvPr/>
          </p:nvCxnSpPr>
          <p:spPr>
            <a:xfrm flipH="1">
              <a:off x="6712537" y="3168037"/>
              <a:ext cx="295200" cy="0"/>
            </a:xfrm>
            <a:prstGeom prst="straightConnector1">
              <a:avLst/>
            </a:prstGeom>
            <a:ln w="19050">
              <a:solidFill>
                <a:schemeClr val="tx1"/>
              </a:solidFill>
              <a:headEnd type="arrow" w="sm" len="sm"/>
              <a:tailEnd type="arrow" w="sm" len="sm"/>
            </a:ln>
            <a:effectLst/>
          </p:spPr>
          <p:style>
            <a:lnRef idx="2">
              <a:schemeClr val="accent1"/>
            </a:lnRef>
            <a:fillRef idx="0">
              <a:schemeClr val="accent1"/>
            </a:fillRef>
            <a:effectRef idx="1">
              <a:schemeClr val="accent1"/>
            </a:effectRef>
            <a:fontRef idx="minor">
              <a:schemeClr val="tx1"/>
            </a:fontRef>
          </p:style>
        </p:cxnSp>
      </p:grpSp>
      <p:sp>
        <p:nvSpPr>
          <p:cNvPr id="22" name="屈折矢印 21">
            <a:extLst>
              <a:ext uri="{FF2B5EF4-FFF2-40B4-BE49-F238E27FC236}">
                <a16:creationId xmlns:a16="http://schemas.microsoft.com/office/drawing/2014/main" id="{C92266E4-A22F-D348-8693-42274D694CF7}"/>
              </a:ext>
            </a:extLst>
          </p:cNvPr>
          <p:cNvSpPr/>
          <p:nvPr/>
        </p:nvSpPr>
        <p:spPr>
          <a:xfrm rot="16200000">
            <a:off x="9350790" y="4448998"/>
            <a:ext cx="478233" cy="283942"/>
          </a:xfrm>
          <a:prstGeom prst="bentUpArrow">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23" name="正方形/長方形 22">
            <a:extLst>
              <a:ext uri="{FF2B5EF4-FFF2-40B4-BE49-F238E27FC236}">
                <a16:creationId xmlns:a16="http://schemas.microsoft.com/office/drawing/2014/main" id="{67030674-CC3D-3F4D-B5DF-CC26659E1DDF}"/>
              </a:ext>
            </a:extLst>
          </p:cNvPr>
          <p:cNvSpPr/>
          <p:nvPr/>
        </p:nvSpPr>
        <p:spPr>
          <a:xfrm>
            <a:off x="8006314" y="4257542"/>
            <a:ext cx="1357633" cy="193389"/>
          </a:xfrm>
          <a:prstGeom prst="rect">
            <a:avLst/>
          </a:prstGeom>
          <a:noFill/>
          <a:ln w="19050">
            <a:solidFill>
              <a:srgbClr val="F79646"/>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4" name="四角形吹き出し 23">
            <a:extLst>
              <a:ext uri="{FF2B5EF4-FFF2-40B4-BE49-F238E27FC236}">
                <a16:creationId xmlns:a16="http://schemas.microsoft.com/office/drawing/2014/main" id="{99580BBA-5B80-7C4A-9547-0398DD041B9F}"/>
              </a:ext>
            </a:extLst>
          </p:cNvPr>
          <p:cNvSpPr/>
          <p:nvPr/>
        </p:nvSpPr>
        <p:spPr>
          <a:xfrm>
            <a:off x="6755489" y="5227731"/>
            <a:ext cx="2353047" cy="866555"/>
          </a:xfrm>
          <a:prstGeom prst="wedgeRectCallout">
            <a:avLst>
              <a:gd name="adj1" fmla="val 37880"/>
              <a:gd name="adj2" fmla="val -106906"/>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ja-JP" sz="1200" dirty="0" err="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CC⇔To⇔Bcc</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の入力欄をまたいで、</a:t>
            </a:r>
            <a:r>
              <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D&amp;D</a:t>
            </a:r>
            <a:r>
              <a:rPr lang="ja-JP" altLang="en-US"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でメールアドレスを移動できます。</a:t>
            </a:r>
            <a:endParaRPr lang="en-US" altLang="ja-JP" sz="1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5" name="図 24">
            <a:extLst>
              <a:ext uri="{FF2B5EF4-FFF2-40B4-BE49-F238E27FC236}">
                <a16:creationId xmlns:a16="http://schemas.microsoft.com/office/drawing/2014/main" id="{99A007E1-9428-6A4E-95F3-B59B5514D83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9922" y="4593318"/>
            <a:ext cx="4186727" cy="2135379"/>
          </a:xfrm>
          <a:prstGeom prst="rect">
            <a:avLst/>
          </a:prstGeom>
        </p:spPr>
      </p:pic>
      <p:sp>
        <p:nvSpPr>
          <p:cNvPr id="26" name="テキスト ボックス 9">
            <a:extLst>
              <a:ext uri="{FF2B5EF4-FFF2-40B4-BE49-F238E27FC236}">
                <a16:creationId xmlns:a16="http://schemas.microsoft.com/office/drawing/2014/main" id="{458695B3-8917-E442-88F1-E339D813B923}"/>
              </a:ext>
            </a:extLst>
          </p:cNvPr>
          <p:cNvSpPr txBox="1"/>
          <p:nvPr/>
        </p:nvSpPr>
        <p:spPr>
          <a:xfrm>
            <a:off x="159921" y="4317881"/>
            <a:ext cx="5207901" cy="253916"/>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pPr>
              <a:spcBef>
                <a:spcPct val="20000"/>
              </a:spcBef>
            </a:pPr>
            <a:r>
              <a:rPr lang="ja-JP" altLang="en-US" sz="1050" dirty="0">
                <a:solidFill>
                  <a:srgbClr val="262626"/>
                </a:solidFill>
                <a:cs typeface="メイリオ"/>
              </a:rPr>
              <a:t>メールの総サイズをユーザーごとに設定できるようになりました。</a:t>
            </a:r>
            <a:endParaRPr lang="en-US" altLang="ja-JP" sz="1050" dirty="0">
              <a:solidFill>
                <a:srgbClr val="262626"/>
              </a:solidFill>
              <a:cs typeface="メイリオ"/>
            </a:endParaRPr>
          </a:p>
        </p:txBody>
      </p:sp>
      <p:pic>
        <p:nvPicPr>
          <p:cNvPr id="27" name="図 26">
            <a:extLst>
              <a:ext uri="{FF2B5EF4-FFF2-40B4-BE49-F238E27FC236}">
                <a16:creationId xmlns:a16="http://schemas.microsoft.com/office/drawing/2014/main" id="{B5D36A6D-D143-7B4A-8B2C-E90E03E0B66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253285" y="5361286"/>
            <a:ext cx="2938779" cy="1308817"/>
          </a:xfrm>
          <a:prstGeom prst="rect">
            <a:avLst/>
          </a:prstGeom>
          <a:effectLst>
            <a:outerShdw blurRad="50800" dist="38100" dir="10800000" algn="r" rotWithShape="0">
              <a:prstClr val="black">
                <a:alpha val="40000"/>
              </a:prstClr>
            </a:outerShdw>
          </a:effectLst>
        </p:spPr>
      </p:pic>
      <p:sp>
        <p:nvSpPr>
          <p:cNvPr id="28" name="角丸四角形 27">
            <a:extLst>
              <a:ext uri="{FF2B5EF4-FFF2-40B4-BE49-F238E27FC236}">
                <a16:creationId xmlns:a16="http://schemas.microsoft.com/office/drawing/2014/main" id="{F2FE30CF-4E4E-7C49-B806-207CB56A6CAE}"/>
              </a:ext>
            </a:extLst>
          </p:cNvPr>
          <p:cNvSpPr/>
          <p:nvPr/>
        </p:nvSpPr>
        <p:spPr>
          <a:xfrm>
            <a:off x="1030372" y="5348597"/>
            <a:ext cx="510193" cy="186177"/>
          </a:xfrm>
          <a:prstGeom prst="roundRect">
            <a:avLst>
              <a:gd name="adj" fmla="val 5146"/>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cxnSp>
        <p:nvCxnSpPr>
          <p:cNvPr id="29" name="カギ線コネクタ 28">
            <a:extLst>
              <a:ext uri="{FF2B5EF4-FFF2-40B4-BE49-F238E27FC236}">
                <a16:creationId xmlns:a16="http://schemas.microsoft.com/office/drawing/2014/main" id="{1FE68880-101F-2542-BD92-2EB442FFBBAD}"/>
              </a:ext>
            </a:extLst>
          </p:cNvPr>
          <p:cNvCxnSpPr>
            <a:stCxn id="28" idx="2"/>
            <a:endCxn id="30" idx="1"/>
          </p:cNvCxnSpPr>
          <p:nvPr/>
        </p:nvCxnSpPr>
        <p:spPr>
          <a:xfrm rot="16200000" flipH="1">
            <a:off x="1821034" y="4999208"/>
            <a:ext cx="374999" cy="1446129"/>
          </a:xfrm>
          <a:prstGeom prst="bentConnector2">
            <a:avLst/>
          </a:prstGeom>
          <a:ln w="57150" cmpd="sng">
            <a:solidFill>
              <a:srgbClr val="F79646"/>
            </a:solidFill>
            <a:tailEnd type="arrow"/>
          </a:ln>
        </p:spPr>
        <p:style>
          <a:lnRef idx="1">
            <a:schemeClr val="accent3"/>
          </a:lnRef>
          <a:fillRef idx="0">
            <a:schemeClr val="accent3"/>
          </a:fillRef>
          <a:effectRef idx="0">
            <a:schemeClr val="accent3"/>
          </a:effectRef>
          <a:fontRef idx="minor">
            <a:schemeClr val="tx1"/>
          </a:fontRef>
        </p:style>
      </p:cxnSp>
      <p:sp>
        <p:nvSpPr>
          <p:cNvPr id="30" name="角丸四角形 29">
            <a:extLst>
              <a:ext uri="{FF2B5EF4-FFF2-40B4-BE49-F238E27FC236}">
                <a16:creationId xmlns:a16="http://schemas.microsoft.com/office/drawing/2014/main" id="{05B5DD79-BC68-BE44-A292-B375FBDE2530}"/>
              </a:ext>
            </a:extLst>
          </p:cNvPr>
          <p:cNvSpPr/>
          <p:nvPr/>
        </p:nvSpPr>
        <p:spPr>
          <a:xfrm>
            <a:off x="2731598" y="5807692"/>
            <a:ext cx="1365236" cy="204162"/>
          </a:xfrm>
          <a:prstGeom prst="roundRect">
            <a:avLst>
              <a:gd name="adj" fmla="val 20990"/>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p>
        </p:txBody>
      </p:sp>
      <p:sp>
        <p:nvSpPr>
          <p:cNvPr id="31" name="下矢印 30">
            <a:extLst>
              <a:ext uri="{FF2B5EF4-FFF2-40B4-BE49-F238E27FC236}">
                <a16:creationId xmlns:a16="http://schemas.microsoft.com/office/drawing/2014/main" id="{BBF24627-DCC9-6243-90C6-5254DF35318B}"/>
              </a:ext>
            </a:extLst>
          </p:cNvPr>
          <p:cNvSpPr/>
          <p:nvPr/>
        </p:nvSpPr>
        <p:spPr bwMode="auto">
          <a:xfrm rot="6371668">
            <a:off x="823539" y="1826635"/>
            <a:ext cx="175115" cy="241830"/>
          </a:xfrm>
          <a:prstGeom prst="downArrow">
            <a:avLst/>
          </a:prstGeom>
          <a:solidFill>
            <a:srgbClr val="F79646"/>
          </a:soli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32" name="正方形/長方形 31">
            <a:extLst>
              <a:ext uri="{FF2B5EF4-FFF2-40B4-BE49-F238E27FC236}">
                <a16:creationId xmlns:a16="http://schemas.microsoft.com/office/drawing/2014/main" id="{FB212A37-4FC1-3B43-997E-61A07E56F140}"/>
              </a:ext>
            </a:extLst>
          </p:cNvPr>
          <p:cNvSpPr/>
          <p:nvPr/>
        </p:nvSpPr>
        <p:spPr>
          <a:xfrm>
            <a:off x="9321887" y="4766868"/>
            <a:ext cx="371428" cy="50030"/>
          </a:xfrm>
          <a:prstGeom prst="rect">
            <a:avLst/>
          </a:prstGeom>
          <a:solidFill>
            <a:srgbClr val="F79646"/>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A1AA935B-7AEF-2D4E-9118-C5D52911A6F3}"/>
              </a:ext>
            </a:extLst>
          </p:cNvPr>
          <p:cNvPicPr>
            <a:picLocks noChangeAspect="1"/>
          </p:cNvPicPr>
          <p:nvPr/>
        </p:nvPicPr>
        <p:blipFill>
          <a:blip r:embed="rId4"/>
          <a:srcRect/>
          <a:stretch/>
        </p:blipFill>
        <p:spPr>
          <a:xfrm>
            <a:off x="3576054" y="274598"/>
            <a:ext cx="449870" cy="449870"/>
          </a:xfrm>
          <a:prstGeom prst="rect">
            <a:avLst/>
          </a:prstGeom>
        </p:spPr>
      </p:pic>
    </p:spTree>
    <p:extLst>
      <p:ext uri="{BB962C8B-B14F-4D97-AF65-F5344CB8AC3E}">
        <p14:creationId xmlns:p14="http://schemas.microsoft.com/office/powerpoint/2010/main" val="39005572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0606AA2-3C29-8941-8899-DB51DDB6907B}"/>
              </a:ext>
            </a:extLst>
          </p:cNvPr>
          <p:cNvSpPr>
            <a:spLocks noGrp="1"/>
          </p:cNvSpPr>
          <p:nvPr>
            <p:ph type="sldNum" sz="quarter" idx="10"/>
          </p:nvPr>
        </p:nvSpPr>
        <p:spPr/>
        <p:txBody>
          <a:bodyPr/>
          <a:lstStyle/>
          <a:p>
            <a:fld id="{0FEDF257-E9DE-47AD-A871-A7339627178B}" type="slidenum">
              <a:rPr lang="ja-JP" altLang="en-US" smtClean="0"/>
              <a:pPr/>
              <a:t>16</a:t>
            </a:fld>
            <a:endParaRPr lang="ja-JP" altLang="en-US" dirty="0"/>
          </a:p>
        </p:txBody>
      </p:sp>
      <p:graphicFrame>
        <p:nvGraphicFramePr>
          <p:cNvPr id="4" name="表 3">
            <a:extLst>
              <a:ext uri="{FF2B5EF4-FFF2-40B4-BE49-F238E27FC236}">
                <a16:creationId xmlns:a16="http://schemas.microsoft.com/office/drawing/2014/main" id="{A1EB694A-7487-894B-8073-86CAD5B5712D}"/>
              </a:ext>
            </a:extLst>
          </p:cNvPr>
          <p:cNvGraphicFramePr>
            <a:graphicFrameLocks noGrp="1"/>
          </p:cNvGraphicFramePr>
          <p:nvPr>
            <p:extLst>
              <p:ext uri="{D42A27DB-BD31-4B8C-83A1-F6EECF244321}">
                <p14:modId xmlns:p14="http://schemas.microsoft.com/office/powerpoint/2010/main" val="279691924"/>
              </p:ext>
            </p:extLst>
          </p:nvPr>
        </p:nvGraphicFramePr>
        <p:xfrm>
          <a:off x="599438" y="1227667"/>
          <a:ext cx="8832797" cy="1310453"/>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686551">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623902">
                <a:tc>
                  <a:txBody>
                    <a:bodyPr/>
                    <a:lstStyle/>
                    <a:p>
                      <a:pPr algn="ctr"/>
                      <a:r>
                        <a:rPr kumimoji="1" lang="ja-JP" altLang="en-US" sz="1200" dirty="0"/>
                        <a:t>転送メールへの返信</a:t>
                      </a:r>
                      <a:endParaRPr kumimoji="1" lang="en-US" altLang="ja-JP" sz="1200" dirty="0"/>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bl>
          </a:graphicData>
        </a:graphic>
      </p:graphicFrame>
      <p:pic>
        <p:nvPicPr>
          <p:cNvPr id="6" name="図 5">
            <a:extLst>
              <a:ext uri="{FF2B5EF4-FFF2-40B4-BE49-F238E27FC236}">
                <a16:creationId xmlns:a16="http://schemas.microsoft.com/office/drawing/2014/main" id="{8BC2E093-908E-8D49-85D5-AD1E17AFF7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18040" y="3464717"/>
            <a:ext cx="7429612" cy="3199667"/>
          </a:xfrm>
          <a:prstGeom prst="rect">
            <a:avLst/>
          </a:prstGeom>
        </p:spPr>
      </p:pic>
      <p:sp>
        <p:nvSpPr>
          <p:cNvPr id="7" name="テキスト ボックス 6">
            <a:extLst>
              <a:ext uri="{FF2B5EF4-FFF2-40B4-BE49-F238E27FC236}">
                <a16:creationId xmlns:a16="http://schemas.microsoft.com/office/drawing/2014/main" id="{95B42BAF-3528-BF4C-8128-D06566D2AAC1}"/>
              </a:ext>
            </a:extLst>
          </p:cNvPr>
          <p:cNvSpPr txBox="1"/>
          <p:nvPr/>
        </p:nvSpPr>
        <p:spPr>
          <a:xfrm>
            <a:off x="599440" y="2633720"/>
            <a:ext cx="8832795" cy="830997"/>
          </a:xfrm>
          <a:prstGeom prst="rect">
            <a:avLst/>
          </a:prstGeom>
          <a:noFill/>
        </p:spPr>
        <p:txBody>
          <a:bodyPr wrap="square" rtlCol="0">
            <a:spAutoFit/>
          </a:bodyPr>
          <a:lstStyle/>
          <a:p>
            <a:r>
              <a:rPr lang="ja-JP" altLang="en-US" sz="1600" dirty="0"/>
              <a:t>電話メモを登録したユーザーのプロフィールにメールアドレスが登録されている場合、通知メールから登録したユーザーへ返信できるようになります。</a:t>
            </a:r>
            <a:br>
              <a:rPr lang="ja-JP" altLang="en-US" sz="1600" dirty="0"/>
            </a:b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a:extLst>
              <a:ext uri="{FF2B5EF4-FFF2-40B4-BE49-F238E27FC236}">
                <a16:creationId xmlns:a16="http://schemas.microsoft.com/office/drawing/2014/main" id="{DD842598-BB3E-CB4D-986D-DC38101218B9}"/>
              </a:ext>
            </a:extLst>
          </p:cNvPr>
          <p:cNvSpPr/>
          <p:nvPr/>
        </p:nvSpPr>
        <p:spPr>
          <a:xfrm>
            <a:off x="5020887" y="3852197"/>
            <a:ext cx="1662545" cy="279228"/>
          </a:xfrm>
          <a:prstGeom prst="rect">
            <a:avLst/>
          </a:prstGeom>
          <a:noFill/>
          <a:ln w="31750">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角丸四角形 8">
            <a:extLst>
              <a:ext uri="{FF2B5EF4-FFF2-40B4-BE49-F238E27FC236}">
                <a16:creationId xmlns:a16="http://schemas.microsoft.com/office/drawing/2014/main" id="{FB41674D-188D-AE41-BBBF-6692FE72317B}"/>
              </a:ext>
            </a:extLst>
          </p:cNvPr>
          <p:cNvSpPr/>
          <p:nvPr/>
        </p:nvSpPr>
        <p:spPr>
          <a:xfrm>
            <a:off x="212635" y="253188"/>
            <a:ext cx="1829885"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10" name="テキスト ボックス 9">
            <a:extLst>
              <a:ext uri="{FF2B5EF4-FFF2-40B4-BE49-F238E27FC236}">
                <a16:creationId xmlns:a16="http://schemas.microsoft.com/office/drawing/2014/main" id="{B8B6622C-18D9-A64D-BF9F-9045F23DBF75}"/>
              </a:ext>
            </a:extLst>
          </p:cNvPr>
          <p:cNvSpPr txBox="1"/>
          <p:nvPr/>
        </p:nvSpPr>
        <p:spPr>
          <a:xfrm>
            <a:off x="337171" y="355627"/>
            <a:ext cx="1200824" cy="400110"/>
          </a:xfrm>
          <a:prstGeom prst="rect">
            <a:avLst/>
          </a:prstGeom>
          <a:noFill/>
        </p:spPr>
        <p:txBody>
          <a:bodyPr wrap="square" rtlCol="0">
            <a:spAutoFit/>
          </a:bodyPr>
          <a:lstStyle/>
          <a:p>
            <a:pPr algn="ctr"/>
            <a:r>
              <a:rPr kumimoji="1" lang="ja-JP" altLang="en-US" sz="2000" b="1">
                <a:solidFill>
                  <a:srgbClr val="0070C0"/>
                </a:solidFill>
                <a:latin typeface="+mj-ea"/>
                <a:ea typeface="+mj-ea"/>
              </a:rPr>
              <a:t>電話メモ</a:t>
            </a:r>
            <a:endParaRPr kumimoji="1" lang="ja-JP" altLang="en-US" b="1">
              <a:solidFill>
                <a:srgbClr val="0070C0"/>
              </a:solidFill>
              <a:latin typeface="+mj-ea"/>
              <a:ea typeface="+mj-ea"/>
            </a:endParaRPr>
          </a:p>
        </p:txBody>
      </p:sp>
      <p:pic>
        <p:nvPicPr>
          <p:cNvPr id="5" name="図 4">
            <a:extLst>
              <a:ext uri="{FF2B5EF4-FFF2-40B4-BE49-F238E27FC236}">
                <a16:creationId xmlns:a16="http://schemas.microsoft.com/office/drawing/2014/main" id="{E6DF6C8C-9364-5C43-AA23-67ED29A79F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37995" y="351988"/>
            <a:ext cx="393424" cy="393424"/>
          </a:xfrm>
          <a:prstGeom prst="rect">
            <a:avLst/>
          </a:prstGeom>
        </p:spPr>
      </p:pic>
    </p:spTree>
    <p:extLst>
      <p:ext uri="{BB962C8B-B14F-4D97-AF65-F5344CB8AC3E}">
        <p14:creationId xmlns:p14="http://schemas.microsoft.com/office/powerpoint/2010/main" val="3702835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82B889-ECF8-F64B-84A8-A93D7D47295B}"/>
              </a:ext>
            </a:extLst>
          </p:cNvPr>
          <p:cNvSpPr>
            <a:spLocks noGrp="1"/>
          </p:cNvSpPr>
          <p:nvPr>
            <p:ph type="sldNum" sz="quarter" idx="10"/>
          </p:nvPr>
        </p:nvSpPr>
        <p:spPr/>
        <p:txBody>
          <a:bodyPr/>
          <a:lstStyle/>
          <a:p>
            <a:fld id="{0FEDF257-E9DE-47AD-A871-A7339627178B}" type="slidenum">
              <a:rPr lang="ja-JP" altLang="en-US" smtClean="0"/>
              <a:pPr/>
              <a:t>17</a:t>
            </a:fld>
            <a:endParaRPr lang="ja-JP" altLang="en-US" dirty="0"/>
          </a:p>
        </p:txBody>
      </p:sp>
      <p:graphicFrame>
        <p:nvGraphicFramePr>
          <p:cNvPr id="5" name="表 4">
            <a:extLst>
              <a:ext uri="{FF2B5EF4-FFF2-40B4-BE49-F238E27FC236}">
                <a16:creationId xmlns:a16="http://schemas.microsoft.com/office/drawing/2014/main" id="{C1DA3423-B866-BF44-ABEA-948F247CA7F2}"/>
              </a:ext>
            </a:extLst>
          </p:cNvPr>
          <p:cNvGraphicFramePr>
            <a:graphicFrameLocks noGrp="1"/>
          </p:cNvGraphicFramePr>
          <p:nvPr>
            <p:extLst>
              <p:ext uri="{D42A27DB-BD31-4B8C-83A1-F6EECF244321}">
                <p14:modId xmlns:p14="http://schemas.microsoft.com/office/powerpoint/2010/main" val="1832674354"/>
              </p:ext>
            </p:extLst>
          </p:nvPr>
        </p:nvGraphicFramePr>
        <p:xfrm>
          <a:off x="599438" y="1767310"/>
          <a:ext cx="8832797" cy="3806061"/>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686551">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623902">
                <a:tc>
                  <a:txBody>
                    <a:bodyPr/>
                    <a:lstStyle/>
                    <a:p>
                      <a:pPr algn="ctr"/>
                      <a:r>
                        <a:rPr kumimoji="1" lang="ja-JP" altLang="en-US" sz="1200" dirty="0"/>
                        <a:t>一括ダウンロード＆一括移動</a:t>
                      </a:r>
                      <a:endParaRPr kumimoji="1" lang="en-US" altLang="ja-JP" sz="1200" dirty="0"/>
                    </a:p>
                    <a:p>
                      <a:pPr algn="ctr"/>
                      <a:r>
                        <a:rPr kumimoji="1" lang="ja-JP" altLang="en-US" sz="1200" b="0">
                          <a:solidFill>
                            <a:schemeClr val="accent5">
                              <a:lumMod val="50000"/>
                            </a:schemeClr>
                          </a:solidFill>
                        </a:rPr>
                        <a:t>＊ </a:t>
                      </a:r>
                      <a:r>
                        <a:rPr kumimoji="1" lang="en-US" altLang="ja-JP" sz="1200" b="0" dirty="0">
                          <a:solidFill>
                            <a:schemeClr val="accent5">
                              <a:lumMod val="50000"/>
                            </a:schemeClr>
                          </a:solidFill>
                        </a:rPr>
                        <a:t>P18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p>
                      <a:pPr algn="ctr"/>
                      <a:r>
                        <a:rPr kumimoji="1" lang="en-US" altLang="ja-JP" sz="1050" dirty="0"/>
                        <a:t>* </a:t>
                      </a:r>
                      <a:r>
                        <a:rPr kumimoji="1" lang="ja-JP" altLang="en-US" sz="1050" dirty="0"/>
                        <a:t>バージョン</a:t>
                      </a:r>
                      <a:r>
                        <a:rPr kumimoji="1" lang="en-US" altLang="ja-JP" sz="1050" dirty="0"/>
                        <a:t>9.3.0</a:t>
                      </a:r>
                      <a:r>
                        <a:rPr kumimoji="1" lang="ja-JP" altLang="en-US" sz="1050" dirty="0"/>
                        <a:t>より対応</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r h="623902">
                <a:tc>
                  <a:txBody>
                    <a:bodyPr/>
                    <a:lstStyle/>
                    <a:p>
                      <a:pPr algn="ctr"/>
                      <a:r>
                        <a:rPr kumimoji="1" lang="ja-JP" altLang="en-US" sz="1200" dirty="0"/>
                        <a:t>一覧、詳細画面でのプレビュー表示</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P18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txBody>
                  <a:tcPr anchor="ctr"/>
                </a:tc>
                <a:extLst>
                  <a:ext uri="{0D108BD9-81ED-4DB2-BD59-A6C34878D82A}">
                    <a16:rowId xmlns:a16="http://schemas.microsoft.com/office/drawing/2014/main" val="10002"/>
                  </a:ext>
                </a:extLst>
              </a:tr>
              <a:tr h="623902">
                <a:tc>
                  <a:txBody>
                    <a:bodyPr/>
                    <a:lstStyle/>
                    <a:p>
                      <a:pPr algn="ctr"/>
                      <a:r>
                        <a:rPr kumimoji="1" lang="ja-JP" altLang="en-US" sz="1200" b="0" dirty="0">
                          <a:solidFill>
                            <a:schemeClr val="tx1"/>
                          </a:solidFill>
                        </a:rPr>
                        <a:t>一覧画面でのアイコン表示</a:t>
                      </a:r>
                      <a:endParaRPr kumimoji="1" lang="en-US" altLang="ja-JP" sz="1200" b="0" dirty="0">
                        <a:solidFill>
                          <a:schemeClr val="tx1"/>
                        </a:solidFill>
                      </a:endParaRPr>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P18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3"/>
                  </a:ext>
                </a:extLst>
              </a:tr>
              <a:tr h="623902">
                <a:tc>
                  <a:txBody>
                    <a:bodyPr/>
                    <a:lstStyle/>
                    <a:p>
                      <a:pPr algn="ctr"/>
                      <a:r>
                        <a:rPr kumimoji="1" lang="ja-JP" altLang="en-US" sz="1200" b="0" dirty="0">
                          <a:solidFill>
                            <a:schemeClr val="tx1"/>
                          </a:solidFill>
                        </a:rPr>
                        <a:t>一括アップロード</a:t>
                      </a:r>
                      <a:endParaRPr kumimoji="1" lang="en-US" altLang="ja-JP" sz="1200" b="0" dirty="0">
                        <a:solidFill>
                          <a:schemeClr val="tx1"/>
                        </a:solidFill>
                      </a:endParaRPr>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P18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4"/>
                  </a:ext>
                </a:extLst>
              </a:tr>
              <a:tr h="623902">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利用状況（容量）の確認</a:t>
                      </a:r>
                      <a:endParaRPr kumimoji="1" lang="en-US" altLang="ja-JP" sz="1200" b="0" dirty="0">
                        <a:solidFill>
                          <a:schemeClr val="tx1"/>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sz="900" dirty="0"/>
                    </a:p>
                    <a:p>
                      <a:pPr algn="ctr"/>
                      <a:r>
                        <a:rPr kumimoji="1" lang="ja-JP" altLang="en-US" sz="900" dirty="0"/>
                        <a:t>＊ バージョン</a:t>
                      </a:r>
                      <a:r>
                        <a:rPr kumimoji="1" lang="en-US" altLang="ja-JP" sz="900" dirty="0"/>
                        <a:t>10.6.0</a:t>
                      </a:r>
                      <a:r>
                        <a:rPr kumimoji="1" lang="ja-JP" altLang="en-US" sz="900" dirty="0"/>
                        <a:t>より対応</a:t>
                      </a:r>
                    </a:p>
                  </a:txBody>
                  <a:tcPr anchor="ctr"/>
                </a:tc>
                <a:extLst>
                  <a:ext uri="{0D108BD9-81ED-4DB2-BD59-A6C34878D82A}">
                    <a16:rowId xmlns:a16="http://schemas.microsoft.com/office/drawing/2014/main" val="754513753"/>
                  </a:ext>
                </a:extLst>
              </a:tr>
            </a:tbl>
          </a:graphicData>
        </a:graphic>
      </p:graphicFrame>
      <p:sp>
        <p:nvSpPr>
          <p:cNvPr id="6" name="角丸四角形 5">
            <a:extLst>
              <a:ext uri="{FF2B5EF4-FFF2-40B4-BE49-F238E27FC236}">
                <a16:creationId xmlns:a16="http://schemas.microsoft.com/office/drawing/2014/main" id="{B64AD2A2-6136-1347-904E-CF5E321E2823}"/>
              </a:ext>
            </a:extLst>
          </p:cNvPr>
          <p:cNvSpPr/>
          <p:nvPr/>
        </p:nvSpPr>
        <p:spPr>
          <a:xfrm>
            <a:off x="212635" y="253188"/>
            <a:ext cx="2397830"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7" name="テキスト ボックス 6">
            <a:extLst>
              <a:ext uri="{FF2B5EF4-FFF2-40B4-BE49-F238E27FC236}">
                <a16:creationId xmlns:a16="http://schemas.microsoft.com/office/drawing/2014/main" id="{EE81335C-FF50-E64F-8909-6B40055BD340}"/>
              </a:ext>
            </a:extLst>
          </p:cNvPr>
          <p:cNvSpPr txBox="1"/>
          <p:nvPr/>
        </p:nvSpPr>
        <p:spPr>
          <a:xfrm>
            <a:off x="274903" y="348645"/>
            <a:ext cx="1829885" cy="400110"/>
          </a:xfrm>
          <a:prstGeom prst="rect">
            <a:avLst/>
          </a:prstGeom>
          <a:noFill/>
        </p:spPr>
        <p:txBody>
          <a:bodyPr wrap="square" rtlCol="0">
            <a:spAutoFit/>
          </a:bodyPr>
          <a:lstStyle/>
          <a:p>
            <a:pPr algn="ctr"/>
            <a:r>
              <a:rPr kumimoji="1" lang="ja-JP" altLang="en-US" sz="2000" b="1">
                <a:solidFill>
                  <a:srgbClr val="0070C0"/>
                </a:solidFill>
                <a:latin typeface="+mj-ea"/>
                <a:ea typeface="+mj-ea"/>
              </a:rPr>
              <a:t>ファイル管理</a:t>
            </a:r>
            <a:endParaRPr kumimoji="1" lang="ja-JP" altLang="en-US" b="1">
              <a:solidFill>
                <a:srgbClr val="0070C0"/>
              </a:solidFill>
              <a:latin typeface="+mj-ea"/>
              <a:ea typeface="+mj-ea"/>
            </a:endParaRPr>
          </a:p>
        </p:txBody>
      </p:sp>
      <p:pic>
        <p:nvPicPr>
          <p:cNvPr id="4" name="図 3">
            <a:extLst>
              <a:ext uri="{FF2B5EF4-FFF2-40B4-BE49-F238E27FC236}">
                <a16:creationId xmlns:a16="http://schemas.microsoft.com/office/drawing/2014/main" id="{9FC0AE6F-527A-164F-A93F-25C3F91F5C8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071642" y="333768"/>
            <a:ext cx="374123" cy="374123"/>
          </a:xfrm>
          <a:prstGeom prst="rect">
            <a:avLst/>
          </a:prstGeom>
        </p:spPr>
      </p:pic>
    </p:spTree>
    <p:extLst>
      <p:ext uri="{BB962C8B-B14F-4D97-AF65-F5344CB8AC3E}">
        <p14:creationId xmlns:p14="http://schemas.microsoft.com/office/powerpoint/2010/main" val="26711616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903F3FA-1416-C143-BD1C-BF2AC7ACC4CB}"/>
              </a:ext>
            </a:extLst>
          </p:cNvPr>
          <p:cNvSpPr>
            <a:spLocks noGrp="1"/>
          </p:cNvSpPr>
          <p:nvPr>
            <p:ph type="sldNum" sz="quarter" idx="10"/>
          </p:nvPr>
        </p:nvSpPr>
        <p:spPr/>
        <p:txBody>
          <a:bodyPr/>
          <a:lstStyle/>
          <a:p>
            <a:fld id="{0FEDF257-E9DE-47AD-A871-A7339627178B}" type="slidenum">
              <a:rPr lang="ja-JP" altLang="en-US" smtClean="0"/>
              <a:pPr/>
              <a:t>18</a:t>
            </a:fld>
            <a:endParaRPr lang="ja-JP" altLang="en-US" dirty="0"/>
          </a:p>
        </p:txBody>
      </p:sp>
      <p:sp>
        <p:nvSpPr>
          <p:cNvPr id="3" name="角丸四角形 2">
            <a:extLst>
              <a:ext uri="{FF2B5EF4-FFF2-40B4-BE49-F238E27FC236}">
                <a16:creationId xmlns:a16="http://schemas.microsoft.com/office/drawing/2014/main" id="{FEA73D53-C4BE-1843-8A69-88226013B057}"/>
              </a:ext>
            </a:extLst>
          </p:cNvPr>
          <p:cNvSpPr/>
          <p:nvPr/>
        </p:nvSpPr>
        <p:spPr>
          <a:xfrm>
            <a:off x="701568" y="241050"/>
            <a:ext cx="3575718"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000" b="1" dirty="0">
                <a:solidFill>
                  <a:schemeClr val="tx2">
                    <a:lumMod val="50000"/>
                  </a:schemeClr>
                </a:solidFill>
              </a:rPr>
              <a:t>一括ダウンロード＆移動</a:t>
            </a:r>
            <a:endParaRPr kumimoji="1" lang="ja-JP" altLang="en-US" sz="2000" b="1" dirty="0">
              <a:solidFill>
                <a:schemeClr val="tx2">
                  <a:lumMod val="50000"/>
                </a:schemeClr>
              </a:solidFill>
            </a:endParaRPr>
          </a:p>
        </p:txBody>
      </p:sp>
      <p:sp>
        <p:nvSpPr>
          <p:cNvPr id="5" name="角丸四角形 4">
            <a:extLst>
              <a:ext uri="{FF2B5EF4-FFF2-40B4-BE49-F238E27FC236}">
                <a16:creationId xmlns:a16="http://schemas.microsoft.com/office/drawing/2014/main" id="{609BA652-F494-954F-9857-55094825195F}"/>
              </a:ext>
            </a:extLst>
          </p:cNvPr>
          <p:cNvSpPr/>
          <p:nvPr/>
        </p:nvSpPr>
        <p:spPr>
          <a:xfrm>
            <a:off x="334431" y="3449170"/>
            <a:ext cx="4368198"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2000" b="1" dirty="0">
                <a:solidFill>
                  <a:schemeClr val="tx2">
                    <a:lumMod val="50000"/>
                  </a:schemeClr>
                </a:solidFill>
              </a:rPr>
              <a:t>一覧・詳細画面でのプレビュー表示</a:t>
            </a:r>
            <a:endParaRPr kumimoji="1" lang="ja-JP" altLang="en-US" sz="2000" b="1" dirty="0">
              <a:solidFill>
                <a:schemeClr val="tx2">
                  <a:lumMod val="50000"/>
                </a:schemeClr>
              </a:solidFill>
            </a:endParaRPr>
          </a:p>
        </p:txBody>
      </p:sp>
      <p:cxnSp>
        <p:nvCxnSpPr>
          <p:cNvPr id="6" name="直線コネクタ 5">
            <a:extLst>
              <a:ext uri="{FF2B5EF4-FFF2-40B4-BE49-F238E27FC236}">
                <a16:creationId xmlns:a16="http://schemas.microsoft.com/office/drawing/2014/main" id="{C6F0D70D-03E3-8A4B-9DAB-CB9F5E4F5759}"/>
              </a:ext>
            </a:extLst>
          </p:cNvPr>
          <p:cNvCxnSpPr/>
          <p:nvPr/>
        </p:nvCxnSpPr>
        <p:spPr>
          <a:xfrm>
            <a:off x="4953000" y="226806"/>
            <a:ext cx="0" cy="6391708"/>
          </a:xfrm>
          <a:prstGeom prst="line">
            <a:avLst/>
          </a:prstGeom>
          <a:ln w="38100">
            <a:solidFill>
              <a:srgbClr val="00A6F8"/>
            </a:solidFill>
          </a:ln>
        </p:spPr>
        <p:style>
          <a:lnRef idx="2">
            <a:schemeClr val="accent5"/>
          </a:lnRef>
          <a:fillRef idx="0">
            <a:schemeClr val="accent5"/>
          </a:fillRef>
          <a:effectRef idx="1">
            <a:schemeClr val="accent5"/>
          </a:effectRef>
          <a:fontRef idx="minor">
            <a:schemeClr val="tx1"/>
          </a:fontRef>
        </p:style>
      </p:cxnSp>
      <p:sp>
        <p:nvSpPr>
          <p:cNvPr id="7" name="角丸四角形 6">
            <a:extLst>
              <a:ext uri="{FF2B5EF4-FFF2-40B4-BE49-F238E27FC236}">
                <a16:creationId xmlns:a16="http://schemas.microsoft.com/office/drawing/2014/main" id="{BED8C967-2414-1B46-BBFF-321D34A223B7}"/>
              </a:ext>
            </a:extLst>
          </p:cNvPr>
          <p:cNvSpPr/>
          <p:nvPr/>
        </p:nvSpPr>
        <p:spPr>
          <a:xfrm>
            <a:off x="5729391" y="231161"/>
            <a:ext cx="3427672"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2000" b="1" dirty="0">
                <a:solidFill>
                  <a:schemeClr val="tx2">
                    <a:lumMod val="50000"/>
                  </a:schemeClr>
                </a:solidFill>
              </a:rPr>
              <a:t>一覧画面でのアイコン表示</a:t>
            </a:r>
          </a:p>
        </p:txBody>
      </p:sp>
      <p:sp>
        <p:nvSpPr>
          <p:cNvPr id="8" name="角丸四角形 7">
            <a:extLst>
              <a:ext uri="{FF2B5EF4-FFF2-40B4-BE49-F238E27FC236}">
                <a16:creationId xmlns:a16="http://schemas.microsoft.com/office/drawing/2014/main" id="{219AF388-27DC-2740-AE49-64B674F03895}"/>
              </a:ext>
            </a:extLst>
          </p:cNvPr>
          <p:cNvSpPr/>
          <p:nvPr/>
        </p:nvSpPr>
        <p:spPr>
          <a:xfrm>
            <a:off x="6260029" y="3449170"/>
            <a:ext cx="2366394"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2000" b="1" dirty="0">
                <a:solidFill>
                  <a:schemeClr val="tx2">
                    <a:lumMod val="50000"/>
                  </a:schemeClr>
                </a:solidFill>
              </a:rPr>
              <a:t>一括アップロード</a:t>
            </a:r>
          </a:p>
        </p:txBody>
      </p:sp>
      <p:pic>
        <p:nvPicPr>
          <p:cNvPr id="9" name="図 8">
            <a:extLst>
              <a:ext uri="{FF2B5EF4-FFF2-40B4-BE49-F238E27FC236}">
                <a16:creationId xmlns:a16="http://schemas.microsoft.com/office/drawing/2014/main" id="{78B75AD4-4988-7145-99A4-FE02FAF918A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4431" y="1349781"/>
            <a:ext cx="2949376" cy="1857272"/>
          </a:xfrm>
          <a:prstGeom prst="rect">
            <a:avLst/>
          </a:prstGeom>
          <a:ln>
            <a:solidFill>
              <a:schemeClr val="tx1">
                <a:lumMod val="50000"/>
                <a:lumOff val="50000"/>
              </a:schemeClr>
            </a:solidFill>
          </a:ln>
        </p:spPr>
      </p:pic>
      <p:sp>
        <p:nvSpPr>
          <p:cNvPr id="10" name="四角形吹き出し 9">
            <a:extLst>
              <a:ext uri="{FF2B5EF4-FFF2-40B4-BE49-F238E27FC236}">
                <a16:creationId xmlns:a16="http://schemas.microsoft.com/office/drawing/2014/main" id="{CF31111E-EF6C-374B-9D47-0741BC19A6C5}"/>
              </a:ext>
            </a:extLst>
          </p:cNvPr>
          <p:cNvSpPr/>
          <p:nvPr/>
        </p:nvSpPr>
        <p:spPr>
          <a:xfrm>
            <a:off x="2800685" y="2398209"/>
            <a:ext cx="1781254" cy="596882"/>
          </a:xfrm>
          <a:prstGeom prst="wedgeRectCallout">
            <a:avLst>
              <a:gd name="adj1" fmla="val -105733"/>
              <a:gd name="adj2" fmla="val -168049"/>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選択したファイルを</a:t>
            </a:r>
            <a:endParaRPr lang="en-US" altLang="ja-JP" sz="1100" dirty="0">
              <a:solidFill>
                <a:schemeClr val="bg1"/>
              </a:solidFill>
              <a:cs typeface="メイリオ"/>
            </a:endParaRPr>
          </a:p>
          <a:p>
            <a:pPr algn="ctr"/>
            <a:r>
              <a:rPr lang="en-US" altLang="ja-JP" sz="1100" dirty="0">
                <a:solidFill>
                  <a:schemeClr val="bg1"/>
                </a:solidFill>
                <a:cs typeface="メイリオ"/>
              </a:rPr>
              <a:t>ZIP</a:t>
            </a:r>
            <a:r>
              <a:rPr lang="ja-JP" altLang="en-US" sz="1100" dirty="0">
                <a:solidFill>
                  <a:schemeClr val="bg1"/>
                </a:solidFill>
                <a:cs typeface="メイリオ"/>
              </a:rPr>
              <a:t>形式で一括</a:t>
            </a:r>
            <a:endParaRPr lang="en-US" altLang="ja-JP" sz="1100" dirty="0">
              <a:solidFill>
                <a:schemeClr val="bg1"/>
              </a:solidFill>
              <a:cs typeface="メイリオ"/>
            </a:endParaRPr>
          </a:p>
          <a:p>
            <a:pPr algn="ctr"/>
            <a:r>
              <a:rPr lang="ja-JP" altLang="en-US" sz="1100" dirty="0">
                <a:solidFill>
                  <a:schemeClr val="bg1"/>
                </a:solidFill>
                <a:cs typeface="メイリオ"/>
              </a:rPr>
              <a:t>ダウンロードできます。</a:t>
            </a:r>
          </a:p>
        </p:txBody>
      </p:sp>
      <p:sp>
        <p:nvSpPr>
          <p:cNvPr id="11" name="テキスト ボックス 9">
            <a:extLst>
              <a:ext uri="{FF2B5EF4-FFF2-40B4-BE49-F238E27FC236}">
                <a16:creationId xmlns:a16="http://schemas.microsoft.com/office/drawing/2014/main" id="{A5E81D14-E955-1A47-ADD4-31A5C4F2B8B8}"/>
              </a:ext>
            </a:extLst>
          </p:cNvPr>
          <p:cNvSpPr txBox="1"/>
          <p:nvPr/>
        </p:nvSpPr>
        <p:spPr>
          <a:xfrm>
            <a:off x="300490" y="884157"/>
            <a:ext cx="4402139" cy="253916"/>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ja-JP" altLang="en-US" sz="1050" dirty="0">
                <a:cs typeface="メイリオ"/>
              </a:rPr>
              <a:t>複数のファイルを</a:t>
            </a:r>
            <a:r>
              <a:rPr lang="en-US" altLang="ja-JP" sz="1050" dirty="0">
                <a:cs typeface="メイリオ"/>
              </a:rPr>
              <a:t>ZIP</a:t>
            </a:r>
            <a:r>
              <a:rPr lang="ja-JP" altLang="en-US" sz="1050" dirty="0">
                <a:cs typeface="メイリオ"/>
              </a:rPr>
              <a:t>形式でまとめてダウンロードできます。</a:t>
            </a:r>
          </a:p>
        </p:txBody>
      </p:sp>
      <p:sp>
        <p:nvSpPr>
          <p:cNvPr id="12" name="角丸四角形 11">
            <a:extLst>
              <a:ext uri="{FF2B5EF4-FFF2-40B4-BE49-F238E27FC236}">
                <a16:creationId xmlns:a16="http://schemas.microsoft.com/office/drawing/2014/main" id="{C2F3DEA2-83E8-6546-AE7F-F95670B2EA15}"/>
              </a:ext>
            </a:extLst>
          </p:cNvPr>
          <p:cNvSpPr/>
          <p:nvPr/>
        </p:nvSpPr>
        <p:spPr>
          <a:xfrm>
            <a:off x="1127800" y="1379600"/>
            <a:ext cx="740756" cy="280236"/>
          </a:xfrm>
          <a:prstGeom prst="roundRect">
            <a:avLst>
              <a:gd name="adj" fmla="val 5146"/>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pic>
        <p:nvPicPr>
          <p:cNvPr id="13" name="図 12">
            <a:extLst>
              <a:ext uri="{FF2B5EF4-FFF2-40B4-BE49-F238E27FC236}">
                <a16:creationId xmlns:a16="http://schemas.microsoft.com/office/drawing/2014/main" id="{122B708F-90AE-894F-9809-A95349ACCE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3372" y="4569523"/>
            <a:ext cx="2337257" cy="1864349"/>
          </a:xfrm>
          <a:prstGeom prst="rect">
            <a:avLst/>
          </a:prstGeom>
          <a:solidFill>
            <a:schemeClr val="tx1">
              <a:lumMod val="50000"/>
              <a:lumOff val="50000"/>
            </a:schemeClr>
          </a:solidFill>
          <a:ln>
            <a:solidFill>
              <a:schemeClr val="tx1">
                <a:lumMod val="50000"/>
                <a:lumOff val="50000"/>
              </a:schemeClr>
            </a:solidFill>
          </a:ln>
        </p:spPr>
      </p:pic>
      <p:pic>
        <p:nvPicPr>
          <p:cNvPr id="14" name="図 13">
            <a:extLst>
              <a:ext uri="{FF2B5EF4-FFF2-40B4-BE49-F238E27FC236}">
                <a16:creationId xmlns:a16="http://schemas.microsoft.com/office/drawing/2014/main" id="{03620038-635A-2246-9FA0-AC4ADC94BA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23368" y="4842062"/>
            <a:ext cx="2385638" cy="1514288"/>
          </a:xfrm>
          <a:prstGeom prst="rect">
            <a:avLst/>
          </a:prstGeom>
          <a:ln>
            <a:solidFill>
              <a:schemeClr val="tx1">
                <a:lumMod val="50000"/>
                <a:lumOff val="50000"/>
              </a:schemeClr>
            </a:solidFill>
          </a:ln>
        </p:spPr>
      </p:pic>
      <p:sp>
        <p:nvSpPr>
          <p:cNvPr id="15" name="テキスト ボックス 9">
            <a:extLst>
              <a:ext uri="{FF2B5EF4-FFF2-40B4-BE49-F238E27FC236}">
                <a16:creationId xmlns:a16="http://schemas.microsoft.com/office/drawing/2014/main" id="{64B2048A-3DCD-154E-8C8D-8D3A53D71F8C}"/>
              </a:ext>
            </a:extLst>
          </p:cNvPr>
          <p:cNvSpPr txBox="1"/>
          <p:nvPr/>
        </p:nvSpPr>
        <p:spPr>
          <a:xfrm>
            <a:off x="5180267" y="4068783"/>
            <a:ext cx="4525918" cy="415498"/>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rPr>
              <a:t>複数選択のドラッグ ＆ ドロップで、複数のファイルを一括アップロードできます。</a:t>
            </a:r>
            <a:endParaRPr lang="en-US" altLang="ja-JP" sz="1050" dirty="0">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D7F21543-0AC6-094C-A052-B44DBA8006E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180267" y="1201157"/>
            <a:ext cx="4525918" cy="1866633"/>
          </a:xfrm>
          <a:prstGeom prst="rect">
            <a:avLst/>
          </a:prstGeom>
          <a:ln>
            <a:solidFill>
              <a:schemeClr val="tx1">
                <a:lumMod val="50000"/>
                <a:lumOff val="50000"/>
              </a:schemeClr>
            </a:solidFill>
          </a:ln>
        </p:spPr>
      </p:pic>
      <p:sp>
        <p:nvSpPr>
          <p:cNvPr id="17" name="右中かっこ 16">
            <a:extLst>
              <a:ext uri="{FF2B5EF4-FFF2-40B4-BE49-F238E27FC236}">
                <a16:creationId xmlns:a16="http://schemas.microsoft.com/office/drawing/2014/main" id="{4B249768-522C-CD4C-802A-9687D914F49E}"/>
              </a:ext>
            </a:extLst>
          </p:cNvPr>
          <p:cNvSpPr/>
          <p:nvPr/>
        </p:nvSpPr>
        <p:spPr>
          <a:xfrm rot="16200000">
            <a:off x="8640323" y="1621602"/>
            <a:ext cx="127919" cy="1658932"/>
          </a:xfrm>
          <a:prstGeom prst="rightBrace">
            <a:avLst>
              <a:gd name="adj1" fmla="val 73958"/>
              <a:gd name="adj2" fmla="val 49180"/>
            </a:avLst>
          </a:prstGeom>
          <a:ln w="6350">
            <a:solidFill>
              <a:srgbClr val="43A2D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FD341DD0-6484-F44A-8E18-A726AF5A6B60}"/>
              </a:ext>
            </a:extLst>
          </p:cNvPr>
          <p:cNvSpPr/>
          <p:nvPr/>
        </p:nvSpPr>
        <p:spPr>
          <a:xfrm>
            <a:off x="7882033" y="1973849"/>
            <a:ext cx="1679041" cy="372141"/>
          </a:xfrm>
          <a:prstGeom prst="rect">
            <a:avLst/>
          </a:prstGeom>
          <a:solidFill>
            <a:srgbClr val="43A2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50" dirty="0">
                <a:latin typeface="メイリオ" panose="020B0604030504040204" pitchFamily="50" charset="-128"/>
                <a:ea typeface="メイリオ" panose="020B0604030504040204" pitchFamily="50" charset="-128"/>
              </a:rPr>
              <a:t>画像データは</a:t>
            </a:r>
            <a:endParaRPr lang="en-US" altLang="ja-JP" sz="1050" dirty="0">
              <a:latin typeface="メイリオ" panose="020B0604030504040204" pitchFamily="50" charset="-128"/>
              <a:ea typeface="メイリオ" panose="020B0604030504040204" pitchFamily="50" charset="-128"/>
            </a:endParaRPr>
          </a:p>
          <a:p>
            <a:pPr algn="ctr"/>
            <a:r>
              <a:rPr lang="ja-JP" altLang="en-US" sz="1050" dirty="0">
                <a:latin typeface="メイリオ" panose="020B0604030504040204" pitchFamily="50" charset="-128"/>
                <a:ea typeface="メイリオ" panose="020B0604030504040204" pitchFamily="50" charset="-128"/>
              </a:rPr>
              <a:t>サイムネイル表示</a:t>
            </a:r>
            <a:endParaRPr kumimoji="1" lang="ja-JP" altLang="en-US" sz="1050" dirty="0">
              <a:latin typeface="メイリオ" panose="020B0604030504040204" pitchFamily="50" charset="-128"/>
              <a:ea typeface="メイリオ" panose="020B0604030504040204" pitchFamily="50" charset="-128"/>
            </a:endParaRPr>
          </a:p>
        </p:txBody>
      </p:sp>
      <p:sp>
        <p:nvSpPr>
          <p:cNvPr id="19" name="右中かっこ 18">
            <a:extLst>
              <a:ext uri="{FF2B5EF4-FFF2-40B4-BE49-F238E27FC236}">
                <a16:creationId xmlns:a16="http://schemas.microsoft.com/office/drawing/2014/main" id="{BA86E3A9-52BB-7F46-A241-88160E91AD24}"/>
              </a:ext>
            </a:extLst>
          </p:cNvPr>
          <p:cNvSpPr/>
          <p:nvPr/>
        </p:nvSpPr>
        <p:spPr>
          <a:xfrm rot="16200000">
            <a:off x="6922840" y="1611662"/>
            <a:ext cx="140711" cy="1658932"/>
          </a:xfrm>
          <a:prstGeom prst="rightBrace">
            <a:avLst>
              <a:gd name="adj1" fmla="val 73958"/>
              <a:gd name="adj2" fmla="val 49180"/>
            </a:avLst>
          </a:prstGeom>
          <a:ln w="6350">
            <a:solidFill>
              <a:srgbClr val="43A2DC"/>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C9DAD7DC-BB6F-834C-9B2B-FE13F5147D9F}"/>
              </a:ext>
            </a:extLst>
          </p:cNvPr>
          <p:cNvSpPr/>
          <p:nvPr/>
        </p:nvSpPr>
        <p:spPr>
          <a:xfrm>
            <a:off x="6436556" y="2047131"/>
            <a:ext cx="1113277" cy="298859"/>
          </a:xfrm>
          <a:prstGeom prst="rect">
            <a:avLst/>
          </a:prstGeom>
          <a:solidFill>
            <a:srgbClr val="43A2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50" dirty="0">
                <a:latin typeface="メイリオ" panose="020B0604030504040204" pitchFamily="50" charset="-128"/>
                <a:ea typeface="メイリオ" panose="020B0604030504040204" pitchFamily="50" charset="-128"/>
              </a:rPr>
              <a:t>専用アイコン</a:t>
            </a:r>
          </a:p>
        </p:txBody>
      </p:sp>
      <p:sp>
        <p:nvSpPr>
          <p:cNvPr id="21" name="テキスト ボックス 9">
            <a:extLst>
              <a:ext uri="{FF2B5EF4-FFF2-40B4-BE49-F238E27FC236}">
                <a16:creationId xmlns:a16="http://schemas.microsoft.com/office/drawing/2014/main" id="{129ADCDB-5207-B444-A7EA-280403125A18}"/>
              </a:ext>
            </a:extLst>
          </p:cNvPr>
          <p:cNvSpPr txBox="1"/>
          <p:nvPr/>
        </p:nvSpPr>
        <p:spPr>
          <a:xfrm>
            <a:off x="5131610" y="857636"/>
            <a:ext cx="4402139" cy="253916"/>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rPr>
              <a:t>一覧画面でアイコンビュー表示ができます。</a:t>
            </a:r>
            <a:endParaRPr lang="en-US" altLang="ja-JP" sz="1050" dirty="0">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F1975034-D499-A24F-BBBC-48C6255F8E1E}"/>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2635" y="4584428"/>
            <a:ext cx="2253717" cy="1472397"/>
          </a:xfrm>
          <a:prstGeom prst="rect">
            <a:avLst/>
          </a:prstGeom>
          <a:ln>
            <a:solidFill>
              <a:schemeClr val="tx1">
                <a:lumMod val="50000"/>
                <a:lumOff val="50000"/>
              </a:schemeClr>
            </a:solidFill>
          </a:ln>
        </p:spPr>
      </p:pic>
      <p:pic>
        <p:nvPicPr>
          <p:cNvPr id="23" name="図 22">
            <a:extLst>
              <a:ext uri="{FF2B5EF4-FFF2-40B4-BE49-F238E27FC236}">
                <a16:creationId xmlns:a16="http://schemas.microsoft.com/office/drawing/2014/main" id="{DB7D6D42-926D-5C4A-8434-430221E8D5C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582633" y="4416889"/>
            <a:ext cx="2246971" cy="2304586"/>
          </a:xfrm>
          <a:prstGeom prst="rect">
            <a:avLst/>
          </a:prstGeom>
          <a:ln>
            <a:solidFill>
              <a:schemeClr val="tx1">
                <a:lumMod val="50000"/>
                <a:lumOff val="50000"/>
              </a:schemeClr>
            </a:solidFill>
          </a:ln>
        </p:spPr>
      </p:pic>
      <p:sp>
        <p:nvSpPr>
          <p:cNvPr id="24" name="テキスト ボックス 9">
            <a:extLst>
              <a:ext uri="{FF2B5EF4-FFF2-40B4-BE49-F238E27FC236}">
                <a16:creationId xmlns:a16="http://schemas.microsoft.com/office/drawing/2014/main" id="{A93A5752-4529-204D-B240-E19B8DB9F746}"/>
              </a:ext>
            </a:extLst>
          </p:cNvPr>
          <p:cNvSpPr txBox="1"/>
          <p:nvPr/>
        </p:nvSpPr>
        <p:spPr>
          <a:xfrm>
            <a:off x="265282" y="4121545"/>
            <a:ext cx="4402139" cy="415498"/>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rPr>
              <a:t>一覧画面と詳細画面でファイルの中身をプレビュー表示することができます。</a:t>
            </a:r>
            <a:endParaRPr lang="en-US" altLang="ja-JP" sz="1050" dirty="0">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C8F1A4CA-4351-F341-8715-3635F933DB86}"/>
              </a:ext>
            </a:extLst>
          </p:cNvPr>
          <p:cNvSpPr/>
          <p:nvPr/>
        </p:nvSpPr>
        <p:spPr>
          <a:xfrm>
            <a:off x="535656" y="6190402"/>
            <a:ext cx="1953771" cy="646331"/>
          </a:xfrm>
          <a:prstGeom prst="rect">
            <a:avLst/>
          </a:prstGeom>
        </p:spPr>
        <p:txBody>
          <a:bodyPr wrap="square">
            <a:spAutoFit/>
          </a:bodyPr>
          <a:lstStyle/>
          <a:p>
            <a:r>
              <a:rPr lang="ja-JP" altLang="en-US" sz="900" dirty="0">
                <a:latin typeface="メイリオ" panose="020B0604030504040204" pitchFamily="50" charset="-128"/>
                <a:ea typeface="メイリオ" panose="020B0604030504040204" pitchFamily="50" charset="-128"/>
              </a:rPr>
              <a:t>＊プレビュー表示できるサイズ制　</a:t>
            </a:r>
            <a:endParaRPr lang="en-US" altLang="ja-JP" sz="900"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　限は </a:t>
            </a:r>
            <a:r>
              <a:rPr lang="en-US" altLang="ja-JP" sz="900" dirty="0">
                <a:latin typeface="メイリオ" panose="020B0604030504040204" pitchFamily="50" charset="-128"/>
                <a:ea typeface="メイリオ" panose="020B0604030504040204" pitchFamily="50" charset="-128"/>
              </a:rPr>
              <a:t>10</a:t>
            </a:r>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MB</a:t>
            </a:r>
            <a:r>
              <a:rPr lang="ja-JP" altLang="en-US" sz="900" dirty="0">
                <a:latin typeface="メイリオ" panose="020B0604030504040204" pitchFamily="50" charset="-128"/>
                <a:ea typeface="メイリオ" panose="020B0604030504040204" pitchFamily="50" charset="-128"/>
              </a:rPr>
              <a:t>までです。</a:t>
            </a:r>
            <a:endParaRPr lang="en-US" altLang="ja-JP" sz="900"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　</a:t>
            </a:r>
            <a:r>
              <a:rPr lang="en-US" altLang="ja-JP" sz="900" dirty="0">
                <a:latin typeface="メイリオ" panose="020B0604030504040204" pitchFamily="50" charset="-128"/>
                <a:ea typeface="メイリオ" panose="020B0604030504040204" pitchFamily="50" charset="-128"/>
              </a:rPr>
              <a:t>PDF</a:t>
            </a:r>
            <a:r>
              <a:rPr lang="ja-JP" altLang="en-US" sz="900" dirty="0">
                <a:latin typeface="メイリオ" panose="020B0604030504040204" pitchFamily="50" charset="-128"/>
                <a:ea typeface="メイリオ" panose="020B0604030504040204" pitchFamily="50" charset="-128"/>
              </a:rPr>
              <a:t>ファイルの表示は、</a:t>
            </a:r>
            <a:r>
              <a:rPr lang="en-US" altLang="ja-JP" sz="900" dirty="0">
                <a:latin typeface="メイリオ" panose="020B0604030504040204" pitchFamily="50" charset="-128"/>
                <a:ea typeface="メイリオ" panose="020B0604030504040204" pitchFamily="50" charset="-128"/>
              </a:rPr>
              <a:t>Firefox</a:t>
            </a:r>
            <a:r>
              <a:rPr lang="ja-JP" altLang="en-US" sz="900" dirty="0">
                <a:latin typeface="メイリオ" panose="020B0604030504040204" pitchFamily="50" charset="-128"/>
                <a:ea typeface="メイリオ" panose="020B0604030504040204" pitchFamily="50" charset="-128"/>
              </a:rPr>
              <a:t>　</a:t>
            </a:r>
            <a:endParaRPr lang="en-US" altLang="ja-JP" sz="900"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　と</a:t>
            </a:r>
            <a:r>
              <a:rPr lang="en-US" altLang="ja-JP" sz="900" dirty="0">
                <a:latin typeface="メイリオ" panose="020B0604030504040204" pitchFamily="50" charset="-128"/>
                <a:ea typeface="メイリオ" panose="020B0604030504040204" pitchFamily="50" charset="-128"/>
              </a:rPr>
              <a:t>Chrome</a:t>
            </a:r>
            <a:r>
              <a:rPr lang="ja-JP" altLang="en-US" sz="900" dirty="0">
                <a:latin typeface="メイリオ" panose="020B0604030504040204" pitchFamily="50" charset="-128"/>
                <a:ea typeface="メイリオ" panose="020B0604030504040204" pitchFamily="50" charset="-128"/>
              </a:rPr>
              <a:t>で利用できます。</a:t>
            </a:r>
            <a:endParaRPr lang="en-US" altLang="ja-JP" sz="900" dirty="0">
              <a:latin typeface="メイリオ" panose="020B0604030504040204" pitchFamily="50" charset="-128"/>
              <a:ea typeface="メイリオ" panose="020B0604030504040204" pitchFamily="50" charset="-128"/>
            </a:endParaRPr>
          </a:p>
        </p:txBody>
      </p:sp>
      <p:sp>
        <p:nvSpPr>
          <p:cNvPr id="26" name="左矢印 25">
            <a:extLst>
              <a:ext uri="{FF2B5EF4-FFF2-40B4-BE49-F238E27FC236}">
                <a16:creationId xmlns:a16="http://schemas.microsoft.com/office/drawing/2014/main" id="{9D1E12E8-1A97-AC40-8935-B34B43D682F4}"/>
              </a:ext>
            </a:extLst>
          </p:cNvPr>
          <p:cNvSpPr/>
          <p:nvPr/>
        </p:nvSpPr>
        <p:spPr>
          <a:xfrm>
            <a:off x="7072997" y="5281522"/>
            <a:ext cx="569401" cy="407504"/>
          </a:xfrm>
          <a:prstGeom prst="leftArrow">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2234834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A7744F-6100-A545-9FC5-843AF7728CEE}"/>
              </a:ext>
            </a:extLst>
          </p:cNvPr>
          <p:cNvSpPr>
            <a:spLocks noGrp="1"/>
          </p:cNvSpPr>
          <p:nvPr>
            <p:ph type="sldNum" sz="quarter" idx="10"/>
          </p:nvPr>
        </p:nvSpPr>
        <p:spPr/>
        <p:txBody>
          <a:bodyPr/>
          <a:lstStyle/>
          <a:p>
            <a:fld id="{0FEDF257-E9DE-47AD-A871-A7339627178B}" type="slidenum">
              <a:rPr lang="ja-JP" altLang="en-US" smtClean="0"/>
              <a:pPr/>
              <a:t>19</a:t>
            </a:fld>
            <a:endParaRPr lang="ja-JP" altLang="en-US" dirty="0"/>
          </a:p>
        </p:txBody>
      </p:sp>
      <p:graphicFrame>
        <p:nvGraphicFramePr>
          <p:cNvPr id="5" name="表 4">
            <a:extLst>
              <a:ext uri="{FF2B5EF4-FFF2-40B4-BE49-F238E27FC236}">
                <a16:creationId xmlns:a16="http://schemas.microsoft.com/office/drawing/2014/main" id="{56FC754E-734E-9046-B75B-90D2679AB12A}"/>
              </a:ext>
            </a:extLst>
          </p:cNvPr>
          <p:cNvGraphicFramePr>
            <a:graphicFrameLocks noGrp="1"/>
          </p:cNvGraphicFramePr>
          <p:nvPr>
            <p:extLst>
              <p:ext uri="{D42A27DB-BD31-4B8C-83A1-F6EECF244321}">
                <p14:modId xmlns:p14="http://schemas.microsoft.com/office/powerpoint/2010/main" val="779391156"/>
              </p:ext>
            </p:extLst>
          </p:nvPr>
        </p:nvGraphicFramePr>
        <p:xfrm>
          <a:off x="599438" y="1227667"/>
          <a:ext cx="8832797" cy="2558257"/>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686551">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623902">
                <a:tc>
                  <a:txBody>
                    <a:bodyPr/>
                    <a:lstStyle/>
                    <a:p>
                      <a:pPr algn="ctr"/>
                      <a:r>
                        <a:rPr kumimoji="1" lang="ja-JP" altLang="en-US" sz="1200" dirty="0"/>
                        <a:t>処理者へのメール通知</a:t>
                      </a:r>
                      <a:endParaRPr kumimoji="1" lang="en-US" altLang="ja-JP" sz="1200" dirty="0"/>
                    </a:p>
                    <a:p>
                      <a:pPr algn="ctr"/>
                      <a:r>
                        <a:rPr kumimoji="1" lang="ja-JP" altLang="en-US" sz="1200" b="0">
                          <a:solidFill>
                            <a:schemeClr val="accent5">
                              <a:lumMod val="50000"/>
                            </a:schemeClr>
                          </a:solidFill>
                        </a:rPr>
                        <a:t>＊ </a:t>
                      </a:r>
                      <a:r>
                        <a:rPr kumimoji="1" lang="en-US" altLang="ja-JP" sz="1200" b="0" dirty="0">
                          <a:solidFill>
                            <a:schemeClr val="accent5">
                              <a:lumMod val="50000"/>
                            </a:schemeClr>
                          </a:solidFill>
                        </a:rPr>
                        <a:t>P20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r h="623902">
                <a:tc>
                  <a:txBody>
                    <a:bodyPr/>
                    <a:lstStyle/>
                    <a:p>
                      <a:pPr algn="ctr"/>
                      <a:r>
                        <a:rPr kumimoji="1" lang="ja-JP" altLang="en-US" sz="1200" dirty="0"/>
                        <a:t>申請者への差し戻し</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P20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txBody>
                  <a:tcPr anchor="ctr"/>
                </a:tc>
                <a:extLst>
                  <a:ext uri="{0D108BD9-81ED-4DB2-BD59-A6C34878D82A}">
                    <a16:rowId xmlns:a16="http://schemas.microsoft.com/office/drawing/2014/main" val="10002"/>
                  </a:ext>
                </a:extLst>
              </a:tr>
              <a:tr h="623902">
                <a:tc>
                  <a:txBody>
                    <a:bodyPr/>
                    <a:lstStyle/>
                    <a:p>
                      <a:pPr algn="ctr"/>
                      <a:r>
                        <a:rPr kumimoji="1" lang="ja-JP" altLang="en-US" sz="1200" b="0" dirty="0">
                          <a:solidFill>
                            <a:schemeClr val="tx1"/>
                          </a:solidFill>
                        </a:rPr>
                        <a:t>サイボウズ ネット連携サービスの</a:t>
                      </a:r>
                      <a:endParaRPr kumimoji="1" lang="en-US" altLang="ja-JP" sz="1200" b="0" dirty="0">
                        <a:solidFill>
                          <a:schemeClr val="tx1"/>
                        </a:solidFill>
                      </a:endParaRPr>
                    </a:p>
                    <a:p>
                      <a:pPr algn="ctr"/>
                      <a:r>
                        <a:rPr kumimoji="1" lang="ja-JP" altLang="en-US" sz="1200" b="0" dirty="0">
                          <a:solidFill>
                            <a:schemeClr val="tx1"/>
                          </a:solidFill>
                        </a:rPr>
                        <a:t>路線検索の利用</a:t>
                      </a:r>
                      <a:r>
                        <a:rPr kumimoji="1" lang="ja-JP" altLang="en-US" sz="1200" b="0">
                          <a:solidFill>
                            <a:schemeClr val="accent5">
                              <a:lumMod val="50000"/>
                            </a:schemeClr>
                          </a:solidFill>
                        </a:rPr>
                        <a:t>＊ </a:t>
                      </a:r>
                      <a:r>
                        <a:rPr kumimoji="1" lang="en-US" altLang="ja-JP" sz="1200" b="0" dirty="0">
                          <a:solidFill>
                            <a:schemeClr val="accent5">
                              <a:lumMod val="50000"/>
                            </a:schemeClr>
                          </a:solidFill>
                        </a:rPr>
                        <a:t>P20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3"/>
                  </a:ext>
                </a:extLst>
              </a:tr>
            </a:tbl>
          </a:graphicData>
        </a:graphic>
      </p:graphicFrame>
      <p:sp>
        <p:nvSpPr>
          <p:cNvPr id="6" name="角丸四角形 5">
            <a:extLst>
              <a:ext uri="{FF2B5EF4-FFF2-40B4-BE49-F238E27FC236}">
                <a16:creationId xmlns:a16="http://schemas.microsoft.com/office/drawing/2014/main" id="{2B906E65-D339-D142-A33A-FB318C3D336A}"/>
              </a:ext>
            </a:extLst>
          </p:cNvPr>
          <p:cNvSpPr/>
          <p:nvPr/>
        </p:nvSpPr>
        <p:spPr>
          <a:xfrm>
            <a:off x="212636" y="253188"/>
            <a:ext cx="2250346"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7" name="テキスト ボックス 6">
            <a:extLst>
              <a:ext uri="{FF2B5EF4-FFF2-40B4-BE49-F238E27FC236}">
                <a16:creationId xmlns:a16="http://schemas.microsoft.com/office/drawing/2014/main" id="{3F432175-08B6-A945-BD17-B0BEAF9BE90E}"/>
              </a:ext>
            </a:extLst>
          </p:cNvPr>
          <p:cNvSpPr txBox="1"/>
          <p:nvPr/>
        </p:nvSpPr>
        <p:spPr>
          <a:xfrm>
            <a:off x="245519" y="366555"/>
            <a:ext cx="1829885" cy="400110"/>
          </a:xfrm>
          <a:prstGeom prst="rect">
            <a:avLst/>
          </a:prstGeom>
          <a:noFill/>
        </p:spPr>
        <p:txBody>
          <a:bodyPr wrap="square" rtlCol="0">
            <a:spAutoFit/>
          </a:bodyPr>
          <a:lstStyle/>
          <a:p>
            <a:pPr algn="ctr"/>
            <a:r>
              <a:rPr kumimoji="1" lang="ja-JP" altLang="en-US" sz="2000" b="1">
                <a:solidFill>
                  <a:srgbClr val="0070C0"/>
                </a:solidFill>
                <a:latin typeface="+mj-ea"/>
                <a:ea typeface="+mj-ea"/>
              </a:rPr>
              <a:t>ワークフロー</a:t>
            </a:r>
            <a:endParaRPr kumimoji="1" lang="ja-JP" altLang="en-US" b="1">
              <a:solidFill>
                <a:srgbClr val="0070C0"/>
              </a:solidFill>
              <a:latin typeface="+mj-ea"/>
              <a:ea typeface="+mj-ea"/>
            </a:endParaRPr>
          </a:p>
        </p:txBody>
      </p:sp>
      <p:pic>
        <p:nvPicPr>
          <p:cNvPr id="4" name="図 3">
            <a:extLst>
              <a:ext uri="{FF2B5EF4-FFF2-40B4-BE49-F238E27FC236}">
                <a16:creationId xmlns:a16="http://schemas.microsoft.com/office/drawing/2014/main" id="{3979A7CE-2191-D445-9FFE-E7B7A890D56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965244" y="333897"/>
            <a:ext cx="374123" cy="374123"/>
          </a:xfrm>
          <a:prstGeom prst="rect">
            <a:avLst/>
          </a:prstGeom>
        </p:spPr>
      </p:pic>
    </p:spTree>
    <p:extLst>
      <p:ext uri="{BB962C8B-B14F-4D97-AF65-F5344CB8AC3E}">
        <p14:creationId xmlns:p14="http://schemas.microsoft.com/office/powerpoint/2010/main" val="961960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DC8D0C-55AE-5240-92B0-85D8D3221A07}"/>
              </a:ext>
            </a:extLst>
          </p:cNvPr>
          <p:cNvSpPr>
            <a:spLocks noGrp="1"/>
          </p:cNvSpPr>
          <p:nvPr>
            <p:ph type="title"/>
          </p:nvPr>
        </p:nvSpPr>
        <p:spPr/>
        <p:txBody>
          <a:bodyPr/>
          <a:lstStyle/>
          <a:p>
            <a:r>
              <a:rPr kumimoji="1" lang="ja-JP" altLang="en-US"/>
              <a:t>お知らせ</a:t>
            </a:r>
          </a:p>
        </p:txBody>
      </p:sp>
      <p:sp>
        <p:nvSpPr>
          <p:cNvPr id="3" name="コンテンツ プレースホルダー 2">
            <a:extLst>
              <a:ext uri="{FF2B5EF4-FFF2-40B4-BE49-F238E27FC236}">
                <a16:creationId xmlns:a16="http://schemas.microsoft.com/office/drawing/2014/main" id="{087E28FA-498E-4647-9CF1-1DE4B6DAF06C}"/>
              </a:ext>
            </a:extLst>
          </p:cNvPr>
          <p:cNvSpPr>
            <a:spLocks noGrp="1"/>
          </p:cNvSpPr>
          <p:nvPr>
            <p:ph idx="1"/>
          </p:nvPr>
        </p:nvSpPr>
        <p:spPr>
          <a:xfrm>
            <a:off x="268287" y="1657349"/>
            <a:ext cx="9462294" cy="4737099"/>
          </a:xfrm>
        </p:spPr>
        <p:txBody>
          <a:bodyPr/>
          <a:lstStyle/>
          <a:p>
            <a:pPr marL="0" indent="0" algn="ctr">
              <a:buNone/>
            </a:pPr>
            <a:r>
              <a:rPr lang="ja-JP" altLang="en-US" sz="2400" b="1">
                <a:solidFill>
                  <a:srgbClr val="43A2DC"/>
                </a:solidFill>
              </a:rPr>
              <a:t>バージョンアップライセンスは</a:t>
            </a:r>
            <a:r>
              <a:rPr lang="en-US" altLang="ja-JP" sz="2400" b="1" dirty="0">
                <a:solidFill>
                  <a:srgbClr val="43A2DC"/>
                </a:solidFill>
              </a:rPr>
              <a:t>2021</a:t>
            </a:r>
            <a:r>
              <a:rPr lang="ja-JP" altLang="en-US" sz="2400" b="1">
                <a:solidFill>
                  <a:srgbClr val="43A2DC"/>
                </a:solidFill>
              </a:rPr>
              <a:t>年</a:t>
            </a:r>
            <a:r>
              <a:rPr lang="en-US" altLang="ja-JP" sz="2400" b="1" dirty="0">
                <a:solidFill>
                  <a:srgbClr val="43A2DC"/>
                </a:solidFill>
              </a:rPr>
              <a:t>9</a:t>
            </a:r>
            <a:r>
              <a:rPr lang="ja-JP" altLang="en-US" sz="2400" b="1">
                <a:solidFill>
                  <a:srgbClr val="43A2DC"/>
                </a:solidFill>
              </a:rPr>
              <a:t>月</a:t>
            </a:r>
            <a:r>
              <a:rPr lang="en-US" altLang="ja-JP" sz="2400" b="1" dirty="0">
                <a:solidFill>
                  <a:srgbClr val="43A2DC"/>
                </a:solidFill>
              </a:rPr>
              <a:t>30</a:t>
            </a:r>
            <a:r>
              <a:rPr lang="ja-JP" altLang="en-US" sz="2400" b="1">
                <a:solidFill>
                  <a:srgbClr val="43A2DC"/>
                </a:solidFill>
              </a:rPr>
              <a:t>日をもちまして</a:t>
            </a:r>
            <a:endParaRPr lang="en-US" altLang="ja-JP" sz="2400" b="1" dirty="0">
              <a:solidFill>
                <a:srgbClr val="43A2DC"/>
              </a:solidFill>
            </a:endParaRPr>
          </a:p>
          <a:p>
            <a:pPr marL="0" indent="0" algn="ctr">
              <a:buNone/>
            </a:pPr>
            <a:r>
              <a:rPr lang="ja-JP" altLang="en-US" sz="2400" b="1">
                <a:solidFill>
                  <a:srgbClr val="43A2DC"/>
                </a:solidFill>
              </a:rPr>
              <a:t>販売を終了いたしました。</a:t>
            </a:r>
            <a:endParaRPr lang="en-US" altLang="ja-JP" sz="2400" b="1" dirty="0">
              <a:solidFill>
                <a:srgbClr val="43A2DC"/>
              </a:solidFill>
            </a:endParaRPr>
          </a:p>
          <a:p>
            <a:pPr marL="0" indent="0" algn="ctr">
              <a:buNone/>
            </a:pPr>
            <a:endParaRPr lang="en-US" altLang="ja-JP" sz="2400" b="1" dirty="0">
              <a:solidFill>
                <a:srgbClr val="43A2DC"/>
              </a:solidFill>
            </a:endParaRPr>
          </a:p>
          <a:p>
            <a:pPr marL="0" indent="0" algn="ctr">
              <a:buNone/>
            </a:pPr>
            <a:r>
              <a:rPr lang="ja-JP" altLang="en-US" sz="2400" b="1">
                <a:solidFill>
                  <a:srgbClr val="43A2DC"/>
                </a:solidFill>
              </a:rPr>
              <a:t>最新版のサイボウズ</a:t>
            </a:r>
            <a:r>
              <a:rPr lang="en-US" altLang="ja-JP" sz="2400" b="1" dirty="0">
                <a:solidFill>
                  <a:srgbClr val="43A2DC"/>
                </a:solidFill>
              </a:rPr>
              <a:t> Office</a:t>
            </a:r>
            <a:r>
              <a:rPr lang="ja-JP" altLang="en-US" sz="2400" b="1">
                <a:solidFill>
                  <a:srgbClr val="43A2DC"/>
                </a:solidFill>
              </a:rPr>
              <a:t>をご利用検討の方は、</a:t>
            </a:r>
            <a:endParaRPr lang="en-US" altLang="ja-JP" sz="2400" b="1" dirty="0">
              <a:solidFill>
                <a:srgbClr val="43A2DC"/>
              </a:solidFill>
            </a:endParaRPr>
          </a:p>
          <a:p>
            <a:pPr marL="0" indent="0" algn="ctr">
              <a:buNone/>
            </a:pPr>
            <a:r>
              <a:rPr lang="ja-JP" altLang="en-US" sz="2400" b="1">
                <a:solidFill>
                  <a:srgbClr val="43A2DC"/>
                </a:solidFill>
              </a:rPr>
              <a:t>クラウド版</a:t>
            </a:r>
            <a:r>
              <a:rPr lang="en-US" altLang="ja-JP" sz="2400" b="1" dirty="0">
                <a:solidFill>
                  <a:srgbClr val="43A2DC"/>
                </a:solidFill>
              </a:rPr>
              <a:t> </a:t>
            </a:r>
            <a:r>
              <a:rPr lang="ja-JP" altLang="en-US" sz="2400" b="1">
                <a:solidFill>
                  <a:srgbClr val="43A2DC"/>
                </a:solidFill>
              </a:rPr>
              <a:t>サイボウズ</a:t>
            </a:r>
            <a:r>
              <a:rPr lang="en-US" altLang="ja-JP" sz="2400" b="1" dirty="0">
                <a:solidFill>
                  <a:srgbClr val="43A2DC"/>
                </a:solidFill>
              </a:rPr>
              <a:t> Office</a:t>
            </a:r>
            <a:r>
              <a:rPr lang="ja-JP" altLang="en-US" sz="2400" b="1">
                <a:solidFill>
                  <a:srgbClr val="43A2DC"/>
                </a:solidFill>
              </a:rPr>
              <a:t>をご検討ください。</a:t>
            </a:r>
            <a:endParaRPr lang="en-US" altLang="ja-JP" sz="2400" b="1" dirty="0">
              <a:solidFill>
                <a:srgbClr val="43A2DC"/>
              </a:solidFill>
            </a:endParaRPr>
          </a:p>
          <a:p>
            <a:pPr marL="0" indent="0" algn="ctr">
              <a:buNone/>
            </a:pPr>
            <a:endParaRPr lang="ja-JP" altLang="en-US" sz="2000"/>
          </a:p>
          <a:p>
            <a:pPr marL="0" indent="0" algn="ctr">
              <a:buNone/>
            </a:pPr>
            <a:endParaRPr lang="ja-JP" altLang="en-US" sz="2000"/>
          </a:p>
          <a:p>
            <a:pPr marL="0" indent="0" algn="ctr">
              <a:buNone/>
            </a:pPr>
            <a:r>
              <a:rPr lang="ja-JP" altLang="en-US" sz="2000"/>
              <a:t>パッケージ版の販売・サポート終了に関して詳しくは、</a:t>
            </a:r>
            <a:endParaRPr lang="en-US" altLang="ja-JP" sz="2000" dirty="0"/>
          </a:p>
          <a:p>
            <a:pPr marL="0" indent="0" algn="ctr">
              <a:buNone/>
            </a:pPr>
            <a:r>
              <a:rPr lang="ja-JP" altLang="en-US" sz="2000"/>
              <a:t>下記特設サイトをご覧ください。</a:t>
            </a:r>
          </a:p>
        </p:txBody>
      </p:sp>
      <p:sp>
        <p:nvSpPr>
          <p:cNvPr id="4" name="スライド番号プレースホルダー 3">
            <a:extLst>
              <a:ext uri="{FF2B5EF4-FFF2-40B4-BE49-F238E27FC236}">
                <a16:creationId xmlns:a16="http://schemas.microsoft.com/office/drawing/2014/main" id="{B6E6EB34-B296-DB46-9A0C-46A7482BDC58}"/>
              </a:ext>
            </a:extLst>
          </p:cNvPr>
          <p:cNvSpPr>
            <a:spLocks noGrp="1"/>
          </p:cNvSpPr>
          <p:nvPr>
            <p:ph type="sldNum" sz="quarter" idx="10"/>
          </p:nvPr>
        </p:nvSpPr>
        <p:spPr/>
        <p:txBody>
          <a:bodyPr/>
          <a:lstStyle/>
          <a:p>
            <a:fld id="{0FEDF257-E9DE-47AD-A871-A7339627178B}" type="slidenum">
              <a:rPr lang="ja-JP" altLang="en-US" smtClean="0"/>
              <a:pPr/>
              <a:t>2</a:t>
            </a:fld>
            <a:endParaRPr lang="ja-JP" altLang="en-US" dirty="0"/>
          </a:p>
        </p:txBody>
      </p:sp>
      <p:grpSp>
        <p:nvGrpSpPr>
          <p:cNvPr id="7" name="グループ化 6">
            <a:extLst>
              <a:ext uri="{FF2B5EF4-FFF2-40B4-BE49-F238E27FC236}">
                <a16:creationId xmlns:a16="http://schemas.microsoft.com/office/drawing/2014/main" id="{7FF58B99-3F7A-D34D-A9B9-713F656F1B75}"/>
              </a:ext>
            </a:extLst>
          </p:cNvPr>
          <p:cNvGrpSpPr/>
          <p:nvPr/>
        </p:nvGrpSpPr>
        <p:grpSpPr>
          <a:xfrm>
            <a:off x="2168828" y="5789332"/>
            <a:ext cx="5661212" cy="605117"/>
            <a:chOff x="1896035" y="5839011"/>
            <a:chExt cx="5661212" cy="605117"/>
          </a:xfrm>
        </p:grpSpPr>
        <p:sp>
          <p:nvSpPr>
            <p:cNvPr id="5" name="角丸四角形 4">
              <a:extLst>
                <a:ext uri="{FF2B5EF4-FFF2-40B4-BE49-F238E27FC236}">
                  <a16:creationId xmlns:a16="http://schemas.microsoft.com/office/drawing/2014/main" id="{DEF41909-77F9-9342-8807-59CF79D1FC2A}"/>
                </a:ext>
              </a:extLst>
            </p:cNvPr>
            <p:cNvSpPr/>
            <p:nvPr/>
          </p:nvSpPr>
          <p:spPr>
            <a:xfrm>
              <a:off x="1896035" y="5839011"/>
              <a:ext cx="4531659" cy="605117"/>
            </a:xfrm>
            <a:prstGeom prst="roundRect">
              <a:avLst/>
            </a:prstGeom>
            <a:solidFill>
              <a:schemeClr val="bg1"/>
            </a:solidFill>
            <a:ln w="38100">
              <a:solidFill>
                <a:srgbClr val="00A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a:solidFill>
                    <a:schemeClr val="tx1"/>
                  </a:solidFill>
                </a:rPr>
                <a:t>サイボウズ </a:t>
              </a:r>
              <a:r>
                <a:rPr kumimoji="1" lang="en-US" altLang="ja-JP" b="1" dirty="0">
                  <a:solidFill>
                    <a:schemeClr val="tx1"/>
                  </a:solidFill>
                </a:rPr>
                <a:t>Office </a:t>
              </a:r>
              <a:r>
                <a:rPr kumimoji="1" lang="ja-JP" altLang="en-US" b="1">
                  <a:solidFill>
                    <a:schemeClr val="tx1"/>
                  </a:solidFill>
                </a:rPr>
                <a:t>パッケージ版終了</a:t>
              </a:r>
              <a:endParaRPr kumimoji="1" lang="en-US" altLang="ja-JP" b="1" dirty="0">
                <a:solidFill>
                  <a:schemeClr val="tx1"/>
                </a:solidFill>
              </a:endParaRPr>
            </a:p>
          </p:txBody>
        </p:sp>
        <p:sp>
          <p:nvSpPr>
            <p:cNvPr id="6" name="角丸四角形 5">
              <a:extLst>
                <a:ext uri="{FF2B5EF4-FFF2-40B4-BE49-F238E27FC236}">
                  <a16:creationId xmlns:a16="http://schemas.microsoft.com/office/drawing/2014/main" id="{7D3AC038-86EC-684C-930E-B7556E1C4212}"/>
                </a:ext>
              </a:extLst>
            </p:cNvPr>
            <p:cNvSpPr/>
            <p:nvPr/>
          </p:nvSpPr>
          <p:spPr>
            <a:xfrm>
              <a:off x="6633882" y="5839011"/>
              <a:ext cx="923365" cy="605117"/>
            </a:xfrm>
            <a:prstGeom prst="roundRect">
              <a:avLst/>
            </a:prstGeom>
            <a:solidFill>
              <a:srgbClr val="00A6F8"/>
            </a:solidFill>
            <a:ln w="38100">
              <a:solidFill>
                <a:srgbClr val="00A6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検索</a:t>
              </a:r>
            </a:p>
          </p:txBody>
        </p:sp>
      </p:grpSp>
      <p:sp>
        <p:nvSpPr>
          <p:cNvPr id="8" name="正方形/長方形 7">
            <a:extLst>
              <a:ext uri="{FF2B5EF4-FFF2-40B4-BE49-F238E27FC236}">
                <a16:creationId xmlns:a16="http://schemas.microsoft.com/office/drawing/2014/main" id="{A7036440-1336-7D4E-B041-766501ACB9D3}"/>
              </a:ext>
            </a:extLst>
          </p:cNvPr>
          <p:cNvSpPr/>
          <p:nvPr/>
        </p:nvSpPr>
        <p:spPr>
          <a:xfrm>
            <a:off x="1958157" y="6444476"/>
            <a:ext cx="4953000" cy="276999"/>
          </a:xfrm>
          <a:prstGeom prst="rect">
            <a:avLst/>
          </a:prstGeom>
        </p:spPr>
        <p:txBody>
          <a:bodyPr>
            <a:spAutoFit/>
          </a:bodyPr>
          <a:lstStyle/>
          <a:p>
            <a:pPr algn="ctr"/>
            <a:r>
              <a:rPr lang="en" altLang="ja-JP" sz="1200" dirty="0">
                <a:solidFill>
                  <a:srgbClr val="3498DB"/>
                </a:solidFill>
                <a:latin typeface="メイリオ" panose="020B0604030504040204" pitchFamily="34" charset="-128"/>
                <a:hlinkClick r:id="rId2"/>
              </a:rPr>
              <a:t>https://office.cybozu.co.jp/on-premise_close</a:t>
            </a:r>
            <a:r>
              <a:rPr lang="en" altLang="ja-JP" sz="1200" dirty="0">
                <a:solidFill>
                  <a:srgbClr val="3498DB"/>
                </a:solidFill>
                <a:latin typeface="メイリオ" panose="020B0604030504040204" pitchFamily="34" charset="-128"/>
              </a:rPr>
              <a:t>/</a:t>
            </a:r>
            <a:endParaRPr lang="ja-JP" altLang="en-US" sz="1200"/>
          </a:p>
        </p:txBody>
      </p:sp>
    </p:spTree>
    <p:extLst>
      <p:ext uri="{BB962C8B-B14F-4D97-AF65-F5344CB8AC3E}">
        <p14:creationId xmlns:p14="http://schemas.microsoft.com/office/powerpoint/2010/main" val="1401586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4981C44-A377-5541-83DA-28049B2287BC}"/>
              </a:ext>
            </a:extLst>
          </p:cNvPr>
          <p:cNvSpPr>
            <a:spLocks noGrp="1"/>
          </p:cNvSpPr>
          <p:nvPr>
            <p:ph type="sldNum" sz="quarter" idx="10"/>
          </p:nvPr>
        </p:nvSpPr>
        <p:spPr/>
        <p:txBody>
          <a:bodyPr/>
          <a:lstStyle/>
          <a:p>
            <a:fld id="{0FEDF257-E9DE-47AD-A871-A7339627178B}" type="slidenum">
              <a:rPr lang="ja-JP" altLang="en-US" smtClean="0"/>
              <a:pPr/>
              <a:t>20</a:t>
            </a:fld>
            <a:endParaRPr lang="ja-JP" altLang="en-US" dirty="0"/>
          </a:p>
        </p:txBody>
      </p:sp>
      <p:pic>
        <p:nvPicPr>
          <p:cNvPr id="3" name="図 2">
            <a:extLst>
              <a:ext uri="{FF2B5EF4-FFF2-40B4-BE49-F238E27FC236}">
                <a16:creationId xmlns:a16="http://schemas.microsoft.com/office/drawing/2014/main" id="{A7F12D68-47E3-F944-AD3B-A04FA6D44B8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102935" y="5633175"/>
            <a:ext cx="4516021" cy="698725"/>
          </a:xfrm>
          <a:prstGeom prst="rect">
            <a:avLst/>
          </a:prstGeom>
          <a:ln>
            <a:solidFill>
              <a:schemeClr val="tx1"/>
            </a:solidFill>
          </a:ln>
        </p:spPr>
      </p:pic>
      <p:pic>
        <p:nvPicPr>
          <p:cNvPr id="4" name="図 3">
            <a:extLst>
              <a:ext uri="{FF2B5EF4-FFF2-40B4-BE49-F238E27FC236}">
                <a16:creationId xmlns:a16="http://schemas.microsoft.com/office/drawing/2014/main" id="{127F659E-7430-7943-B53E-CB40BF65C5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88189" y="4141960"/>
            <a:ext cx="4636512" cy="1038257"/>
          </a:xfrm>
          <a:prstGeom prst="rect">
            <a:avLst/>
          </a:prstGeom>
          <a:ln>
            <a:solidFill>
              <a:schemeClr val="tx1"/>
            </a:solidFill>
          </a:ln>
        </p:spPr>
      </p:pic>
      <p:pic>
        <p:nvPicPr>
          <p:cNvPr id="5" name="図 4">
            <a:extLst>
              <a:ext uri="{FF2B5EF4-FFF2-40B4-BE49-F238E27FC236}">
                <a16:creationId xmlns:a16="http://schemas.microsoft.com/office/drawing/2014/main" id="{FA1B464D-C161-3647-9F75-49C2204919C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93399" y="2290877"/>
            <a:ext cx="2936696" cy="1683571"/>
          </a:xfrm>
          <a:prstGeom prst="rect">
            <a:avLst/>
          </a:prstGeom>
          <a:ln>
            <a:solidFill>
              <a:schemeClr val="tx1"/>
            </a:solidFill>
          </a:ln>
        </p:spPr>
      </p:pic>
      <p:sp>
        <p:nvSpPr>
          <p:cNvPr id="6" name="角丸四角形 5">
            <a:extLst>
              <a:ext uri="{FF2B5EF4-FFF2-40B4-BE49-F238E27FC236}">
                <a16:creationId xmlns:a16="http://schemas.microsoft.com/office/drawing/2014/main" id="{82023F39-3617-B946-A15E-6E0D710F574B}"/>
              </a:ext>
            </a:extLst>
          </p:cNvPr>
          <p:cNvSpPr/>
          <p:nvPr/>
        </p:nvSpPr>
        <p:spPr>
          <a:xfrm>
            <a:off x="334431" y="226807"/>
            <a:ext cx="3355825"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lang="ja-JP" altLang="en-US" b="1" dirty="0">
                <a:solidFill>
                  <a:schemeClr val="tx2">
                    <a:lumMod val="50000"/>
                  </a:schemeClr>
                </a:solidFill>
              </a:rPr>
              <a:t>処理者へのメール通知</a:t>
            </a:r>
            <a:endParaRPr kumimoji="1" lang="ja-JP" altLang="en-US" b="1" dirty="0">
              <a:solidFill>
                <a:schemeClr val="tx2">
                  <a:lumMod val="50000"/>
                </a:schemeClr>
              </a:solidFill>
            </a:endParaRPr>
          </a:p>
        </p:txBody>
      </p:sp>
      <p:pic>
        <p:nvPicPr>
          <p:cNvPr id="7" name="図 6">
            <a:extLst>
              <a:ext uri="{FF2B5EF4-FFF2-40B4-BE49-F238E27FC236}">
                <a16:creationId xmlns:a16="http://schemas.microsoft.com/office/drawing/2014/main" id="{3C0D7A3A-2EEC-C04D-8B97-41E6F926246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16892" y="255482"/>
            <a:ext cx="324713" cy="324713"/>
          </a:xfrm>
          <a:prstGeom prst="rect">
            <a:avLst/>
          </a:prstGeom>
        </p:spPr>
      </p:pic>
      <p:sp>
        <p:nvSpPr>
          <p:cNvPr id="8" name="角丸四角形 7">
            <a:extLst>
              <a:ext uri="{FF2B5EF4-FFF2-40B4-BE49-F238E27FC236}">
                <a16:creationId xmlns:a16="http://schemas.microsoft.com/office/drawing/2014/main" id="{FC8E0FB2-974A-5F4E-B905-D09926DF14E1}"/>
              </a:ext>
            </a:extLst>
          </p:cNvPr>
          <p:cNvSpPr/>
          <p:nvPr/>
        </p:nvSpPr>
        <p:spPr>
          <a:xfrm>
            <a:off x="334431" y="3449170"/>
            <a:ext cx="3079103"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b="1" dirty="0">
                <a:solidFill>
                  <a:schemeClr val="tx2">
                    <a:lumMod val="50000"/>
                  </a:schemeClr>
                </a:solidFill>
              </a:rPr>
              <a:t>申請者への差し戻し</a:t>
            </a:r>
          </a:p>
        </p:txBody>
      </p:sp>
      <p:cxnSp>
        <p:nvCxnSpPr>
          <p:cNvPr id="9" name="直線コネクタ 8">
            <a:extLst>
              <a:ext uri="{FF2B5EF4-FFF2-40B4-BE49-F238E27FC236}">
                <a16:creationId xmlns:a16="http://schemas.microsoft.com/office/drawing/2014/main" id="{6DA86840-378A-C74A-8EED-F241A5404460}"/>
              </a:ext>
            </a:extLst>
          </p:cNvPr>
          <p:cNvCxnSpPr/>
          <p:nvPr/>
        </p:nvCxnSpPr>
        <p:spPr>
          <a:xfrm>
            <a:off x="4953000" y="226806"/>
            <a:ext cx="0" cy="6391708"/>
          </a:xfrm>
          <a:prstGeom prst="line">
            <a:avLst/>
          </a:prstGeom>
          <a:ln w="38100">
            <a:solidFill>
              <a:srgbClr val="00A6F8"/>
            </a:solidFill>
          </a:ln>
        </p:spPr>
        <p:style>
          <a:lnRef idx="2">
            <a:schemeClr val="accent5"/>
          </a:lnRef>
          <a:fillRef idx="0">
            <a:schemeClr val="accent5"/>
          </a:fillRef>
          <a:effectRef idx="1">
            <a:schemeClr val="accent5"/>
          </a:effectRef>
          <a:fontRef idx="minor">
            <a:schemeClr val="tx1"/>
          </a:fontRef>
        </p:style>
      </p:cxnSp>
      <p:sp>
        <p:nvSpPr>
          <p:cNvPr id="10" name="角丸四角形 9">
            <a:extLst>
              <a:ext uri="{FF2B5EF4-FFF2-40B4-BE49-F238E27FC236}">
                <a16:creationId xmlns:a16="http://schemas.microsoft.com/office/drawing/2014/main" id="{5F682E70-1E9B-8640-8603-1DC765092A3E}"/>
              </a:ext>
            </a:extLst>
          </p:cNvPr>
          <p:cNvSpPr/>
          <p:nvPr/>
        </p:nvSpPr>
        <p:spPr>
          <a:xfrm>
            <a:off x="5424590" y="231161"/>
            <a:ext cx="4176610" cy="7180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b="1" dirty="0">
                <a:solidFill>
                  <a:schemeClr val="tx1"/>
                </a:solidFill>
                <a:latin typeface="+mj-ea"/>
                <a:ea typeface="+mj-ea"/>
              </a:rPr>
              <a:t>サイボウズ ネット連携サービス</a:t>
            </a:r>
            <a:endParaRPr lang="en-US" altLang="ja-JP" b="1" dirty="0">
              <a:solidFill>
                <a:schemeClr val="tx1"/>
              </a:solidFill>
              <a:latin typeface="+mj-ea"/>
              <a:ea typeface="+mj-ea"/>
            </a:endParaRPr>
          </a:p>
          <a:p>
            <a:pPr algn="ctr"/>
            <a:r>
              <a:rPr lang="ja-JP" altLang="en-US" b="1" dirty="0">
                <a:solidFill>
                  <a:schemeClr val="tx1"/>
                </a:solidFill>
                <a:latin typeface="+mj-ea"/>
                <a:ea typeface="+mj-ea"/>
              </a:rPr>
              <a:t>の路線検索の利用</a:t>
            </a:r>
            <a:endParaRPr kumimoji="1" lang="ja-JP" altLang="en-US" b="1" dirty="0">
              <a:solidFill>
                <a:schemeClr val="tx2">
                  <a:lumMod val="50000"/>
                </a:schemeClr>
              </a:solidFill>
              <a:latin typeface="+mj-ea"/>
              <a:ea typeface="+mj-ea"/>
            </a:endParaRPr>
          </a:p>
        </p:txBody>
      </p:sp>
      <p:pic>
        <p:nvPicPr>
          <p:cNvPr id="11" name="図 10">
            <a:extLst>
              <a:ext uri="{FF2B5EF4-FFF2-40B4-BE49-F238E27FC236}">
                <a16:creationId xmlns:a16="http://schemas.microsoft.com/office/drawing/2014/main" id="{AC691B88-CCED-664F-A34A-F60307BF3F75}"/>
              </a:ext>
            </a:extLst>
          </p:cNvPr>
          <p:cNvPicPr>
            <a:picLocks noChangeAspect="1"/>
          </p:cNvPicPr>
          <p:nvPr/>
        </p:nvPicPr>
        <p:blipFill>
          <a:blip r:embed="rId6"/>
          <a:srcRect/>
          <a:stretch/>
        </p:blipFill>
        <p:spPr>
          <a:xfrm>
            <a:off x="3223589" y="435074"/>
            <a:ext cx="324713" cy="324713"/>
          </a:xfrm>
          <a:prstGeom prst="rect">
            <a:avLst/>
          </a:prstGeom>
        </p:spPr>
      </p:pic>
      <p:pic>
        <p:nvPicPr>
          <p:cNvPr id="12" name="図 11">
            <a:extLst>
              <a:ext uri="{FF2B5EF4-FFF2-40B4-BE49-F238E27FC236}">
                <a16:creationId xmlns:a16="http://schemas.microsoft.com/office/drawing/2014/main" id="{997FA1BC-7D3A-754F-AAE3-EA5210C6F1F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614319" y="3528111"/>
            <a:ext cx="411821" cy="411821"/>
          </a:xfrm>
          <a:prstGeom prst="rect">
            <a:avLst/>
          </a:prstGeom>
        </p:spPr>
      </p:pic>
      <p:sp>
        <p:nvSpPr>
          <p:cNvPr id="13" name="右矢印 12">
            <a:extLst>
              <a:ext uri="{FF2B5EF4-FFF2-40B4-BE49-F238E27FC236}">
                <a16:creationId xmlns:a16="http://schemas.microsoft.com/office/drawing/2014/main" id="{9215E01A-B4E4-D84F-A9D4-1E6FC2875D3F}"/>
              </a:ext>
            </a:extLst>
          </p:cNvPr>
          <p:cNvSpPr/>
          <p:nvPr/>
        </p:nvSpPr>
        <p:spPr>
          <a:xfrm>
            <a:off x="3065977" y="3631065"/>
            <a:ext cx="205911" cy="205911"/>
          </a:xfrm>
          <a:prstGeom prst="rightArrow">
            <a:avLst/>
          </a:prstGeom>
          <a:solidFill>
            <a:srgbClr val="00A6F8"/>
          </a:solidFill>
          <a:ln>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ボックス 9">
            <a:extLst>
              <a:ext uri="{FF2B5EF4-FFF2-40B4-BE49-F238E27FC236}">
                <a16:creationId xmlns:a16="http://schemas.microsoft.com/office/drawing/2014/main" id="{CE0843BF-054F-094C-A4AE-353C13654CF5}"/>
              </a:ext>
            </a:extLst>
          </p:cNvPr>
          <p:cNvSpPr txBox="1"/>
          <p:nvPr/>
        </p:nvSpPr>
        <p:spPr>
          <a:xfrm>
            <a:off x="300490" y="884157"/>
            <a:ext cx="4402139" cy="415498"/>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pPr>
              <a:defRPr/>
            </a:pPr>
            <a:r>
              <a:rPr lang="ja-JP" altLang="en-US" sz="1050" dirty="0">
                <a:cs typeface="メイリオ"/>
              </a:rPr>
              <a:t>自分が承認や確認をしなければならない申請が回ってきたときに、メール通知を受け取る設定ができます。 </a:t>
            </a:r>
          </a:p>
        </p:txBody>
      </p:sp>
      <p:pic>
        <p:nvPicPr>
          <p:cNvPr id="15" name="図 14">
            <a:extLst>
              <a:ext uri="{FF2B5EF4-FFF2-40B4-BE49-F238E27FC236}">
                <a16:creationId xmlns:a16="http://schemas.microsoft.com/office/drawing/2014/main" id="{F965A7C8-B340-5741-BDAE-03C49809CA5C}"/>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6037" y="1479534"/>
            <a:ext cx="3631574" cy="1056121"/>
          </a:xfrm>
          <a:prstGeom prst="rect">
            <a:avLst/>
          </a:prstGeom>
          <a:ln>
            <a:solidFill>
              <a:schemeClr val="tx1">
                <a:lumMod val="50000"/>
                <a:lumOff val="50000"/>
              </a:schemeClr>
            </a:solidFill>
          </a:ln>
        </p:spPr>
      </p:pic>
      <p:sp>
        <p:nvSpPr>
          <p:cNvPr id="17" name="正方形/長方形 16">
            <a:extLst>
              <a:ext uri="{FF2B5EF4-FFF2-40B4-BE49-F238E27FC236}">
                <a16:creationId xmlns:a16="http://schemas.microsoft.com/office/drawing/2014/main" id="{CA988715-2F1B-CB43-96FB-6C22F659A6F6}"/>
              </a:ext>
            </a:extLst>
          </p:cNvPr>
          <p:cNvSpPr/>
          <p:nvPr/>
        </p:nvSpPr>
        <p:spPr>
          <a:xfrm>
            <a:off x="387043" y="1519718"/>
            <a:ext cx="3650567" cy="693452"/>
          </a:xfrm>
          <a:prstGeom prst="rect">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pic>
        <p:nvPicPr>
          <p:cNvPr id="18" name="図 17">
            <a:extLst>
              <a:ext uri="{FF2B5EF4-FFF2-40B4-BE49-F238E27FC236}">
                <a16:creationId xmlns:a16="http://schemas.microsoft.com/office/drawing/2014/main" id="{1345514D-4C4E-D043-8722-7CB41688C09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244926" y="4908609"/>
            <a:ext cx="4355069" cy="1834001"/>
          </a:xfrm>
          <a:prstGeom prst="rect">
            <a:avLst/>
          </a:prstGeom>
          <a:ln>
            <a:solidFill>
              <a:schemeClr val="bg1">
                <a:lumMod val="75000"/>
              </a:schemeClr>
            </a:solidFill>
          </a:ln>
        </p:spPr>
      </p:pic>
      <p:pic>
        <p:nvPicPr>
          <p:cNvPr id="19" name="図 18">
            <a:extLst>
              <a:ext uri="{FF2B5EF4-FFF2-40B4-BE49-F238E27FC236}">
                <a16:creationId xmlns:a16="http://schemas.microsoft.com/office/drawing/2014/main" id="{DB28E5CE-E9C9-7A44-B39C-C50540549179}"/>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26373" y="6434142"/>
            <a:ext cx="731783" cy="278396"/>
          </a:xfrm>
          <a:prstGeom prst="rect">
            <a:avLst/>
          </a:prstGeom>
        </p:spPr>
      </p:pic>
      <p:sp>
        <p:nvSpPr>
          <p:cNvPr id="20" name="正方形/長方形 19">
            <a:extLst>
              <a:ext uri="{FF2B5EF4-FFF2-40B4-BE49-F238E27FC236}">
                <a16:creationId xmlns:a16="http://schemas.microsoft.com/office/drawing/2014/main" id="{77BBBE6C-6CE3-2247-B981-5655F2D82A56}"/>
              </a:ext>
            </a:extLst>
          </p:cNvPr>
          <p:cNvSpPr/>
          <p:nvPr/>
        </p:nvSpPr>
        <p:spPr>
          <a:xfrm>
            <a:off x="2836725" y="6395629"/>
            <a:ext cx="755374" cy="337499"/>
          </a:xfrm>
          <a:prstGeom prst="rect">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sp>
        <p:nvSpPr>
          <p:cNvPr id="21" name="テキスト ボックス 9">
            <a:extLst>
              <a:ext uri="{FF2B5EF4-FFF2-40B4-BE49-F238E27FC236}">
                <a16:creationId xmlns:a16="http://schemas.microsoft.com/office/drawing/2014/main" id="{0556EC2C-D1A0-ED46-8BDF-2B3435575CD7}"/>
              </a:ext>
            </a:extLst>
          </p:cNvPr>
          <p:cNvSpPr txBox="1"/>
          <p:nvPr/>
        </p:nvSpPr>
        <p:spPr>
          <a:xfrm>
            <a:off x="244926" y="4179001"/>
            <a:ext cx="4402139" cy="577081"/>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pPr>
              <a:defRPr/>
            </a:pPr>
            <a:r>
              <a:rPr lang="ja-JP" altLang="en-US" sz="1050" dirty="0">
                <a:cs typeface="メイリオ"/>
              </a:rPr>
              <a:t>「申請者」にのみ「差し戻し」が可能です。</a:t>
            </a:r>
            <a:endParaRPr lang="en-US" altLang="ja-JP" sz="1050" dirty="0">
              <a:cs typeface="メイリオ"/>
            </a:endParaRPr>
          </a:p>
          <a:p>
            <a:pPr>
              <a:defRPr/>
            </a:pPr>
            <a:r>
              <a:rPr lang="ja-JP" altLang="en-US" sz="1050" dirty="0">
                <a:cs typeface="メイリオ"/>
              </a:rPr>
              <a:t>差し戻された場合、申請者はその申請を利用して「再申請」することができます。</a:t>
            </a:r>
            <a:endParaRPr lang="en-US" altLang="ja-JP" sz="1050" dirty="0">
              <a:cs typeface="メイリオ"/>
            </a:endParaRPr>
          </a:p>
        </p:txBody>
      </p:sp>
      <p:sp>
        <p:nvSpPr>
          <p:cNvPr id="22" name="四角形吹き出し 21">
            <a:extLst>
              <a:ext uri="{FF2B5EF4-FFF2-40B4-BE49-F238E27FC236}">
                <a16:creationId xmlns:a16="http://schemas.microsoft.com/office/drawing/2014/main" id="{91ED6455-9FC9-254C-B4E2-C2B172CB9134}"/>
              </a:ext>
            </a:extLst>
          </p:cNvPr>
          <p:cNvSpPr/>
          <p:nvPr/>
        </p:nvSpPr>
        <p:spPr>
          <a:xfrm>
            <a:off x="2836725" y="5362924"/>
            <a:ext cx="1966341" cy="701308"/>
          </a:xfrm>
          <a:prstGeom prst="wedgeRectCallout">
            <a:avLst>
              <a:gd name="adj1" fmla="val -35979"/>
              <a:gd name="adj2" fmla="val 89886"/>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申請が差し戻されると</a:t>
            </a:r>
            <a:endParaRPr lang="en-US" altLang="ja-JP" sz="1100" dirty="0">
              <a:solidFill>
                <a:schemeClr val="bg1"/>
              </a:solidFill>
              <a:cs typeface="メイリオ"/>
            </a:endParaRPr>
          </a:p>
          <a:p>
            <a:pPr algn="ctr"/>
            <a:r>
              <a:rPr lang="ja-JP" altLang="en-US" sz="1100" dirty="0">
                <a:solidFill>
                  <a:schemeClr val="bg1"/>
                </a:solidFill>
                <a:cs typeface="メイリオ"/>
              </a:rPr>
              <a:t>申請者に通知されます。</a:t>
            </a:r>
          </a:p>
        </p:txBody>
      </p:sp>
      <p:pic>
        <p:nvPicPr>
          <p:cNvPr id="23" name="図 22">
            <a:extLst>
              <a:ext uri="{FF2B5EF4-FFF2-40B4-BE49-F238E27FC236}">
                <a16:creationId xmlns:a16="http://schemas.microsoft.com/office/drawing/2014/main" id="{60A2C1CB-E098-D94A-8BEC-498D37862E04}"/>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102935" y="1534851"/>
            <a:ext cx="4607020" cy="663185"/>
          </a:xfrm>
          <a:prstGeom prst="rect">
            <a:avLst/>
          </a:prstGeom>
          <a:ln>
            <a:solidFill>
              <a:schemeClr val="tx1">
                <a:lumMod val="50000"/>
                <a:lumOff val="50000"/>
              </a:schemeClr>
            </a:solidFill>
          </a:ln>
        </p:spPr>
      </p:pic>
      <p:sp>
        <p:nvSpPr>
          <p:cNvPr id="24" name="正方形/長方形 23">
            <a:extLst>
              <a:ext uri="{FF2B5EF4-FFF2-40B4-BE49-F238E27FC236}">
                <a16:creationId xmlns:a16="http://schemas.microsoft.com/office/drawing/2014/main" id="{FADEC1C3-414A-A345-A25E-1D12C855F320}"/>
              </a:ext>
            </a:extLst>
          </p:cNvPr>
          <p:cNvSpPr/>
          <p:nvPr/>
        </p:nvSpPr>
        <p:spPr>
          <a:xfrm>
            <a:off x="8946979" y="1880529"/>
            <a:ext cx="762976" cy="302824"/>
          </a:xfrm>
          <a:prstGeom prst="rect">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sp>
        <p:nvSpPr>
          <p:cNvPr id="25" name="テキスト ボックス 9">
            <a:extLst>
              <a:ext uri="{FF2B5EF4-FFF2-40B4-BE49-F238E27FC236}">
                <a16:creationId xmlns:a16="http://schemas.microsoft.com/office/drawing/2014/main" id="{6B84CA2C-88D6-A048-9A3F-916C16FBD8E1}"/>
              </a:ext>
            </a:extLst>
          </p:cNvPr>
          <p:cNvSpPr txBox="1"/>
          <p:nvPr/>
        </p:nvSpPr>
        <p:spPr>
          <a:xfrm>
            <a:off x="5093399" y="1036557"/>
            <a:ext cx="4507801" cy="415498"/>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pPr>
              <a:defRPr/>
            </a:pPr>
            <a:r>
              <a:rPr lang="ja-JP" altLang="en-US" sz="1050" dirty="0">
                <a:cs typeface="メイリオ"/>
              </a:rPr>
              <a:t>外部サイトから「路線検索」情報を取得することができます。</a:t>
            </a:r>
            <a:endParaRPr lang="en-US" altLang="ja-JP" sz="1050" dirty="0">
              <a:cs typeface="メイリオ"/>
            </a:endParaRPr>
          </a:p>
          <a:p>
            <a:pPr>
              <a:defRPr/>
            </a:pPr>
            <a:r>
              <a:rPr lang="ja-JP" altLang="en-US" sz="1050" dirty="0">
                <a:cs typeface="メイリオ"/>
              </a:rPr>
              <a:t>ワークフローの項目に「路線ナビ連携」を追加することで利用できます。</a:t>
            </a:r>
          </a:p>
        </p:txBody>
      </p:sp>
      <p:sp>
        <p:nvSpPr>
          <p:cNvPr id="26" name="四角形吹き出し 25">
            <a:extLst>
              <a:ext uri="{FF2B5EF4-FFF2-40B4-BE49-F238E27FC236}">
                <a16:creationId xmlns:a16="http://schemas.microsoft.com/office/drawing/2014/main" id="{82893FC8-4129-B74C-AF33-A53C7A08AC37}"/>
              </a:ext>
            </a:extLst>
          </p:cNvPr>
          <p:cNvSpPr/>
          <p:nvPr/>
        </p:nvSpPr>
        <p:spPr>
          <a:xfrm>
            <a:off x="7276348" y="2329956"/>
            <a:ext cx="2484921" cy="540486"/>
          </a:xfrm>
          <a:prstGeom prst="wedgeRectCallout">
            <a:avLst>
              <a:gd name="adj1" fmla="val 35291"/>
              <a:gd name="adj2" fmla="val -75929"/>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「路線ナビ連携」項目を設置すると、</a:t>
            </a:r>
            <a:r>
              <a:rPr lang="en-US" altLang="ja-JP" sz="1100" dirty="0">
                <a:solidFill>
                  <a:schemeClr val="bg1"/>
                </a:solidFill>
                <a:cs typeface="メイリオ"/>
              </a:rPr>
              <a:t>WF</a:t>
            </a:r>
            <a:r>
              <a:rPr lang="ja-JP" altLang="en-US" sz="1100" dirty="0">
                <a:solidFill>
                  <a:schemeClr val="bg1"/>
                </a:solidFill>
                <a:cs typeface="メイリオ"/>
              </a:rPr>
              <a:t>入力時に「路線を検索」ボタンが自動的に表示されます。</a:t>
            </a:r>
          </a:p>
        </p:txBody>
      </p:sp>
      <p:sp>
        <p:nvSpPr>
          <p:cNvPr id="27" name="四角形吹き出し 26">
            <a:extLst>
              <a:ext uri="{FF2B5EF4-FFF2-40B4-BE49-F238E27FC236}">
                <a16:creationId xmlns:a16="http://schemas.microsoft.com/office/drawing/2014/main" id="{A6C0B52B-B184-2F4B-BBF1-5D4CB66126F6}"/>
              </a:ext>
            </a:extLst>
          </p:cNvPr>
          <p:cNvSpPr/>
          <p:nvPr/>
        </p:nvSpPr>
        <p:spPr>
          <a:xfrm>
            <a:off x="7225034" y="3358806"/>
            <a:ext cx="2484921" cy="540486"/>
          </a:xfrm>
          <a:prstGeom prst="wedgeRectCallout">
            <a:avLst>
              <a:gd name="adj1" fmla="val -39105"/>
              <a:gd name="adj2" fmla="val 96930"/>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出発地と目的地を入力すると、経路の検索結果が一覧で表示されます。</a:t>
            </a:r>
          </a:p>
        </p:txBody>
      </p:sp>
      <p:sp>
        <p:nvSpPr>
          <p:cNvPr id="28" name="正方形/長方形 27">
            <a:extLst>
              <a:ext uri="{FF2B5EF4-FFF2-40B4-BE49-F238E27FC236}">
                <a16:creationId xmlns:a16="http://schemas.microsoft.com/office/drawing/2014/main" id="{D1308775-65E7-1040-ACFF-72CE5E0210EA}"/>
              </a:ext>
            </a:extLst>
          </p:cNvPr>
          <p:cNvSpPr/>
          <p:nvPr/>
        </p:nvSpPr>
        <p:spPr>
          <a:xfrm>
            <a:off x="8314596" y="4453258"/>
            <a:ext cx="665634" cy="302824"/>
          </a:xfrm>
          <a:prstGeom prst="rect">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sp>
        <p:nvSpPr>
          <p:cNvPr id="29" name="四角形吹き出し 28">
            <a:extLst>
              <a:ext uri="{FF2B5EF4-FFF2-40B4-BE49-F238E27FC236}">
                <a16:creationId xmlns:a16="http://schemas.microsoft.com/office/drawing/2014/main" id="{FD136658-7077-0E4B-87B9-E61E96542973}"/>
              </a:ext>
            </a:extLst>
          </p:cNvPr>
          <p:cNvSpPr/>
          <p:nvPr/>
        </p:nvSpPr>
        <p:spPr>
          <a:xfrm>
            <a:off x="7116279" y="5047104"/>
            <a:ext cx="2484921" cy="540486"/>
          </a:xfrm>
          <a:prstGeom prst="wedgeRectCallout">
            <a:avLst>
              <a:gd name="adj1" fmla="val -7507"/>
              <a:gd name="adj2" fmla="val 124514"/>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経路を選択すると、</a:t>
            </a:r>
            <a:r>
              <a:rPr lang="en-US" altLang="ja-JP" sz="1100" dirty="0">
                <a:solidFill>
                  <a:schemeClr val="bg1"/>
                </a:solidFill>
                <a:cs typeface="メイリオ"/>
              </a:rPr>
              <a:t>WF</a:t>
            </a:r>
            <a:r>
              <a:rPr lang="ja-JP" altLang="en-US" sz="1100" dirty="0">
                <a:solidFill>
                  <a:schemeClr val="bg1"/>
                </a:solidFill>
                <a:cs typeface="メイリオ"/>
              </a:rPr>
              <a:t>の入力項目に自動的に情報が反映されます。</a:t>
            </a:r>
          </a:p>
        </p:txBody>
      </p:sp>
      <p:sp>
        <p:nvSpPr>
          <p:cNvPr id="16" name="四角形吹き出し 15">
            <a:extLst>
              <a:ext uri="{FF2B5EF4-FFF2-40B4-BE49-F238E27FC236}">
                <a16:creationId xmlns:a16="http://schemas.microsoft.com/office/drawing/2014/main" id="{DE58E891-0E0D-0F4F-B43F-AC4B66FEA595}"/>
              </a:ext>
            </a:extLst>
          </p:cNvPr>
          <p:cNvSpPr/>
          <p:nvPr/>
        </p:nvSpPr>
        <p:spPr>
          <a:xfrm>
            <a:off x="2892287" y="2393049"/>
            <a:ext cx="1966341" cy="701308"/>
          </a:xfrm>
          <a:prstGeom prst="wedgeRectCallout">
            <a:avLst>
              <a:gd name="adj1" fmla="val -50132"/>
              <a:gd name="adj2" fmla="val -84433"/>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携帯電話など、任意のメールアドレスを設定して通知を送信できます。</a:t>
            </a:r>
          </a:p>
        </p:txBody>
      </p:sp>
    </p:spTree>
    <p:extLst>
      <p:ext uri="{BB962C8B-B14F-4D97-AF65-F5344CB8AC3E}">
        <p14:creationId xmlns:p14="http://schemas.microsoft.com/office/powerpoint/2010/main" val="1386557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08FD0E9-A9E6-9047-AE64-9BD4AAE5F75E}"/>
              </a:ext>
            </a:extLst>
          </p:cNvPr>
          <p:cNvSpPr>
            <a:spLocks noGrp="1"/>
          </p:cNvSpPr>
          <p:nvPr>
            <p:ph type="sldNum" sz="quarter" idx="10"/>
          </p:nvPr>
        </p:nvSpPr>
        <p:spPr/>
        <p:txBody>
          <a:bodyPr/>
          <a:lstStyle/>
          <a:p>
            <a:fld id="{0FEDF257-E9DE-47AD-A871-A7339627178B}" type="slidenum">
              <a:rPr lang="ja-JP" altLang="en-US" smtClean="0"/>
              <a:pPr/>
              <a:t>21</a:t>
            </a:fld>
            <a:endParaRPr lang="ja-JP" altLang="en-US" dirty="0"/>
          </a:p>
        </p:txBody>
      </p:sp>
      <p:graphicFrame>
        <p:nvGraphicFramePr>
          <p:cNvPr id="8" name="表 7">
            <a:extLst>
              <a:ext uri="{FF2B5EF4-FFF2-40B4-BE49-F238E27FC236}">
                <a16:creationId xmlns:a16="http://schemas.microsoft.com/office/drawing/2014/main" id="{B6E84CC0-A5CB-C54C-9468-BC1D44194CF2}"/>
              </a:ext>
            </a:extLst>
          </p:cNvPr>
          <p:cNvGraphicFramePr>
            <a:graphicFrameLocks noGrp="1"/>
          </p:cNvGraphicFramePr>
          <p:nvPr>
            <p:extLst>
              <p:ext uri="{D42A27DB-BD31-4B8C-83A1-F6EECF244321}">
                <p14:modId xmlns:p14="http://schemas.microsoft.com/office/powerpoint/2010/main" val="2333280004"/>
              </p:ext>
            </p:extLst>
          </p:nvPr>
        </p:nvGraphicFramePr>
        <p:xfrm>
          <a:off x="599440" y="1237630"/>
          <a:ext cx="8832797" cy="5118720"/>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396000">
                <a:tc>
                  <a:txBody>
                    <a:bodyPr/>
                    <a:lstStyle/>
                    <a:p>
                      <a:endParaRPr kumimoji="1" lang="ja-JP" altLang="en-US" sz="1050" dirty="0"/>
                    </a:p>
                  </a:txBody>
                  <a:tcPr/>
                </a:tc>
                <a:tc>
                  <a:txBody>
                    <a:bodyPr/>
                    <a:lstStyle/>
                    <a:p>
                      <a:pPr algn="ctr"/>
                      <a:r>
                        <a:rPr kumimoji="1" lang="ja-JP" altLang="en-US" sz="1600" dirty="0"/>
                        <a:t>サイボウズ </a:t>
                      </a:r>
                      <a:r>
                        <a:rPr kumimoji="1" lang="en-US" altLang="ja-JP" sz="1600" dirty="0"/>
                        <a:t>Office</a:t>
                      </a:r>
                      <a:r>
                        <a:rPr kumimoji="1" lang="en-US" altLang="ja-JP" sz="1600" baseline="0" dirty="0"/>
                        <a:t> 8</a:t>
                      </a:r>
                      <a:endParaRPr kumimoji="1" lang="ja-JP" altLang="en-US" sz="1600"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600" dirty="0"/>
                        <a:t>サイボウズ </a:t>
                      </a:r>
                      <a:r>
                        <a:rPr kumimoji="1" lang="en-US" altLang="ja-JP" sz="1600" dirty="0"/>
                        <a:t>Office</a:t>
                      </a:r>
                      <a:r>
                        <a:rPr kumimoji="1" lang="en-US" altLang="ja-JP" sz="1600" baseline="0" dirty="0"/>
                        <a:t> 9</a:t>
                      </a:r>
                      <a:endParaRPr kumimoji="1" lang="ja-JP" altLang="en-US" sz="1600"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600" dirty="0"/>
                        <a:t>サイボウズ </a:t>
                      </a:r>
                      <a:r>
                        <a:rPr kumimoji="1" lang="en-US" altLang="ja-JP" sz="1600" dirty="0"/>
                        <a:t>Office</a:t>
                      </a:r>
                      <a:r>
                        <a:rPr kumimoji="1" lang="en-US" altLang="ja-JP" sz="1600" baseline="0" dirty="0"/>
                        <a:t> 10</a:t>
                      </a:r>
                      <a:endParaRPr kumimoji="1" lang="ja-JP" altLang="en-US" sz="1600" dirty="0"/>
                    </a:p>
                  </a:txBody>
                  <a:tcPr anchor="ctr"/>
                </a:tc>
                <a:extLst>
                  <a:ext uri="{0D108BD9-81ED-4DB2-BD59-A6C34878D82A}">
                    <a16:rowId xmlns:a16="http://schemas.microsoft.com/office/drawing/2014/main" val="10000"/>
                  </a:ext>
                </a:extLst>
              </a:tr>
              <a:tr h="396000">
                <a:tc>
                  <a:txBody>
                    <a:bodyPr/>
                    <a:lstStyle/>
                    <a:p>
                      <a:pPr algn="ctr"/>
                      <a:r>
                        <a:rPr kumimoji="1" lang="ja-JP" altLang="en-US" sz="1050" dirty="0"/>
                        <a:t>レコード一覧画面からの直接編集</a:t>
                      </a:r>
                      <a:r>
                        <a:rPr kumimoji="1" lang="ja-JP" altLang="en-US" sz="1050" b="0">
                          <a:solidFill>
                            <a:schemeClr val="accent5">
                              <a:lumMod val="50000"/>
                            </a:schemeClr>
                          </a:solidFill>
                        </a:rPr>
                        <a:t>＊ </a:t>
                      </a:r>
                      <a:r>
                        <a:rPr kumimoji="1" lang="en-US" altLang="ja-JP" sz="1050" b="0" dirty="0">
                          <a:solidFill>
                            <a:schemeClr val="accent5">
                              <a:lumMod val="50000"/>
                            </a:schemeClr>
                          </a:solidFill>
                        </a:rPr>
                        <a:t>P</a:t>
                      </a:r>
                      <a:r>
                        <a:rPr kumimoji="1" lang="en-US" altLang="ja-JP" sz="1050" b="0" dirty="0">
                          <a:solidFill>
                            <a:srgbClr val="861C29"/>
                          </a:solidFill>
                        </a:rPr>
                        <a:t>2</a:t>
                      </a:r>
                      <a:r>
                        <a:rPr kumimoji="1" lang="en-US" altLang="ja-JP" sz="1050" b="0" dirty="0">
                          <a:solidFill>
                            <a:schemeClr val="accent5">
                              <a:lumMod val="50000"/>
                            </a:schemeClr>
                          </a:solidFill>
                        </a:rPr>
                        <a:t>2 </a:t>
                      </a:r>
                      <a:r>
                        <a:rPr kumimoji="1" lang="ja-JP" altLang="en-US" sz="1050" b="0" dirty="0">
                          <a:solidFill>
                            <a:schemeClr val="accent5">
                              <a:lumMod val="50000"/>
                            </a:schemeClr>
                          </a:solidFill>
                        </a:rPr>
                        <a:t>で解説</a:t>
                      </a:r>
                      <a:endParaRPr kumimoji="1" lang="en-US" altLang="ja-JP" sz="1050" b="0" dirty="0">
                        <a:solidFill>
                          <a:schemeClr val="accent5">
                            <a:lumMod val="50000"/>
                          </a:schemeClr>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10001"/>
                  </a:ext>
                </a:extLst>
              </a:tr>
              <a:tr h="396000">
                <a:tc>
                  <a:txBody>
                    <a:bodyPr/>
                    <a:lstStyle/>
                    <a:p>
                      <a:pPr algn="ctr"/>
                      <a:r>
                        <a:rPr kumimoji="1" lang="ja-JP" altLang="en-US" sz="1050" dirty="0"/>
                        <a:t>集計グラフの選択</a:t>
                      </a:r>
                      <a:r>
                        <a:rPr kumimoji="1" lang="ja-JP" altLang="en-US" sz="1050" b="0">
                          <a:solidFill>
                            <a:schemeClr val="accent5">
                              <a:lumMod val="50000"/>
                            </a:schemeClr>
                          </a:solidFill>
                        </a:rPr>
                        <a:t>＊ </a:t>
                      </a:r>
                      <a:r>
                        <a:rPr kumimoji="1" lang="en-US" altLang="ja-JP" sz="1050" b="0" dirty="0">
                          <a:solidFill>
                            <a:schemeClr val="accent5">
                              <a:lumMod val="50000"/>
                            </a:schemeClr>
                          </a:solidFill>
                        </a:rPr>
                        <a:t>P22 </a:t>
                      </a:r>
                      <a:r>
                        <a:rPr kumimoji="1" lang="ja-JP" altLang="en-US" sz="1050" b="0" dirty="0">
                          <a:solidFill>
                            <a:schemeClr val="accent5">
                              <a:lumMod val="50000"/>
                            </a:schemeClr>
                          </a:solidFill>
                        </a:rPr>
                        <a:t>で解説</a:t>
                      </a:r>
                      <a:endParaRPr kumimoji="1" lang="en-US" altLang="ja-JP" sz="1050" b="0" dirty="0">
                        <a:solidFill>
                          <a:schemeClr val="accent5">
                            <a:lumMod val="50000"/>
                          </a:schemeClr>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endParaRPr kumimoji="1" lang="en-US" altLang="ja-JP" sz="1600" dirty="0"/>
                    </a:p>
                    <a:p>
                      <a:pPr algn="ctr"/>
                      <a:r>
                        <a:rPr kumimoji="1" lang="en-US" altLang="ja-JP" sz="800" dirty="0"/>
                        <a:t>*</a:t>
                      </a:r>
                      <a:r>
                        <a:rPr kumimoji="1" lang="ja-JP" altLang="en-US" sz="800" dirty="0"/>
                        <a:t>バージョン </a:t>
                      </a:r>
                      <a:r>
                        <a:rPr kumimoji="1" lang="en-US" altLang="ja-JP" sz="800" dirty="0"/>
                        <a:t>10.3.0</a:t>
                      </a:r>
                      <a:r>
                        <a:rPr kumimoji="1" lang="ja-JP" altLang="en-US" sz="800" dirty="0"/>
                        <a:t>より対応</a:t>
                      </a:r>
                      <a:endParaRPr kumimoji="1" lang="en-US" altLang="ja-JP" sz="800" dirty="0"/>
                    </a:p>
                  </a:txBody>
                  <a:tcPr anchor="ctr"/>
                </a:tc>
                <a:extLst>
                  <a:ext uri="{0D108BD9-81ED-4DB2-BD59-A6C34878D82A}">
                    <a16:rowId xmlns:a16="http://schemas.microsoft.com/office/drawing/2014/main" val="10002"/>
                  </a:ext>
                </a:extLst>
              </a:tr>
              <a:tr h="396000">
                <a:tc>
                  <a:txBody>
                    <a:bodyPr/>
                    <a:lstStyle/>
                    <a:p>
                      <a:pPr algn="ctr"/>
                      <a:r>
                        <a:rPr kumimoji="1" lang="ja-JP" altLang="en-US" sz="1050" b="0" dirty="0">
                          <a:solidFill>
                            <a:schemeClr val="tx1"/>
                          </a:solidFill>
                        </a:rPr>
                        <a:t>重複データ登録の制御</a:t>
                      </a:r>
                      <a:r>
                        <a:rPr kumimoji="1" lang="ja-JP" altLang="en-US" sz="1050" b="0">
                          <a:solidFill>
                            <a:schemeClr val="accent5">
                              <a:lumMod val="50000"/>
                            </a:schemeClr>
                          </a:solidFill>
                        </a:rPr>
                        <a:t>＊ </a:t>
                      </a:r>
                      <a:r>
                        <a:rPr kumimoji="1" lang="en-US" altLang="ja-JP" sz="1050" b="0" dirty="0">
                          <a:solidFill>
                            <a:schemeClr val="accent5">
                              <a:lumMod val="50000"/>
                            </a:schemeClr>
                          </a:solidFill>
                        </a:rPr>
                        <a:t>P22 </a:t>
                      </a:r>
                      <a:r>
                        <a:rPr kumimoji="1" lang="ja-JP" altLang="en-US" sz="1050" b="0" dirty="0">
                          <a:solidFill>
                            <a:schemeClr val="accent5">
                              <a:lumMod val="50000"/>
                            </a:schemeClr>
                          </a:solidFill>
                        </a:rPr>
                        <a:t>で解説</a:t>
                      </a:r>
                      <a:endParaRPr kumimoji="1" lang="en-US" altLang="ja-JP" sz="1050" b="0" dirty="0">
                        <a:solidFill>
                          <a:schemeClr val="accent5">
                            <a:lumMod val="50000"/>
                          </a:schemeClr>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10003"/>
                  </a:ext>
                </a:extLst>
              </a:tr>
              <a:tr h="396000">
                <a:tc>
                  <a:txBody>
                    <a:bodyPr/>
                    <a:lstStyle/>
                    <a:p>
                      <a:pPr algn="ctr"/>
                      <a:r>
                        <a:rPr kumimoji="1" lang="ja-JP" altLang="en-US" sz="1050" b="0" dirty="0">
                          <a:solidFill>
                            <a:schemeClr val="tx1"/>
                          </a:solidFill>
                        </a:rPr>
                        <a:t>現在日時を基準にした時間量計算</a:t>
                      </a:r>
                      <a:endParaRPr kumimoji="1" lang="en-US" altLang="ja-JP" sz="1050" b="0" dirty="0">
                        <a:solidFill>
                          <a:schemeClr val="tx1"/>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10004"/>
                  </a:ext>
                </a:extLst>
              </a:tr>
              <a:tr h="396000">
                <a:tc>
                  <a:txBody>
                    <a:bodyPr/>
                    <a:lstStyle/>
                    <a:p>
                      <a:pPr algn="ctr"/>
                      <a:r>
                        <a:rPr kumimoji="1" lang="ja-JP" altLang="en-US" sz="1050" b="0" dirty="0">
                          <a:solidFill>
                            <a:schemeClr val="tx1"/>
                          </a:solidFill>
                        </a:rPr>
                        <a:t>複数選択、カウントボタンの使用</a:t>
                      </a:r>
                      <a:endParaRPr kumimoji="1" lang="en-US" altLang="ja-JP" sz="1050" b="0" dirty="0">
                        <a:solidFill>
                          <a:schemeClr val="tx1"/>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10005"/>
                  </a:ext>
                </a:extLst>
              </a:tr>
              <a:tr h="396000">
                <a:tc>
                  <a:txBody>
                    <a:bodyPr/>
                    <a:lstStyle/>
                    <a:p>
                      <a:pPr algn="ctr"/>
                      <a:r>
                        <a:rPr kumimoji="1" lang="ja-JP" altLang="en-US" sz="1050" b="0" dirty="0">
                          <a:solidFill>
                            <a:schemeClr val="tx1"/>
                          </a:solidFill>
                        </a:rPr>
                        <a:t>削除したカスタムアプリの復元</a:t>
                      </a:r>
                      <a:endParaRPr kumimoji="1" lang="en-US" altLang="ja-JP" sz="1050" b="0" dirty="0">
                        <a:solidFill>
                          <a:schemeClr val="tx1"/>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10006"/>
                  </a:ext>
                </a:extLst>
              </a:tr>
              <a:tr h="396000">
                <a:tc>
                  <a:txBody>
                    <a:bodyPr/>
                    <a:lstStyle/>
                    <a:p>
                      <a:pPr algn="ctr"/>
                      <a:r>
                        <a:rPr kumimoji="1" lang="ja-JP" altLang="en-US" sz="1050" b="0" dirty="0">
                          <a:solidFill>
                            <a:schemeClr val="tx1"/>
                          </a:solidFill>
                        </a:rPr>
                        <a:t>スケジュール、掲示板、メッセージとの連携</a:t>
                      </a:r>
                      <a:endParaRPr kumimoji="1" lang="en-US" altLang="ja-JP" sz="1050" b="0" dirty="0">
                        <a:solidFill>
                          <a:schemeClr val="tx1"/>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10007"/>
                  </a:ext>
                </a:extLst>
              </a:tr>
              <a:tr h="396000">
                <a:tc>
                  <a:txBody>
                    <a:bodyPr/>
                    <a:lstStyle/>
                    <a:p>
                      <a:pPr algn="ctr"/>
                      <a:r>
                        <a:rPr kumimoji="1" lang="ja-JP" altLang="en-US" sz="1050" b="0" dirty="0">
                          <a:solidFill>
                            <a:schemeClr val="tx1"/>
                          </a:solidFill>
                        </a:rPr>
                        <a:t>一覧画面でのセルの表示幅の変更</a:t>
                      </a:r>
                      <a:endParaRPr kumimoji="1" lang="en-US" altLang="ja-JP" sz="1050" b="0" dirty="0">
                        <a:solidFill>
                          <a:schemeClr val="tx1"/>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10008"/>
                  </a:ext>
                </a:extLst>
              </a:tr>
              <a:tr h="396000">
                <a:tc>
                  <a:txBody>
                    <a:bodyPr/>
                    <a:lstStyle/>
                    <a:p>
                      <a:pPr algn="ctr"/>
                      <a:r>
                        <a:rPr kumimoji="1" lang="ja-JP" altLang="en-US" sz="1050" b="0" dirty="0">
                          <a:solidFill>
                            <a:schemeClr val="tx1"/>
                          </a:solidFill>
                        </a:rPr>
                        <a:t>自動採番</a:t>
                      </a:r>
                      <a:r>
                        <a:rPr kumimoji="1" lang="ja-JP" altLang="en-US" sz="1050" b="0">
                          <a:solidFill>
                            <a:schemeClr val="tx1"/>
                          </a:solidFill>
                        </a:rPr>
                        <a:t>項目の強化 </a:t>
                      </a:r>
                      <a:r>
                        <a:rPr kumimoji="1" lang="ja-JP" altLang="en-US" sz="1050" b="0">
                          <a:solidFill>
                            <a:schemeClr val="accent5">
                              <a:lumMod val="50000"/>
                            </a:schemeClr>
                          </a:solidFill>
                        </a:rPr>
                        <a:t>＊ </a:t>
                      </a:r>
                      <a:r>
                        <a:rPr kumimoji="1" lang="en-US" altLang="ja-JP" sz="1050" b="0" dirty="0">
                          <a:solidFill>
                            <a:schemeClr val="accent5">
                              <a:lumMod val="50000"/>
                            </a:schemeClr>
                          </a:solidFill>
                        </a:rPr>
                        <a:t>P</a:t>
                      </a:r>
                      <a:r>
                        <a:rPr kumimoji="1" lang="en-US" altLang="ja-JP" sz="1050" b="0" dirty="0">
                          <a:solidFill>
                            <a:srgbClr val="861C29"/>
                          </a:solidFill>
                        </a:rPr>
                        <a:t>2</a:t>
                      </a:r>
                      <a:r>
                        <a:rPr kumimoji="1" lang="en-US" altLang="ja-JP" sz="1050" b="0" dirty="0">
                          <a:solidFill>
                            <a:schemeClr val="accent5">
                              <a:lumMod val="50000"/>
                            </a:schemeClr>
                          </a:solidFill>
                        </a:rPr>
                        <a:t>3 </a:t>
                      </a:r>
                      <a:r>
                        <a:rPr kumimoji="1" lang="ja-JP" altLang="en-US" sz="1050" b="0">
                          <a:solidFill>
                            <a:schemeClr val="accent5">
                              <a:lumMod val="50000"/>
                            </a:schemeClr>
                          </a:solidFill>
                        </a:rPr>
                        <a:t>で解説</a:t>
                      </a:r>
                      <a:endParaRPr kumimoji="1" lang="en-US" altLang="ja-JP" sz="1050" b="0" dirty="0">
                        <a:solidFill>
                          <a:schemeClr val="accent5">
                            <a:lumMod val="75000"/>
                          </a:schemeClr>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extLst>
                  <a:ext uri="{0D108BD9-81ED-4DB2-BD59-A6C34878D82A}">
                    <a16:rowId xmlns:a16="http://schemas.microsoft.com/office/drawing/2014/main" val="3372546252"/>
                  </a:ext>
                </a:extLst>
              </a:tr>
              <a:tr h="396000">
                <a:tc>
                  <a:txBody>
                    <a:bodyPr/>
                    <a:lstStyle/>
                    <a:p>
                      <a:pPr algn="ctr"/>
                      <a:r>
                        <a:rPr kumimoji="1" lang="ja-JP" altLang="en-US" sz="1050" b="0" dirty="0">
                          <a:solidFill>
                            <a:schemeClr val="tx1"/>
                          </a:solidFill>
                        </a:rPr>
                        <a:t>印刷画面の設定値の保存</a:t>
                      </a:r>
                      <a:endParaRPr kumimoji="1" lang="en-US" altLang="ja-JP" sz="1050" b="0" dirty="0">
                        <a:solidFill>
                          <a:schemeClr val="tx1"/>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marL="0" marR="0" lvl="0" indent="0" algn="ctr" defTabSz="478940" rtl="0" eaLnBrk="1" fontAlgn="auto" latinLnBrk="0" hangingPunct="1">
                        <a:lnSpc>
                          <a:spcPct val="100000"/>
                        </a:lnSpc>
                        <a:spcBef>
                          <a:spcPts val="0"/>
                        </a:spcBef>
                        <a:spcAft>
                          <a:spcPts val="0"/>
                        </a:spcAft>
                        <a:buClrTx/>
                        <a:buSzTx/>
                        <a:buFontTx/>
                        <a:buNone/>
                        <a:tabLst/>
                        <a:defRPr/>
                      </a:pPr>
                      <a:r>
                        <a:rPr kumimoji="1" lang="ja-JP" altLang="en-US" sz="1600" dirty="0"/>
                        <a:t>○</a:t>
                      </a:r>
                      <a:endParaRPr kumimoji="1" lang="en-US" altLang="ja-JP" sz="1600" dirty="0"/>
                    </a:p>
                    <a:p>
                      <a:pPr marL="0" marR="0" lvl="0" indent="0" algn="ctr" defTabSz="478940" rtl="0" eaLnBrk="1" fontAlgn="auto" latinLnBrk="0" hangingPunct="1">
                        <a:lnSpc>
                          <a:spcPct val="100000"/>
                        </a:lnSpc>
                        <a:spcBef>
                          <a:spcPts val="0"/>
                        </a:spcBef>
                        <a:spcAft>
                          <a:spcPts val="0"/>
                        </a:spcAft>
                        <a:buClrTx/>
                        <a:buSzTx/>
                        <a:buFontTx/>
                        <a:buNone/>
                        <a:tabLst/>
                        <a:defRPr/>
                      </a:pPr>
                      <a:r>
                        <a:rPr kumimoji="1" lang="en-US" altLang="ja-JP" sz="800" b="0" u="none" strike="noStrike" kern="1200" cap="none" spc="0" normalizeH="0" baseline="0" noProof="0" dirty="0">
                          <a:ln>
                            <a:noFill/>
                          </a:ln>
                          <a:solidFill>
                            <a:prstClr val="black"/>
                          </a:solidFill>
                          <a:effectLst/>
                          <a:uLnTx/>
                          <a:uFillTx/>
                        </a:rPr>
                        <a:t>*</a:t>
                      </a:r>
                      <a:r>
                        <a:rPr kumimoji="1" lang="ja-JP" altLang="en-US" sz="800" b="0" u="none" strike="noStrike" kern="1200" cap="none" spc="0" normalizeH="0" baseline="0" noProof="0" dirty="0">
                          <a:ln>
                            <a:noFill/>
                          </a:ln>
                          <a:solidFill>
                            <a:prstClr val="black"/>
                          </a:solidFill>
                          <a:effectLst/>
                          <a:uLnTx/>
                          <a:uFillTx/>
                        </a:rPr>
                        <a:t>バージョン </a:t>
                      </a:r>
                      <a:r>
                        <a:rPr kumimoji="1" lang="en-US" altLang="ja-JP" sz="800" b="0" u="none" strike="noStrike" kern="1200" cap="none" spc="0" normalizeH="0" baseline="0" noProof="0" dirty="0">
                          <a:ln>
                            <a:noFill/>
                          </a:ln>
                          <a:solidFill>
                            <a:prstClr val="black"/>
                          </a:solidFill>
                          <a:effectLst/>
                          <a:uLnTx/>
                          <a:uFillTx/>
                        </a:rPr>
                        <a:t>10.7.0</a:t>
                      </a:r>
                      <a:r>
                        <a:rPr kumimoji="1" lang="ja-JP" altLang="en-US" sz="800" b="0" u="none" strike="noStrike" kern="1200" cap="none" spc="0" normalizeH="0" baseline="0" noProof="0" dirty="0">
                          <a:ln>
                            <a:noFill/>
                          </a:ln>
                          <a:solidFill>
                            <a:prstClr val="black"/>
                          </a:solidFill>
                          <a:effectLst/>
                          <a:uLnTx/>
                          <a:uFillTx/>
                        </a:rPr>
                        <a:t>より対応</a:t>
                      </a:r>
                      <a:endParaRPr kumimoji="1" lang="en-US" altLang="ja-JP" sz="800" b="0" i="0" u="none" strike="noStrike" kern="1200" cap="none" spc="0" normalizeH="0" baseline="0" noProof="0" dirty="0">
                        <a:ln>
                          <a:noFill/>
                        </a:ln>
                        <a:solidFill>
                          <a:prstClr val="black"/>
                        </a:solidFill>
                        <a:effectLst/>
                        <a:uLnTx/>
                        <a:uFillTx/>
                        <a:latin typeface="+mn-lt"/>
                        <a:ea typeface="+mn-ea"/>
                        <a:cs typeface="+mn-cs"/>
                      </a:endParaRPr>
                    </a:p>
                  </a:txBody>
                  <a:tcPr anchor="ctr"/>
                </a:tc>
                <a:extLst>
                  <a:ext uri="{0D108BD9-81ED-4DB2-BD59-A6C34878D82A}">
                    <a16:rowId xmlns:a16="http://schemas.microsoft.com/office/drawing/2014/main" val="1026425249"/>
                  </a:ext>
                </a:extLst>
              </a:tr>
              <a:tr h="396000">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050" b="0" dirty="0">
                          <a:solidFill>
                            <a:schemeClr val="tx1"/>
                          </a:solidFill>
                        </a:rPr>
                        <a:t>ファイル項目の複数添付対応</a:t>
                      </a:r>
                      <a:endParaRPr kumimoji="1" lang="en-US" altLang="ja-JP" sz="1050" b="0" dirty="0">
                        <a:solidFill>
                          <a:schemeClr val="tx1"/>
                        </a:solidFill>
                      </a:endParaRPr>
                    </a:p>
                  </a:txBody>
                  <a:tcPr anchor="ctr"/>
                </a:tc>
                <a:tc>
                  <a:txBody>
                    <a:bodyPr/>
                    <a:lstStyle/>
                    <a:p>
                      <a:pPr algn="ctr"/>
                      <a:r>
                        <a:rPr kumimoji="1" lang="ja-JP" altLang="en-US" sz="1600" dirty="0"/>
                        <a:t>✕</a:t>
                      </a:r>
                    </a:p>
                  </a:txBody>
                  <a:tcPr anchor="ctr"/>
                </a:tc>
                <a:tc>
                  <a:txBody>
                    <a:bodyPr/>
                    <a:lstStyle/>
                    <a:p>
                      <a:pPr algn="ctr"/>
                      <a:r>
                        <a:rPr kumimoji="1" lang="ja-JP" altLang="en-US" sz="1600" dirty="0"/>
                        <a:t>✕</a:t>
                      </a:r>
                    </a:p>
                  </a:txBody>
                  <a:tcPr anchor="ctr"/>
                </a:tc>
                <a:tc>
                  <a:txBody>
                    <a:bodyPr/>
                    <a:lstStyle/>
                    <a:p>
                      <a:pPr algn="ctr"/>
                      <a:r>
                        <a:rPr kumimoji="1" lang="ja-JP" altLang="en-US" sz="1600" dirty="0"/>
                        <a:t>○</a:t>
                      </a:r>
                      <a:endParaRPr kumimoji="1" lang="en-US" altLang="ja-JP" sz="1600" dirty="0"/>
                    </a:p>
                    <a:p>
                      <a:pPr algn="ctr"/>
                      <a:r>
                        <a:rPr kumimoji="1" lang="ja-JP" altLang="en-US" sz="800" dirty="0"/>
                        <a:t>*バージョン </a:t>
                      </a:r>
                      <a:r>
                        <a:rPr kumimoji="1" lang="en-US" altLang="ja-JP" sz="800" dirty="0"/>
                        <a:t>10.8.0</a:t>
                      </a:r>
                      <a:r>
                        <a:rPr kumimoji="1" lang="ja-JP" altLang="en-US" sz="800" dirty="0"/>
                        <a:t>より対応</a:t>
                      </a:r>
                    </a:p>
                  </a:txBody>
                  <a:tcPr anchor="ctr"/>
                </a:tc>
                <a:extLst>
                  <a:ext uri="{0D108BD9-81ED-4DB2-BD59-A6C34878D82A}">
                    <a16:rowId xmlns:a16="http://schemas.microsoft.com/office/drawing/2014/main" val="10011"/>
                  </a:ext>
                </a:extLst>
              </a:tr>
            </a:tbl>
          </a:graphicData>
        </a:graphic>
      </p:graphicFrame>
      <p:sp>
        <p:nvSpPr>
          <p:cNvPr id="9" name="角丸四角形 8">
            <a:extLst>
              <a:ext uri="{FF2B5EF4-FFF2-40B4-BE49-F238E27FC236}">
                <a16:creationId xmlns:a16="http://schemas.microsoft.com/office/drawing/2014/main" id="{881A0719-028F-AA45-9A87-D902390AD966}"/>
              </a:ext>
            </a:extLst>
          </p:cNvPr>
          <p:cNvSpPr/>
          <p:nvPr/>
        </p:nvSpPr>
        <p:spPr>
          <a:xfrm>
            <a:off x="212635" y="253188"/>
            <a:ext cx="2421708"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10" name="テキスト ボックス 9">
            <a:extLst>
              <a:ext uri="{FF2B5EF4-FFF2-40B4-BE49-F238E27FC236}">
                <a16:creationId xmlns:a16="http://schemas.microsoft.com/office/drawing/2014/main" id="{227DF6D2-4850-C845-AEE5-9D53F65305B9}"/>
              </a:ext>
            </a:extLst>
          </p:cNvPr>
          <p:cNvSpPr txBox="1"/>
          <p:nvPr/>
        </p:nvSpPr>
        <p:spPr>
          <a:xfrm>
            <a:off x="223521" y="370417"/>
            <a:ext cx="2046803" cy="400110"/>
          </a:xfrm>
          <a:prstGeom prst="rect">
            <a:avLst/>
          </a:prstGeom>
          <a:noFill/>
        </p:spPr>
        <p:txBody>
          <a:bodyPr wrap="square" rtlCol="0">
            <a:spAutoFit/>
          </a:bodyPr>
          <a:lstStyle/>
          <a:p>
            <a:pPr algn="ctr"/>
            <a:r>
              <a:rPr kumimoji="1" lang="ja-JP" altLang="en-US" sz="2000" b="1">
                <a:solidFill>
                  <a:srgbClr val="0070C0"/>
                </a:solidFill>
                <a:latin typeface="+mj-ea"/>
                <a:ea typeface="+mj-ea"/>
              </a:rPr>
              <a:t>カスタムアプリ</a:t>
            </a:r>
            <a:endParaRPr kumimoji="1" lang="ja-JP" altLang="en-US" b="1">
              <a:solidFill>
                <a:srgbClr val="0070C0"/>
              </a:solidFill>
              <a:latin typeface="+mj-ea"/>
              <a:ea typeface="+mj-ea"/>
            </a:endParaRPr>
          </a:p>
        </p:txBody>
      </p:sp>
      <p:pic>
        <p:nvPicPr>
          <p:cNvPr id="7" name="図 6">
            <a:extLst>
              <a:ext uri="{FF2B5EF4-FFF2-40B4-BE49-F238E27FC236}">
                <a16:creationId xmlns:a16="http://schemas.microsoft.com/office/drawing/2014/main" id="{1F56F93E-8DC4-924F-96C8-8998FDC0B94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203008" y="361638"/>
            <a:ext cx="374123" cy="374123"/>
          </a:xfrm>
          <a:prstGeom prst="rect">
            <a:avLst/>
          </a:prstGeom>
        </p:spPr>
      </p:pic>
    </p:spTree>
    <p:extLst>
      <p:ext uri="{BB962C8B-B14F-4D97-AF65-F5344CB8AC3E}">
        <p14:creationId xmlns:p14="http://schemas.microsoft.com/office/powerpoint/2010/main" val="3743800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269E11A-14A6-D342-81CF-443B4B9BDCBC}"/>
              </a:ext>
            </a:extLst>
          </p:cNvPr>
          <p:cNvSpPr>
            <a:spLocks noGrp="1"/>
          </p:cNvSpPr>
          <p:nvPr>
            <p:ph type="sldNum" sz="quarter" idx="10"/>
          </p:nvPr>
        </p:nvSpPr>
        <p:spPr/>
        <p:txBody>
          <a:bodyPr/>
          <a:lstStyle/>
          <a:p>
            <a:fld id="{0FEDF257-E9DE-47AD-A871-A7339627178B}" type="slidenum">
              <a:rPr lang="ja-JP" altLang="en-US" smtClean="0"/>
              <a:pPr/>
              <a:t>22</a:t>
            </a:fld>
            <a:endParaRPr lang="ja-JP" altLang="en-US" dirty="0"/>
          </a:p>
        </p:txBody>
      </p:sp>
      <p:sp>
        <p:nvSpPr>
          <p:cNvPr id="3" name="角丸四角形 2">
            <a:extLst>
              <a:ext uri="{FF2B5EF4-FFF2-40B4-BE49-F238E27FC236}">
                <a16:creationId xmlns:a16="http://schemas.microsoft.com/office/drawing/2014/main" id="{62F4B8D0-78DF-C044-B687-DFF7EE36E0D2}"/>
              </a:ext>
            </a:extLst>
          </p:cNvPr>
          <p:cNvSpPr/>
          <p:nvPr/>
        </p:nvSpPr>
        <p:spPr>
          <a:xfrm>
            <a:off x="334431" y="226807"/>
            <a:ext cx="4281112"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dirty="0">
                <a:solidFill>
                  <a:schemeClr val="tx2">
                    <a:lumMod val="50000"/>
                  </a:schemeClr>
                </a:solidFill>
              </a:rPr>
              <a:t>レコード一覧画面からの直接編集</a:t>
            </a:r>
          </a:p>
        </p:txBody>
      </p:sp>
      <p:sp>
        <p:nvSpPr>
          <p:cNvPr id="4" name="角丸四角形 3">
            <a:extLst>
              <a:ext uri="{FF2B5EF4-FFF2-40B4-BE49-F238E27FC236}">
                <a16:creationId xmlns:a16="http://schemas.microsoft.com/office/drawing/2014/main" id="{98B874A9-99BB-544E-ABAA-EAFD6BA21DC9}"/>
              </a:ext>
            </a:extLst>
          </p:cNvPr>
          <p:cNvSpPr/>
          <p:nvPr/>
        </p:nvSpPr>
        <p:spPr>
          <a:xfrm>
            <a:off x="334431" y="3196590"/>
            <a:ext cx="4281109"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dirty="0">
                <a:solidFill>
                  <a:schemeClr val="tx2">
                    <a:lumMod val="50000"/>
                  </a:schemeClr>
                </a:solidFill>
              </a:rPr>
              <a:t>重複データ登録の制御</a:t>
            </a:r>
          </a:p>
        </p:txBody>
      </p:sp>
      <p:cxnSp>
        <p:nvCxnSpPr>
          <p:cNvPr id="5" name="直線コネクタ 4">
            <a:extLst>
              <a:ext uri="{FF2B5EF4-FFF2-40B4-BE49-F238E27FC236}">
                <a16:creationId xmlns:a16="http://schemas.microsoft.com/office/drawing/2014/main" id="{60A31570-B279-F54E-A3CF-C0CBBF244A2C}"/>
              </a:ext>
            </a:extLst>
          </p:cNvPr>
          <p:cNvCxnSpPr/>
          <p:nvPr/>
        </p:nvCxnSpPr>
        <p:spPr>
          <a:xfrm>
            <a:off x="4953000" y="226806"/>
            <a:ext cx="0" cy="6391708"/>
          </a:xfrm>
          <a:prstGeom prst="line">
            <a:avLst/>
          </a:prstGeom>
          <a:ln w="38100">
            <a:solidFill>
              <a:srgbClr val="00A6F8"/>
            </a:solidFill>
          </a:ln>
        </p:spPr>
        <p:style>
          <a:lnRef idx="2">
            <a:schemeClr val="accent5"/>
          </a:lnRef>
          <a:fillRef idx="0">
            <a:schemeClr val="accent5"/>
          </a:fillRef>
          <a:effectRef idx="1">
            <a:schemeClr val="accent5"/>
          </a:effectRef>
          <a:fontRef idx="minor">
            <a:schemeClr val="tx1"/>
          </a:fontRef>
        </p:style>
      </p:cxnSp>
      <p:sp>
        <p:nvSpPr>
          <p:cNvPr id="6" name="角丸四角形 5">
            <a:extLst>
              <a:ext uri="{FF2B5EF4-FFF2-40B4-BE49-F238E27FC236}">
                <a16:creationId xmlns:a16="http://schemas.microsoft.com/office/drawing/2014/main" id="{B1098A00-5008-824F-9EBE-C87FB9E255D6}"/>
              </a:ext>
            </a:extLst>
          </p:cNvPr>
          <p:cNvSpPr/>
          <p:nvPr/>
        </p:nvSpPr>
        <p:spPr>
          <a:xfrm>
            <a:off x="5729391" y="231161"/>
            <a:ext cx="3427672"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dirty="0">
                <a:solidFill>
                  <a:schemeClr val="tx2">
                    <a:lumMod val="50000"/>
                  </a:schemeClr>
                </a:solidFill>
              </a:rPr>
              <a:t>集計グラフの選択</a:t>
            </a:r>
          </a:p>
        </p:txBody>
      </p:sp>
      <p:pic>
        <p:nvPicPr>
          <p:cNvPr id="7" name="図 6">
            <a:extLst>
              <a:ext uri="{FF2B5EF4-FFF2-40B4-BE49-F238E27FC236}">
                <a16:creationId xmlns:a16="http://schemas.microsoft.com/office/drawing/2014/main" id="{ED8F56D9-7FA6-C849-9AB1-060B6E1A7BE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99183" y="918993"/>
            <a:ext cx="3520585" cy="2140422"/>
          </a:xfrm>
          <a:prstGeom prst="rect">
            <a:avLst/>
          </a:prstGeom>
          <a:ln>
            <a:solidFill>
              <a:schemeClr val="tx1">
                <a:lumMod val="50000"/>
                <a:lumOff val="50000"/>
              </a:schemeClr>
            </a:solidFill>
          </a:ln>
        </p:spPr>
      </p:pic>
      <p:sp>
        <p:nvSpPr>
          <p:cNvPr id="8" name="四角形吹き出し 7">
            <a:extLst>
              <a:ext uri="{FF2B5EF4-FFF2-40B4-BE49-F238E27FC236}">
                <a16:creationId xmlns:a16="http://schemas.microsoft.com/office/drawing/2014/main" id="{762A2B93-2FA5-B547-AA42-196129F87692}"/>
              </a:ext>
            </a:extLst>
          </p:cNvPr>
          <p:cNvSpPr/>
          <p:nvPr/>
        </p:nvSpPr>
        <p:spPr>
          <a:xfrm>
            <a:off x="101812" y="1621841"/>
            <a:ext cx="1966341" cy="701308"/>
          </a:xfrm>
          <a:prstGeom prst="wedgeRectCallout">
            <a:avLst>
              <a:gd name="adj1" fmla="val 61575"/>
              <a:gd name="adj2" fmla="val 72879"/>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レコード一覧画面から画面遷移することなく、直接データを編集できます。</a:t>
            </a:r>
          </a:p>
        </p:txBody>
      </p:sp>
      <p:sp>
        <p:nvSpPr>
          <p:cNvPr id="9" name="正方形/長方形 8">
            <a:extLst>
              <a:ext uri="{FF2B5EF4-FFF2-40B4-BE49-F238E27FC236}">
                <a16:creationId xmlns:a16="http://schemas.microsoft.com/office/drawing/2014/main" id="{6BD8E110-354B-1E43-8F5C-2FB4B58A718D}"/>
              </a:ext>
            </a:extLst>
          </p:cNvPr>
          <p:cNvSpPr/>
          <p:nvPr/>
        </p:nvSpPr>
        <p:spPr>
          <a:xfrm>
            <a:off x="2507086" y="1642477"/>
            <a:ext cx="1473749" cy="1416937"/>
          </a:xfrm>
          <a:prstGeom prst="rect">
            <a:avLst/>
          </a:prstGeom>
          <a:noFill/>
          <a:ln w="38100" cmpd="sng">
            <a:solidFill>
              <a:srgbClr val="F79646"/>
            </a:solidFill>
          </a:ln>
        </p:spPr>
        <p:style>
          <a:lnRef idx="2">
            <a:schemeClr val="accent6"/>
          </a:lnRef>
          <a:fillRef idx="1">
            <a:schemeClr val="lt1"/>
          </a:fillRef>
          <a:effectRef idx="0">
            <a:schemeClr val="accent6"/>
          </a:effectRef>
          <a:fontRef idx="minor">
            <a:schemeClr val="dk1"/>
          </a:fontRef>
        </p:style>
        <p:txBody>
          <a:bodyPr rtlCol="0" anchor="ctr"/>
          <a:lstStyle>
            <a:defPPr>
              <a:defRPr lang="ja-JP"/>
            </a:defPPr>
            <a:lvl1pPr marL="0" algn="l" defTabSz="478940" rtl="0" eaLnBrk="1" latinLnBrk="0" hangingPunct="1">
              <a:defRPr kumimoji="1" sz="1900" kern="1200">
                <a:solidFill>
                  <a:schemeClr val="dk1"/>
                </a:solidFill>
                <a:latin typeface="+mn-lt"/>
                <a:ea typeface="+mn-ea"/>
                <a:cs typeface="+mn-cs"/>
              </a:defRPr>
            </a:lvl1pPr>
            <a:lvl2pPr marL="478940" algn="l" defTabSz="478940" rtl="0" eaLnBrk="1" latinLnBrk="0" hangingPunct="1">
              <a:defRPr kumimoji="1" sz="1900" kern="1200">
                <a:solidFill>
                  <a:schemeClr val="dk1"/>
                </a:solidFill>
                <a:latin typeface="+mn-lt"/>
                <a:ea typeface="+mn-ea"/>
                <a:cs typeface="+mn-cs"/>
              </a:defRPr>
            </a:lvl2pPr>
            <a:lvl3pPr marL="957879" algn="l" defTabSz="478940" rtl="0" eaLnBrk="1" latinLnBrk="0" hangingPunct="1">
              <a:defRPr kumimoji="1" sz="1900" kern="1200">
                <a:solidFill>
                  <a:schemeClr val="dk1"/>
                </a:solidFill>
                <a:latin typeface="+mn-lt"/>
                <a:ea typeface="+mn-ea"/>
                <a:cs typeface="+mn-cs"/>
              </a:defRPr>
            </a:lvl3pPr>
            <a:lvl4pPr marL="1436819" algn="l" defTabSz="478940" rtl="0" eaLnBrk="1" latinLnBrk="0" hangingPunct="1">
              <a:defRPr kumimoji="1" sz="1900" kern="1200">
                <a:solidFill>
                  <a:schemeClr val="dk1"/>
                </a:solidFill>
                <a:latin typeface="+mn-lt"/>
                <a:ea typeface="+mn-ea"/>
                <a:cs typeface="+mn-cs"/>
              </a:defRPr>
            </a:lvl4pPr>
            <a:lvl5pPr marL="1915758" algn="l" defTabSz="478940" rtl="0" eaLnBrk="1" latinLnBrk="0" hangingPunct="1">
              <a:defRPr kumimoji="1" sz="1900" kern="1200">
                <a:solidFill>
                  <a:schemeClr val="dk1"/>
                </a:solidFill>
                <a:latin typeface="+mn-lt"/>
                <a:ea typeface="+mn-ea"/>
                <a:cs typeface="+mn-cs"/>
              </a:defRPr>
            </a:lvl5pPr>
            <a:lvl6pPr marL="2394698" algn="l" defTabSz="478940" rtl="0" eaLnBrk="1" latinLnBrk="0" hangingPunct="1">
              <a:defRPr kumimoji="1" sz="1900" kern="1200">
                <a:solidFill>
                  <a:schemeClr val="dk1"/>
                </a:solidFill>
                <a:latin typeface="+mn-lt"/>
                <a:ea typeface="+mn-ea"/>
                <a:cs typeface="+mn-cs"/>
              </a:defRPr>
            </a:lvl6pPr>
            <a:lvl7pPr marL="2873637" algn="l" defTabSz="478940" rtl="0" eaLnBrk="1" latinLnBrk="0" hangingPunct="1">
              <a:defRPr kumimoji="1" sz="1900" kern="1200">
                <a:solidFill>
                  <a:schemeClr val="dk1"/>
                </a:solidFill>
                <a:latin typeface="+mn-lt"/>
                <a:ea typeface="+mn-ea"/>
                <a:cs typeface="+mn-cs"/>
              </a:defRPr>
            </a:lvl7pPr>
            <a:lvl8pPr marL="3352576" algn="l" defTabSz="478940" rtl="0" eaLnBrk="1" latinLnBrk="0" hangingPunct="1">
              <a:defRPr kumimoji="1" sz="1900" kern="1200">
                <a:solidFill>
                  <a:schemeClr val="dk1"/>
                </a:solidFill>
                <a:latin typeface="+mn-lt"/>
                <a:ea typeface="+mn-ea"/>
                <a:cs typeface="+mn-cs"/>
              </a:defRPr>
            </a:lvl8pPr>
            <a:lvl9pPr marL="3831516" algn="l" defTabSz="478940" rtl="0" eaLnBrk="1" latinLnBrk="0" hangingPunct="1">
              <a:defRPr kumimoji="1" sz="1900" kern="1200">
                <a:solidFill>
                  <a:schemeClr val="dk1"/>
                </a:solidFill>
                <a:latin typeface="+mn-lt"/>
                <a:ea typeface="+mn-ea"/>
                <a:cs typeface="+mn-cs"/>
              </a:defRPr>
            </a:lvl9pPr>
          </a:lstStyle>
          <a:p>
            <a:pPr algn="ctr"/>
            <a:endParaRPr kumimoji="1" lang="ja-JP" altLang="en-US" b="1" dirty="0"/>
          </a:p>
        </p:txBody>
      </p:sp>
      <p:pic>
        <p:nvPicPr>
          <p:cNvPr id="10" name="図 9">
            <a:extLst>
              <a:ext uri="{FF2B5EF4-FFF2-40B4-BE49-F238E27FC236}">
                <a16:creationId xmlns:a16="http://schemas.microsoft.com/office/drawing/2014/main" id="{68F1D862-2D33-9C49-8BE3-3BBD648BD4A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12635" y="4520250"/>
            <a:ext cx="3114447" cy="1571439"/>
          </a:xfrm>
          <a:prstGeom prst="rect">
            <a:avLst/>
          </a:prstGeom>
          <a:ln>
            <a:solidFill>
              <a:schemeClr val="tx1">
                <a:lumMod val="50000"/>
                <a:lumOff val="50000"/>
              </a:schemeClr>
            </a:solidFill>
          </a:ln>
        </p:spPr>
      </p:pic>
      <p:pic>
        <p:nvPicPr>
          <p:cNvPr id="11" name="図 10">
            <a:extLst>
              <a:ext uri="{FF2B5EF4-FFF2-40B4-BE49-F238E27FC236}">
                <a16:creationId xmlns:a16="http://schemas.microsoft.com/office/drawing/2014/main" id="{2C44D90B-D304-264B-B598-F5888FFE1DB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95034" y="5108896"/>
            <a:ext cx="2936178" cy="1488200"/>
          </a:xfrm>
          <a:prstGeom prst="rect">
            <a:avLst/>
          </a:prstGeom>
          <a:ln w="28575">
            <a:solidFill>
              <a:srgbClr val="F79646"/>
            </a:solidFill>
          </a:ln>
        </p:spPr>
      </p:pic>
      <p:sp>
        <p:nvSpPr>
          <p:cNvPr id="12" name="屈折矢印 11">
            <a:extLst>
              <a:ext uri="{FF2B5EF4-FFF2-40B4-BE49-F238E27FC236}">
                <a16:creationId xmlns:a16="http://schemas.microsoft.com/office/drawing/2014/main" id="{43E132C0-96DC-184D-A72F-417E80759D75}"/>
              </a:ext>
            </a:extLst>
          </p:cNvPr>
          <p:cNvSpPr/>
          <p:nvPr/>
        </p:nvSpPr>
        <p:spPr>
          <a:xfrm rot="5400000">
            <a:off x="882355" y="5432541"/>
            <a:ext cx="603195" cy="546652"/>
          </a:xfrm>
          <a:prstGeom prst="bentUpArrow">
            <a:avLst/>
          </a:prstGeom>
          <a:solidFill>
            <a:srgbClr val="00A6F8"/>
          </a:solidFill>
          <a:ln>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テキスト ボックス 9">
            <a:extLst>
              <a:ext uri="{FF2B5EF4-FFF2-40B4-BE49-F238E27FC236}">
                <a16:creationId xmlns:a16="http://schemas.microsoft.com/office/drawing/2014/main" id="{1625C2A6-400C-5E4B-9006-BAA2316E5B16}"/>
              </a:ext>
            </a:extLst>
          </p:cNvPr>
          <p:cNvSpPr txBox="1"/>
          <p:nvPr/>
        </p:nvSpPr>
        <p:spPr>
          <a:xfrm>
            <a:off x="186358" y="3854264"/>
            <a:ext cx="4577257" cy="577081"/>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商品型番など、重複してはいけないフィールド（項目）を指定し、重複したデータが登録されようとした場合、エラーを表示させることができます。</a:t>
            </a:r>
            <a:r>
              <a:rPr lang="en-US" altLang="ja-JP" sz="1050" dirty="0">
                <a:latin typeface="メイリオ" panose="020B0604030504040204" pitchFamily="50" charset="-128"/>
                <a:ea typeface="メイリオ" panose="020B0604030504040204" pitchFamily="50" charset="-128"/>
                <a:cs typeface="メイリオ" panose="020B0604030504040204" pitchFamily="50" charset="-128"/>
              </a:rPr>
              <a:t>CSV</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読み込み時にも対応します。</a:t>
            </a:r>
          </a:p>
        </p:txBody>
      </p:sp>
      <p:sp>
        <p:nvSpPr>
          <p:cNvPr id="14" name="テキスト ボックス 9">
            <a:extLst>
              <a:ext uri="{FF2B5EF4-FFF2-40B4-BE49-F238E27FC236}">
                <a16:creationId xmlns:a16="http://schemas.microsoft.com/office/drawing/2014/main" id="{8E3FC106-D8E3-F144-8AC8-7CC7CBB7EE89}"/>
              </a:ext>
            </a:extLst>
          </p:cNvPr>
          <p:cNvSpPr txBox="1"/>
          <p:nvPr/>
        </p:nvSpPr>
        <p:spPr>
          <a:xfrm>
            <a:off x="5192454" y="918993"/>
            <a:ext cx="4577257" cy="415498"/>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pPr algn="ctr"/>
            <a:r>
              <a:rPr lang="ja-JP" altLang="en-US" sz="1050" dirty="0">
                <a:latin typeface="メイリオ" panose="020B0604030504040204" pitchFamily="50" charset="-128"/>
                <a:ea typeface="メイリオ" panose="020B0604030504040204" pitchFamily="50" charset="-128"/>
              </a:rPr>
              <a:t>登録されているデータを簡単にグラフ集計することができます。</a:t>
            </a:r>
            <a:endParaRPr lang="en-US" altLang="ja-JP" sz="1050" dirty="0">
              <a:latin typeface="メイリオ" panose="020B0604030504040204" pitchFamily="50" charset="-128"/>
              <a:ea typeface="メイリオ" panose="020B0604030504040204" pitchFamily="50" charset="-128"/>
            </a:endParaRPr>
          </a:p>
          <a:p>
            <a:pPr algn="ctr"/>
            <a:r>
              <a:rPr lang="en-US" altLang="ja-JP" sz="1050" dirty="0">
                <a:latin typeface="メイリオ" panose="020B0604030504040204" pitchFamily="50" charset="-128"/>
                <a:ea typeface="メイリオ" panose="020B0604030504040204" pitchFamily="50" charset="-128"/>
              </a:rPr>
              <a:t>1</a:t>
            </a:r>
            <a:r>
              <a:rPr lang="ja-JP" altLang="en-US" sz="1050" dirty="0">
                <a:latin typeface="メイリオ" panose="020B0604030504040204" pitchFamily="50" charset="-128"/>
                <a:ea typeface="メイリオ" panose="020B0604030504040204" pitchFamily="50" charset="-128"/>
              </a:rPr>
              <a:t>つのデータに対して、複数の集計を設定することも可能です。</a:t>
            </a:r>
          </a:p>
        </p:txBody>
      </p:sp>
      <p:pic>
        <p:nvPicPr>
          <p:cNvPr id="15" name="図 14">
            <a:extLst>
              <a:ext uri="{FF2B5EF4-FFF2-40B4-BE49-F238E27FC236}">
                <a16:creationId xmlns:a16="http://schemas.microsoft.com/office/drawing/2014/main" id="{FE73B5AE-0666-5144-BC44-74920F3B4E0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46779" y="1482141"/>
            <a:ext cx="4238303" cy="2499111"/>
          </a:xfrm>
          <a:prstGeom prst="rect">
            <a:avLst/>
          </a:prstGeom>
          <a:ln>
            <a:solidFill>
              <a:schemeClr val="tx1">
                <a:lumMod val="50000"/>
                <a:lumOff val="50000"/>
              </a:schemeClr>
            </a:solidFill>
          </a:ln>
        </p:spPr>
      </p:pic>
      <p:pic>
        <p:nvPicPr>
          <p:cNvPr id="16" name="図 15">
            <a:extLst>
              <a:ext uri="{FF2B5EF4-FFF2-40B4-BE49-F238E27FC236}">
                <a16:creationId xmlns:a16="http://schemas.microsoft.com/office/drawing/2014/main" id="{82B3AF05-ED7C-F145-A4B2-74163A691B8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6578919" y="5031792"/>
            <a:ext cx="3144939" cy="1382605"/>
          </a:xfrm>
          <a:prstGeom prst="rect">
            <a:avLst/>
          </a:prstGeom>
          <a:ln>
            <a:solidFill>
              <a:schemeClr val="tx1">
                <a:lumMod val="50000"/>
                <a:lumOff val="50000"/>
              </a:schemeClr>
            </a:solidFill>
          </a:ln>
        </p:spPr>
      </p:pic>
      <p:pic>
        <p:nvPicPr>
          <p:cNvPr id="17" name="図 16">
            <a:extLst>
              <a:ext uri="{FF2B5EF4-FFF2-40B4-BE49-F238E27FC236}">
                <a16:creationId xmlns:a16="http://schemas.microsoft.com/office/drawing/2014/main" id="{B58AA616-3091-D34C-B6FD-F045F77520A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057130" y="4199506"/>
            <a:ext cx="2305301" cy="1366661"/>
          </a:xfrm>
          <a:prstGeom prst="rect">
            <a:avLst/>
          </a:prstGeom>
          <a:ln>
            <a:solidFill>
              <a:schemeClr val="tx1">
                <a:lumMod val="50000"/>
                <a:lumOff val="50000"/>
              </a:schemeClr>
            </a:solidFill>
          </a:ln>
        </p:spPr>
      </p:pic>
      <p:sp>
        <p:nvSpPr>
          <p:cNvPr id="18" name="テキスト ボックス 17">
            <a:extLst>
              <a:ext uri="{FF2B5EF4-FFF2-40B4-BE49-F238E27FC236}">
                <a16:creationId xmlns:a16="http://schemas.microsoft.com/office/drawing/2014/main" id="{E4C73B07-1931-DD42-B06A-6284184C3913}"/>
              </a:ext>
            </a:extLst>
          </p:cNvPr>
          <p:cNvSpPr txBox="1"/>
          <p:nvPr/>
        </p:nvSpPr>
        <p:spPr>
          <a:xfrm>
            <a:off x="8087512" y="1418396"/>
            <a:ext cx="1636346" cy="307777"/>
          </a:xfrm>
          <a:prstGeom prst="rect">
            <a:avLst/>
          </a:prstGeom>
          <a:solidFill>
            <a:srgbClr val="F79646"/>
          </a:solidFill>
        </p:spPr>
        <p:txBody>
          <a:bodyPr wrap="square" rtlCol="0">
            <a:spAutoFit/>
          </a:bodyPr>
          <a:lstStyle/>
          <a:p>
            <a:pPr algn="ctr"/>
            <a:r>
              <a:rPr lang="ja-JP" altLang="en-US" sz="1400" dirty="0">
                <a:solidFill>
                  <a:srgbClr val="FFFFFF"/>
                </a:solidFill>
                <a:latin typeface="メイリオ" panose="020B0604030504040204" pitchFamily="50" charset="-128"/>
                <a:ea typeface="メイリオ" panose="020B0604030504040204" pitchFamily="50" charset="-128"/>
                <a:cs typeface="ヒラギノ角ゴ Pro W3"/>
              </a:rPr>
              <a:t>設定画面</a:t>
            </a:r>
          </a:p>
        </p:txBody>
      </p:sp>
      <p:sp>
        <p:nvSpPr>
          <p:cNvPr id="19" name="テキスト ボックス 18">
            <a:extLst>
              <a:ext uri="{FF2B5EF4-FFF2-40B4-BE49-F238E27FC236}">
                <a16:creationId xmlns:a16="http://schemas.microsoft.com/office/drawing/2014/main" id="{7883AB29-2FD8-0847-8B98-E87D742CD774}"/>
              </a:ext>
            </a:extLst>
          </p:cNvPr>
          <p:cNvSpPr txBox="1"/>
          <p:nvPr/>
        </p:nvSpPr>
        <p:spPr>
          <a:xfrm>
            <a:off x="8133365" y="4659649"/>
            <a:ext cx="1636346" cy="307777"/>
          </a:xfrm>
          <a:prstGeom prst="rect">
            <a:avLst/>
          </a:prstGeom>
          <a:solidFill>
            <a:srgbClr val="F79646"/>
          </a:solidFill>
        </p:spPr>
        <p:txBody>
          <a:bodyPr wrap="square" rtlCol="0">
            <a:spAutoFit/>
          </a:bodyPr>
          <a:lstStyle/>
          <a:p>
            <a:pPr algn="ctr"/>
            <a:r>
              <a:rPr lang="ja-JP" altLang="en-US" sz="1400" dirty="0">
                <a:solidFill>
                  <a:srgbClr val="FFFFFF"/>
                </a:solidFill>
                <a:latin typeface="メイリオ" panose="020B0604030504040204" pitchFamily="50" charset="-128"/>
                <a:ea typeface="メイリオ" panose="020B0604030504040204" pitchFamily="50" charset="-128"/>
                <a:cs typeface="ヒラギノ角ゴ Pro W3"/>
              </a:rPr>
              <a:t>集計画面</a:t>
            </a:r>
          </a:p>
        </p:txBody>
      </p:sp>
      <p:sp>
        <p:nvSpPr>
          <p:cNvPr id="20" name="四角形吹き出し 19">
            <a:extLst>
              <a:ext uri="{FF2B5EF4-FFF2-40B4-BE49-F238E27FC236}">
                <a16:creationId xmlns:a16="http://schemas.microsoft.com/office/drawing/2014/main" id="{D17545F1-4CB6-3B4E-946C-5A4E97E97333}"/>
              </a:ext>
            </a:extLst>
          </p:cNvPr>
          <p:cNvSpPr/>
          <p:nvPr/>
        </p:nvSpPr>
        <p:spPr>
          <a:xfrm>
            <a:off x="5015297" y="5630533"/>
            <a:ext cx="2091181" cy="587886"/>
          </a:xfrm>
          <a:prstGeom prst="wedgeRectCallout">
            <a:avLst>
              <a:gd name="adj1" fmla="val 61575"/>
              <a:gd name="adj2" fmla="val 72879"/>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ja-JP" altLang="en-US" sz="1100" dirty="0">
                <a:solidFill>
                  <a:schemeClr val="bg1"/>
                </a:solidFill>
                <a:latin typeface="メイリオ" panose="020B0604030504040204" pitchFamily="50" charset="-128"/>
                <a:ea typeface="メイリオ" panose="020B0604030504040204" pitchFamily="50" charset="-128"/>
              </a:rPr>
              <a:t>グラフの種類は、７種類から必要に応じて選択できます。</a:t>
            </a:r>
          </a:p>
        </p:txBody>
      </p:sp>
      <p:sp>
        <p:nvSpPr>
          <p:cNvPr id="21" name="四角形吹き出し 20">
            <a:extLst>
              <a:ext uri="{FF2B5EF4-FFF2-40B4-BE49-F238E27FC236}">
                <a16:creationId xmlns:a16="http://schemas.microsoft.com/office/drawing/2014/main" id="{6294908F-7D9B-374A-A1FA-7E00912E17B1}"/>
              </a:ext>
            </a:extLst>
          </p:cNvPr>
          <p:cNvSpPr/>
          <p:nvPr/>
        </p:nvSpPr>
        <p:spPr>
          <a:xfrm>
            <a:off x="7513289" y="1917302"/>
            <a:ext cx="2091181" cy="587886"/>
          </a:xfrm>
          <a:prstGeom prst="wedgeRectCallout">
            <a:avLst>
              <a:gd name="adj1" fmla="val -68654"/>
              <a:gd name="adj2" fmla="val 59354"/>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ja-JP" altLang="en-US" sz="1100" dirty="0">
                <a:solidFill>
                  <a:schemeClr val="bg1"/>
                </a:solidFill>
                <a:latin typeface="メイリオ" panose="020B0604030504040204" pitchFamily="50" charset="-128"/>
                <a:ea typeface="メイリオ" panose="020B0604030504040204" pitchFamily="50" charset="-128"/>
              </a:rPr>
              <a:t>グラフの種類、分類項目、集計方法を自由に選択できます。</a:t>
            </a:r>
          </a:p>
        </p:txBody>
      </p:sp>
    </p:spTree>
    <p:extLst>
      <p:ext uri="{BB962C8B-B14F-4D97-AF65-F5344CB8AC3E}">
        <p14:creationId xmlns:p14="http://schemas.microsoft.com/office/powerpoint/2010/main" val="1134054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8CA5E52-A79F-7F42-9E47-ABAA28A242D7}"/>
              </a:ext>
            </a:extLst>
          </p:cNvPr>
          <p:cNvSpPr>
            <a:spLocks noGrp="1"/>
          </p:cNvSpPr>
          <p:nvPr>
            <p:ph type="sldNum" sz="quarter" idx="10"/>
          </p:nvPr>
        </p:nvSpPr>
        <p:spPr/>
        <p:txBody>
          <a:bodyPr/>
          <a:lstStyle/>
          <a:p>
            <a:fld id="{0FEDF257-E9DE-47AD-A871-A7339627178B}" type="slidenum">
              <a:rPr lang="ja-JP" altLang="en-US" smtClean="0"/>
              <a:pPr/>
              <a:t>23</a:t>
            </a:fld>
            <a:endParaRPr lang="ja-JP" altLang="en-US" dirty="0"/>
          </a:p>
        </p:txBody>
      </p:sp>
      <p:sp>
        <p:nvSpPr>
          <p:cNvPr id="3" name="角丸四角形 2">
            <a:extLst>
              <a:ext uri="{FF2B5EF4-FFF2-40B4-BE49-F238E27FC236}">
                <a16:creationId xmlns:a16="http://schemas.microsoft.com/office/drawing/2014/main" id="{B659776C-E686-A244-BE60-D4B93E30C02E}"/>
              </a:ext>
            </a:extLst>
          </p:cNvPr>
          <p:cNvSpPr/>
          <p:nvPr/>
        </p:nvSpPr>
        <p:spPr>
          <a:xfrm>
            <a:off x="513378" y="344790"/>
            <a:ext cx="2754086" cy="565673"/>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dirty="0">
                <a:solidFill>
                  <a:schemeClr val="tx2">
                    <a:lumMod val="50000"/>
                  </a:schemeClr>
                </a:solidFill>
              </a:rPr>
              <a:t>自動採番項目の強化</a:t>
            </a:r>
          </a:p>
        </p:txBody>
      </p:sp>
      <p:sp>
        <p:nvSpPr>
          <p:cNvPr id="4" name="テキスト ボックス 9">
            <a:extLst>
              <a:ext uri="{FF2B5EF4-FFF2-40B4-BE49-F238E27FC236}">
                <a16:creationId xmlns:a16="http://schemas.microsoft.com/office/drawing/2014/main" id="{29F8DDE1-2042-AC49-B075-EF3D80AB0CB9}"/>
              </a:ext>
            </a:extLst>
          </p:cNvPr>
          <p:cNvSpPr txBox="1"/>
          <p:nvPr/>
        </p:nvSpPr>
        <p:spPr>
          <a:xfrm>
            <a:off x="406037" y="906669"/>
            <a:ext cx="6349530" cy="523220"/>
          </a:xfrm>
          <a:prstGeom prst="rect">
            <a:avLst/>
          </a:prstGeom>
          <a:noFill/>
        </p:spPr>
        <p:txBody>
          <a:bodyPr wrap="square" rtlCol="0">
            <a:spAutoFit/>
          </a:bodyPr>
          <a:lstStyle>
            <a:defPPr>
              <a:defRPr lang="ja-JP"/>
            </a:defPPr>
            <a:lvl1pPr marL="0" algn="l" defTabSz="478940" rtl="0" eaLnBrk="1" latinLnBrk="0" hangingPunct="1">
              <a:defRPr kumimoji="1" sz="1900" kern="1200">
                <a:solidFill>
                  <a:schemeClr val="tx1"/>
                </a:solidFill>
                <a:latin typeface="+mn-lt"/>
                <a:ea typeface="+mn-ea"/>
                <a:cs typeface="+mn-cs"/>
              </a:defRPr>
            </a:lvl1pPr>
            <a:lvl2pPr marL="478940" algn="l" defTabSz="478940" rtl="0" eaLnBrk="1" latinLnBrk="0" hangingPunct="1">
              <a:defRPr kumimoji="1" sz="1900" kern="1200">
                <a:solidFill>
                  <a:schemeClr val="tx1"/>
                </a:solidFill>
                <a:latin typeface="+mn-lt"/>
                <a:ea typeface="+mn-ea"/>
                <a:cs typeface="+mn-cs"/>
              </a:defRPr>
            </a:lvl2pPr>
            <a:lvl3pPr marL="957879" algn="l" defTabSz="478940" rtl="0" eaLnBrk="1" latinLnBrk="0" hangingPunct="1">
              <a:defRPr kumimoji="1" sz="1900" kern="1200">
                <a:solidFill>
                  <a:schemeClr val="tx1"/>
                </a:solidFill>
                <a:latin typeface="+mn-lt"/>
                <a:ea typeface="+mn-ea"/>
                <a:cs typeface="+mn-cs"/>
              </a:defRPr>
            </a:lvl3pPr>
            <a:lvl4pPr marL="1436819" algn="l" defTabSz="478940" rtl="0" eaLnBrk="1" latinLnBrk="0" hangingPunct="1">
              <a:defRPr kumimoji="1" sz="1900" kern="1200">
                <a:solidFill>
                  <a:schemeClr val="tx1"/>
                </a:solidFill>
                <a:latin typeface="+mn-lt"/>
                <a:ea typeface="+mn-ea"/>
                <a:cs typeface="+mn-cs"/>
              </a:defRPr>
            </a:lvl4pPr>
            <a:lvl5pPr marL="1915758" algn="l" defTabSz="478940" rtl="0" eaLnBrk="1" latinLnBrk="0" hangingPunct="1">
              <a:defRPr kumimoji="1" sz="1900" kern="1200">
                <a:solidFill>
                  <a:schemeClr val="tx1"/>
                </a:solidFill>
                <a:latin typeface="+mn-lt"/>
                <a:ea typeface="+mn-ea"/>
                <a:cs typeface="+mn-cs"/>
              </a:defRPr>
            </a:lvl5pPr>
            <a:lvl6pPr marL="2394698" algn="l" defTabSz="478940" rtl="0" eaLnBrk="1" latinLnBrk="0" hangingPunct="1">
              <a:defRPr kumimoji="1" sz="1900" kern="1200">
                <a:solidFill>
                  <a:schemeClr val="tx1"/>
                </a:solidFill>
                <a:latin typeface="+mn-lt"/>
                <a:ea typeface="+mn-ea"/>
                <a:cs typeface="+mn-cs"/>
              </a:defRPr>
            </a:lvl6pPr>
            <a:lvl7pPr marL="2873637" algn="l" defTabSz="478940" rtl="0" eaLnBrk="1" latinLnBrk="0" hangingPunct="1">
              <a:defRPr kumimoji="1" sz="1900" kern="1200">
                <a:solidFill>
                  <a:schemeClr val="tx1"/>
                </a:solidFill>
                <a:latin typeface="+mn-lt"/>
                <a:ea typeface="+mn-ea"/>
                <a:cs typeface="+mn-cs"/>
              </a:defRPr>
            </a:lvl7pPr>
            <a:lvl8pPr marL="3352576" algn="l" defTabSz="478940" rtl="0" eaLnBrk="1" latinLnBrk="0" hangingPunct="1">
              <a:defRPr kumimoji="1" sz="1900" kern="1200">
                <a:solidFill>
                  <a:schemeClr val="tx1"/>
                </a:solidFill>
                <a:latin typeface="+mn-lt"/>
                <a:ea typeface="+mn-ea"/>
                <a:cs typeface="+mn-cs"/>
              </a:defRPr>
            </a:lvl8pPr>
            <a:lvl9pPr marL="3831516" algn="l" defTabSz="478940" rtl="0" eaLnBrk="1" latinLnBrk="0" hangingPunct="1">
              <a:defRPr kumimoji="1" sz="1900" kern="1200">
                <a:solidFill>
                  <a:schemeClr val="tx1"/>
                </a:solidFill>
                <a:latin typeface="+mn-lt"/>
                <a:ea typeface="+mn-ea"/>
                <a:cs typeface="+mn-cs"/>
              </a:defRPr>
            </a:lvl9pPr>
          </a:lstStyle>
          <a:p>
            <a:r>
              <a:rPr lang="ja-JP" altLang="en-US" sz="1400" dirty="0"/>
              <a:t>自動採番値の前後に付与する文字列で、レコードの登録時刻の</a:t>
            </a:r>
            <a:br>
              <a:rPr lang="ja-JP" altLang="en-US" sz="800" dirty="0"/>
            </a:br>
            <a:r>
              <a:rPr lang="ja-JP" altLang="en-US" sz="1400" dirty="0"/>
              <a:t>年月日を指定できる「予約語」が使えるようになりました。</a:t>
            </a:r>
            <a:endParaRPr lang="ja-JP" altLang="en-US" sz="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 name="図 4">
            <a:extLst>
              <a:ext uri="{FF2B5EF4-FFF2-40B4-BE49-F238E27FC236}">
                <a16:creationId xmlns:a16="http://schemas.microsoft.com/office/drawing/2014/main" id="{7306C849-6396-6341-8AFC-842041E2E3FB}"/>
              </a:ext>
            </a:extLst>
          </p:cNvPr>
          <p:cNvPicPr>
            <a:picLocks noChangeAspect="1"/>
          </p:cNvPicPr>
          <p:nvPr/>
        </p:nvPicPr>
        <p:blipFill>
          <a:blip r:embed="rId2"/>
          <a:stretch>
            <a:fillRect/>
          </a:stretch>
        </p:blipFill>
        <p:spPr>
          <a:xfrm>
            <a:off x="513378" y="1668096"/>
            <a:ext cx="5382477" cy="3570878"/>
          </a:xfrm>
          <a:prstGeom prst="rect">
            <a:avLst/>
          </a:prstGeom>
          <a:ln>
            <a:solidFill>
              <a:schemeClr val="bg1">
                <a:lumMod val="75000"/>
              </a:schemeClr>
            </a:solidFill>
          </a:ln>
        </p:spPr>
      </p:pic>
      <p:pic>
        <p:nvPicPr>
          <p:cNvPr id="6" name="図 5">
            <a:extLst>
              <a:ext uri="{FF2B5EF4-FFF2-40B4-BE49-F238E27FC236}">
                <a16:creationId xmlns:a16="http://schemas.microsoft.com/office/drawing/2014/main" id="{8B7C6441-12A6-7644-B91A-88E3418C4C3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20792"/>
          <a:stretch/>
        </p:blipFill>
        <p:spPr>
          <a:xfrm>
            <a:off x="5593976" y="2645655"/>
            <a:ext cx="3726690" cy="3441566"/>
          </a:xfrm>
          <a:prstGeom prst="rect">
            <a:avLst/>
          </a:prstGeom>
          <a:ln>
            <a:solidFill>
              <a:schemeClr val="bg1">
                <a:lumMod val="75000"/>
              </a:schemeClr>
            </a:solidFill>
          </a:ln>
        </p:spPr>
      </p:pic>
      <p:sp>
        <p:nvSpPr>
          <p:cNvPr id="7" name="正方形/長方形 6">
            <a:extLst>
              <a:ext uri="{FF2B5EF4-FFF2-40B4-BE49-F238E27FC236}">
                <a16:creationId xmlns:a16="http://schemas.microsoft.com/office/drawing/2014/main" id="{AABC9F27-67D6-EA4F-A31F-AA8AB762F571}"/>
              </a:ext>
            </a:extLst>
          </p:cNvPr>
          <p:cNvSpPr/>
          <p:nvPr/>
        </p:nvSpPr>
        <p:spPr>
          <a:xfrm>
            <a:off x="699247" y="2764715"/>
            <a:ext cx="4270786" cy="688820"/>
          </a:xfrm>
          <a:prstGeom prst="rect">
            <a:avLst/>
          </a:prstGeom>
          <a:noFill/>
          <a:ln w="38100">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四角形吹き出し 7">
            <a:extLst>
              <a:ext uri="{FF2B5EF4-FFF2-40B4-BE49-F238E27FC236}">
                <a16:creationId xmlns:a16="http://schemas.microsoft.com/office/drawing/2014/main" id="{E020559A-0848-9942-8F52-0B9BAD2F3809}"/>
              </a:ext>
            </a:extLst>
          </p:cNvPr>
          <p:cNvSpPr/>
          <p:nvPr/>
        </p:nvSpPr>
        <p:spPr>
          <a:xfrm>
            <a:off x="4469417" y="1515098"/>
            <a:ext cx="2512296" cy="1011410"/>
          </a:xfrm>
          <a:prstGeom prst="wedgeRectCallout">
            <a:avLst>
              <a:gd name="adj1" fmla="val -46010"/>
              <a:gd name="adj2" fmla="val 67372"/>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100" dirty="0">
                <a:solidFill>
                  <a:schemeClr val="bg1"/>
                </a:solidFill>
                <a:cs typeface="メイリオ"/>
              </a:rPr>
              <a:t>「</a:t>
            </a:r>
            <a:r>
              <a:rPr lang="en-US" altLang="ja-JP" sz="1100" dirty="0">
                <a:solidFill>
                  <a:schemeClr val="bg1"/>
                </a:solidFill>
                <a:cs typeface="メイリオ"/>
              </a:rPr>
              <a:t>CY-%YY%%MM%</a:t>
            </a:r>
            <a:r>
              <a:rPr lang="ja-JP" altLang="en-US" sz="1100" dirty="0">
                <a:solidFill>
                  <a:schemeClr val="bg1"/>
                </a:solidFill>
                <a:cs typeface="メイリオ"/>
              </a:rPr>
              <a:t>」を指定すると、</a:t>
            </a:r>
            <a:r>
              <a:rPr lang="en-US" altLang="ja-JP" sz="1100" dirty="0">
                <a:solidFill>
                  <a:schemeClr val="bg1"/>
                </a:solidFill>
                <a:cs typeface="メイリオ"/>
              </a:rPr>
              <a:t>2016</a:t>
            </a:r>
            <a:r>
              <a:rPr lang="ja-JP" altLang="en-US" sz="1100" dirty="0">
                <a:solidFill>
                  <a:schemeClr val="bg1"/>
                </a:solidFill>
                <a:cs typeface="メイリオ"/>
              </a:rPr>
              <a:t>年</a:t>
            </a:r>
            <a:r>
              <a:rPr lang="en-US" altLang="ja-JP" sz="1100" dirty="0">
                <a:solidFill>
                  <a:schemeClr val="bg1"/>
                </a:solidFill>
                <a:cs typeface="メイリオ"/>
              </a:rPr>
              <a:t>9</a:t>
            </a:r>
            <a:r>
              <a:rPr lang="ja-JP" altLang="en-US" sz="1100" dirty="0">
                <a:solidFill>
                  <a:schemeClr val="bg1"/>
                </a:solidFill>
                <a:cs typeface="メイリオ"/>
              </a:rPr>
              <a:t>月に登録されたレコードには「</a:t>
            </a:r>
            <a:r>
              <a:rPr lang="en-US" altLang="ja-JP" sz="1100" dirty="0">
                <a:solidFill>
                  <a:schemeClr val="bg1"/>
                </a:solidFill>
                <a:cs typeface="メイリオ"/>
              </a:rPr>
              <a:t>CY-1608XXX</a:t>
            </a:r>
            <a:r>
              <a:rPr lang="ja-JP" altLang="en-US" sz="1100" dirty="0">
                <a:solidFill>
                  <a:schemeClr val="bg1"/>
                </a:solidFill>
                <a:cs typeface="メイリオ"/>
              </a:rPr>
              <a:t>（自動採番の値）」と登録されます。</a:t>
            </a:r>
          </a:p>
        </p:txBody>
      </p:sp>
      <p:sp>
        <p:nvSpPr>
          <p:cNvPr id="9" name="正方形/長方形 8">
            <a:extLst>
              <a:ext uri="{FF2B5EF4-FFF2-40B4-BE49-F238E27FC236}">
                <a16:creationId xmlns:a16="http://schemas.microsoft.com/office/drawing/2014/main" id="{7387E83B-5A29-4D46-B086-8395B7A87D91}"/>
              </a:ext>
            </a:extLst>
          </p:cNvPr>
          <p:cNvSpPr/>
          <p:nvPr/>
        </p:nvSpPr>
        <p:spPr>
          <a:xfrm>
            <a:off x="5992010" y="2679505"/>
            <a:ext cx="989704" cy="3407715"/>
          </a:xfrm>
          <a:prstGeom prst="rect">
            <a:avLst/>
          </a:prstGeom>
          <a:noFill/>
          <a:ln w="38100">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右矢印 9">
            <a:extLst>
              <a:ext uri="{FF2B5EF4-FFF2-40B4-BE49-F238E27FC236}">
                <a16:creationId xmlns:a16="http://schemas.microsoft.com/office/drawing/2014/main" id="{0698FDF3-DC4A-164E-A29C-F60F5B566381}"/>
              </a:ext>
            </a:extLst>
          </p:cNvPr>
          <p:cNvSpPr/>
          <p:nvPr/>
        </p:nvSpPr>
        <p:spPr>
          <a:xfrm>
            <a:off x="5066852" y="2969111"/>
            <a:ext cx="829003" cy="365760"/>
          </a:xfrm>
          <a:prstGeom prst="rightArrow">
            <a:avLst/>
          </a:prstGeom>
          <a:solidFill>
            <a:srgbClr val="F79646"/>
          </a:solidFill>
          <a:ln>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16570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747768C-E580-6842-9EFD-EF6D3A79F919}"/>
              </a:ext>
            </a:extLst>
          </p:cNvPr>
          <p:cNvSpPr>
            <a:spLocks noGrp="1"/>
          </p:cNvSpPr>
          <p:nvPr>
            <p:ph type="sldNum" sz="quarter" idx="10"/>
          </p:nvPr>
        </p:nvSpPr>
        <p:spPr/>
        <p:txBody>
          <a:bodyPr/>
          <a:lstStyle/>
          <a:p>
            <a:fld id="{0FEDF257-E9DE-47AD-A871-A7339627178B}" type="slidenum">
              <a:rPr lang="ja-JP" altLang="en-US" smtClean="0"/>
              <a:pPr/>
              <a:t>24</a:t>
            </a:fld>
            <a:endParaRPr lang="ja-JP" altLang="en-US" dirty="0"/>
          </a:p>
        </p:txBody>
      </p:sp>
      <p:sp>
        <p:nvSpPr>
          <p:cNvPr id="3" name="テキスト ボックス 2">
            <a:extLst>
              <a:ext uri="{FF2B5EF4-FFF2-40B4-BE49-F238E27FC236}">
                <a16:creationId xmlns:a16="http://schemas.microsoft.com/office/drawing/2014/main" id="{1AC88F50-D949-B94E-82DC-4AB0827331AE}"/>
              </a:ext>
            </a:extLst>
          </p:cNvPr>
          <p:cNvSpPr txBox="1"/>
          <p:nvPr/>
        </p:nvSpPr>
        <p:spPr>
          <a:xfrm>
            <a:off x="330192" y="1371598"/>
            <a:ext cx="4185761" cy="830997"/>
          </a:xfrm>
          <a:prstGeom prst="rect">
            <a:avLst/>
          </a:prstGeom>
          <a:noFill/>
        </p:spPr>
        <p:txBody>
          <a:bodyPr wrap="none" rtlCol="0">
            <a:spAutoFit/>
          </a:bodyPr>
          <a:lstStyle/>
          <a:p>
            <a:r>
              <a:rPr lang="ja-JP" altLang="en-US" sz="2400" b="1" dirty="0">
                <a:solidFill>
                  <a:schemeClr val="bg1"/>
                </a:solidFill>
                <a:latin typeface="+mj-ea"/>
                <a:ea typeface="+mj-ea"/>
              </a:rPr>
              <a:t>活用 </a:t>
            </a:r>
            <a:r>
              <a:rPr lang="en-US" altLang="ja-JP" sz="2400" b="1" dirty="0">
                <a:solidFill>
                  <a:schemeClr val="bg1"/>
                </a:solidFill>
                <a:latin typeface="+mj-ea"/>
                <a:ea typeface="+mj-ea"/>
              </a:rPr>
              <a:t>Tips</a:t>
            </a:r>
          </a:p>
          <a:p>
            <a:r>
              <a:rPr lang="ja-JP" altLang="en-US" sz="2400" b="1" dirty="0">
                <a:solidFill>
                  <a:schemeClr val="bg1"/>
                </a:solidFill>
                <a:latin typeface="+mj-ea"/>
                <a:ea typeface="+mj-ea"/>
              </a:rPr>
              <a:t>～オプション機能のご紹介～</a:t>
            </a:r>
            <a:endParaRPr lang="en-US" altLang="ja-JP" sz="2400" b="1" dirty="0">
              <a:solidFill>
                <a:schemeClr val="bg1"/>
              </a:solidFill>
              <a:latin typeface="+mj-ea"/>
              <a:ea typeface="+mj-ea"/>
            </a:endParaRPr>
          </a:p>
        </p:txBody>
      </p:sp>
      <p:sp>
        <p:nvSpPr>
          <p:cNvPr id="4" name="角丸四角形 3">
            <a:extLst>
              <a:ext uri="{FF2B5EF4-FFF2-40B4-BE49-F238E27FC236}">
                <a16:creationId xmlns:a16="http://schemas.microsoft.com/office/drawing/2014/main" id="{6F51BD2F-9A34-3D4F-9C8E-B4F62A6ED723}"/>
              </a:ext>
            </a:extLst>
          </p:cNvPr>
          <p:cNvSpPr/>
          <p:nvPr/>
        </p:nvSpPr>
        <p:spPr>
          <a:xfrm>
            <a:off x="737695" y="3404505"/>
            <a:ext cx="3874061" cy="1584938"/>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800" b="1" dirty="0">
                <a:solidFill>
                  <a:schemeClr val="tx2">
                    <a:lumMod val="50000"/>
                  </a:schemeClr>
                </a:solidFill>
              </a:rPr>
              <a:t>　　</a:t>
            </a:r>
            <a:r>
              <a:rPr lang="ja-JP" altLang="en-US" sz="2000" b="1" dirty="0">
                <a:solidFill>
                  <a:schemeClr val="tx2">
                    <a:lumMod val="50000"/>
                  </a:schemeClr>
                </a:solidFill>
              </a:rPr>
              <a:t>モバイル利用</a:t>
            </a:r>
            <a:endParaRPr kumimoji="1" lang="ja-JP" altLang="en-US" sz="2000" b="1" dirty="0">
              <a:solidFill>
                <a:schemeClr val="tx2">
                  <a:lumMod val="50000"/>
                </a:schemeClr>
              </a:solidFill>
            </a:endParaRPr>
          </a:p>
        </p:txBody>
      </p:sp>
      <p:grpSp>
        <p:nvGrpSpPr>
          <p:cNvPr id="5" name="グループ化 4">
            <a:extLst>
              <a:ext uri="{FF2B5EF4-FFF2-40B4-BE49-F238E27FC236}">
                <a16:creationId xmlns:a16="http://schemas.microsoft.com/office/drawing/2014/main" id="{E3F95726-0B04-7D42-9B20-360C938E1673}"/>
              </a:ext>
            </a:extLst>
          </p:cNvPr>
          <p:cNvGrpSpPr/>
          <p:nvPr/>
        </p:nvGrpSpPr>
        <p:grpSpPr>
          <a:xfrm>
            <a:off x="3296182" y="3789989"/>
            <a:ext cx="793296" cy="1009650"/>
            <a:chOff x="3800475" y="1962150"/>
            <a:chExt cx="2305050" cy="2933700"/>
          </a:xfrm>
        </p:grpSpPr>
        <p:pic>
          <p:nvPicPr>
            <p:cNvPr id="6" name="図 5">
              <a:extLst>
                <a:ext uri="{FF2B5EF4-FFF2-40B4-BE49-F238E27FC236}">
                  <a16:creationId xmlns:a16="http://schemas.microsoft.com/office/drawing/2014/main" id="{2ED2DAA3-CAEC-584F-89B2-DF03C458B90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00475" y="1962150"/>
              <a:ext cx="2305050" cy="2933700"/>
            </a:xfrm>
            <a:prstGeom prst="rect">
              <a:avLst/>
            </a:prstGeom>
          </p:spPr>
        </p:pic>
        <p:pic>
          <p:nvPicPr>
            <p:cNvPr id="7" name="図 6">
              <a:extLst>
                <a:ext uri="{FF2B5EF4-FFF2-40B4-BE49-F238E27FC236}">
                  <a16:creationId xmlns:a16="http://schemas.microsoft.com/office/drawing/2014/main" id="{6BA55E2E-02CE-094E-9D81-0CE1E0CF76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72133" y="2254510"/>
              <a:ext cx="1761734" cy="2348979"/>
            </a:xfrm>
            <a:prstGeom prst="rect">
              <a:avLst/>
            </a:prstGeom>
          </p:spPr>
        </p:pic>
      </p:grpSp>
      <p:sp>
        <p:nvSpPr>
          <p:cNvPr id="8" name="角丸四角形 7">
            <a:extLst>
              <a:ext uri="{FF2B5EF4-FFF2-40B4-BE49-F238E27FC236}">
                <a16:creationId xmlns:a16="http://schemas.microsoft.com/office/drawing/2014/main" id="{D5294B60-A276-2F4B-B02E-0D3D192D4BF3}"/>
              </a:ext>
            </a:extLst>
          </p:cNvPr>
          <p:cNvSpPr/>
          <p:nvPr/>
        </p:nvSpPr>
        <p:spPr>
          <a:xfrm>
            <a:off x="737695" y="5141843"/>
            <a:ext cx="3874061" cy="1584938"/>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800" b="1" dirty="0">
                <a:solidFill>
                  <a:schemeClr val="tx2">
                    <a:lumMod val="50000"/>
                  </a:schemeClr>
                </a:solidFill>
              </a:rPr>
              <a:t>　</a:t>
            </a:r>
            <a:r>
              <a:rPr lang="ja-JP" altLang="en-US" sz="2000" b="1" dirty="0">
                <a:solidFill>
                  <a:schemeClr val="tx2">
                    <a:lumMod val="50000"/>
                  </a:schemeClr>
                </a:solidFill>
              </a:rPr>
              <a:t>デザインギャラリー</a:t>
            </a:r>
            <a:endParaRPr kumimoji="1" lang="ja-JP" altLang="en-US" sz="2000" b="1" dirty="0">
              <a:solidFill>
                <a:schemeClr val="tx2">
                  <a:lumMod val="50000"/>
                </a:schemeClr>
              </a:solidFill>
            </a:endParaRPr>
          </a:p>
        </p:txBody>
      </p:sp>
      <p:pic>
        <p:nvPicPr>
          <p:cNvPr id="9" name="図 8">
            <a:extLst>
              <a:ext uri="{FF2B5EF4-FFF2-40B4-BE49-F238E27FC236}">
                <a16:creationId xmlns:a16="http://schemas.microsoft.com/office/drawing/2014/main" id="{3E15694B-36B7-2F4C-9D97-792CF3A49C0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548774" y="5265927"/>
            <a:ext cx="840854" cy="1273196"/>
          </a:xfrm>
          <a:prstGeom prst="rect">
            <a:avLst/>
          </a:prstGeom>
        </p:spPr>
      </p:pic>
      <p:sp>
        <p:nvSpPr>
          <p:cNvPr id="10" name="角丸四角形 9">
            <a:extLst>
              <a:ext uri="{FF2B5EF4-FFF2-40B4-BE49-F238E27FC236}">
                <a16:creationId xmlns:a16="http://schemas.microsoft.com/office/drawing/2014/main" id="{9B87F870-8EA3-564F-AE55-38B0BAAF0750}"/>
              </a:ext>
            </a:extLst>
          </p:cNvPr>
          <p:cNvSpPr/>
          <p:nvPr/>
        </p:nvSpPr>
        <p:spPr>
          <a:xfrm>
            <a:off x="5332887" y="3404505"/>
            <a:ext cx="3874061" cy="1584938"/>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800" b="1" dirty="0">
                <a:solidFill>
                  <a:schemeClr val="tx2">
                    <a:lumMod val="50000"/>
                  </a:schemeClr>
                </a:solidFill>
              </a:rPr>
              <a:t>　</a:t>
            </a:r>
            <a:r>
              <a:rPr lang="en-US" altLang="ja-JP" sz="2000" b="1" dirty="0" err="1">
                <a:solidFill>
                  <a:schemeClr val="tx2">
                    <a:lumMod val="50000"/>
                  </a:schemeClr>
                </a:solidFill>
              </a:rPr>
              <a:t>Cybozu</a:t>
            </a:r>
            <a:r>
              <a:rPr lang="en-US" altLang="ja-JP" sz="2000" b="1" dirty="0">
                <a:solidFill>
                  <a:schemeClr val="tx2">
                    <a:lumMod val="50000"/>
                  </a:schemeClr>
                </a:solidFill>
              </a:rPr>
              <a:t> Desktop</a:t>
            </a:r>
            <a:endParaRPr kumimoji="1" lang="ja-JP" altLang="en-US" sz="2000" b="1" dirty="0">
              <a:solidFill>
                <a:schemeClr val="tx2">
                  <a:lumMod val="50000"/>
                </a:schemeClr>
              </a:solidFill>
            </a:endParaRPr>
          </a:p>
        </p:txBody>
      </p:sp>
      <p:pic>
        <p:nvPicPr>
          <p:cNvPr id="11" name="図 10">
            <a:extLst>
              <a:ext uri="{FF2B5EF4-FFF2-40B4-BE49-F238E27FC236}">
                <a16:creationId xmlns:a16="http://schemas.microsoft.com/office/drawing/2014/main" id="{F20BAB25-EB6B-0549-859C-D018F81F2A82}"/>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923558" y="3966921"/>
            <a:ext cx="1190625" cy="732100"/>
          </a:xfrm>
          <a:prstGeom prst="rect">
            <a:avLst/>
          </a:prstGeom>
        </p:spPr>
      </p:pic>
      <p:pic>
        <p:nvPicPr>
          <p:cNvPr id="16" name="図 15">
            <a:extLst>
              <a:ext uri="{FF2B5EF4-FFF2-40B4-BE49-F238E27FC236}">
                <a16:creationId xmlns:a16="http://schemas.microsoft.com/office/drawing/2014/main" id="{CD941DA5-2CEC-7641-9EF6-144B56B5CF90}"/>
              </a:ext>
            </a:extLst>
          </p:cNvPr>
          <p:cNvPicPr>
            <a:picLocks noChangeAspect="1"/>
          </p:cNvPicPr>
          <p:nvPr/>
        </p:nvPicPr>
        <p:blipFill>
          <a:blip r:embed="rId6"/>
          <a:srcRect/>
          <a:stretch/>
        </p:blipFill>
        <p:spPr>
          <a:xfrm>
            <a:off x="3878462" y="4141455"/>
            <a:ext cx="422031" cy="748803"/>
          </a:xfrm>
          <a:prstGeom prst="rect">
            <a:avLst/>
          </a:prstGeom>
        </p:spPr>
      </p:pic>
    </p:spTree>
    <p:extLst>
      <p:ext uri="{BB962C8B-B14F-4D97-AF65-F5344CB8AC3E}">
        <p14:creationId xmlns:p14="http://schemas.microsoft.com/office/powerpoint/2010/main" val="193790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DB888EA-169C-FE4D-963C-20FC781A5B73}"/>
              </a:ext>
            </a:extLst>
          </p:cNvPr>
          <p:cNvSpPr>
            <a:spLocks noGrp="1"/>
          </p:cNvSpPr>
          <p:nvPr>
            <p:ph type="sldNum" sz="quarter" idx="10"/>
          </p:nvPr>
        </p:nvSpPr>
        <p:spPr/>
        <p:txBody>
          <a:bodyPr/>
          <a:lstStyle/>
          <a:p>
            <a:fld id="{0FEDF257-E9DE-47AD-A871-A7339627178B}" type="slidenum">
              <a:rPr lang="ja-JP" altLang="en-US" smtClean="0"/>
              <a:pPr/>
              <a:t>25</a:t>
            </a:fld>
            <a:endParaRPr lang="ja-JP" altLang="en-US" dirty="0"/>
          </a:p>
        </p:txBody>
      </p:sp>
      <p:sp>
        <p:nvSpPr>
          <p:cNvPr id="33" name="角丸四角形 32">
            <a:extLst>
              <a:ext uri="{FF2B5EF4-FFF2-40B4-BE49-F238E27FC236}">
                <a16:creationId xmlns:a16="http://schemas.microsoft.com/office/drawing/2014/main" id="{40A81F28-5A81-E84A-835A-F9A3FFEBFD3C}"/>
              </a:ext>
            </a:extLst>
          </p:cNvPr>
          <p:cNvSpPr/>
          <p:nvPr/>
        </p:nvSpPr>
        <p:spPr>
          <a:xfrm>
            <a:off x="212635" y="253188"/>
            <a:ext cx="2584994"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34" name="テキスト ボックス 33">
            <a:extLst>
              <a:ext uri="{FF2B5EF4-FFF2-40B4-BE49-F238E27FC236}">
                <a16:creationId xmlns:a16="http://schemas.microsoft.com/office/drawing/2014/main" id="{840EA4E9-94BC-064C-9D7C-21E58F6AE0EA}"/>
              </a:ext>
            </a:extLst>
          </p:cNvPr>
          <p:cNvSpPr txBox="1"/>
          <p:nvPr/>
        </p:nvSpPr>
        <p:spPr>
          <a:xfrm>
            <a:off x="223521" y="370417"/>
            <a:ext cx="2046803" cy="400110"/>
          </a:xfrm>
          <a:prstGeom prst="rect">
            <a:avLst/>
          </a:prstGeom>
          <a:noFill/>
        </p:spPr>
        <p:txBody>
          <a:bodyPr wrap="square" rtlCol="0">
            <a:spAutoFit/>
          </a:bodyPr>
          <a:lstStyle/>
          <a:p>
            <a:pPr algn="ctr"/>
            <a:r>
              <a:rPr kumimoji="1" lang="ja-JP" altLang="en-US" sz="2000" b="1">
                <a:solidFill>
                  <a:srgbClr val="0070C0"/>
                </a:solidFill>
                <a:latin typeface="+mj-ea"/>
                <a:ea typeface="+mj-ea"/>
              </a:rPr>
              <a:t>モバイル利用</a:t>
            </a:r>
            <a:endParaRPr kumimoji="1" lang="ja-JP" altLang="en-US" b="1">
              <a:solidFill>
                <a:srgbClr val="0070C0"/>
              </a:solidFill>
              <a:latin typeface="+mj-ea"/>
              <a:ea typeface="+mj-ea"/>
            </a:endParaRPr>
          </a:p>
        </p:txBody>
      </p:sp>
      <p:grpSp>
        <p:nvGrpSpPr>
          <p:cNvPr id="11" name="グループ化 10">
            <a:extLst>
              <a:ext uri="{FF2B5EF4-FFF2-40B4-BE49-F238E27FC236}">
                <a16:creationId xmlns:a16="http://schemas.microsoft.com/office/drawing/2014/main" id="{DA4AE7DB-B323-F24C-A140-631B132D9B47}"/>
              </a:ext>
            </a:extLst>
          </p:cNvPr>
          <p:cNvGrpSpPr/>
          <p:nvPr/>
        </p:nvGrpSpPr>
        <p:grpSpPr>
          <a:xfrm>
            <a:off x="2170225" y="291316"/>
            <a:ext cx="560261" cy="566599"/>
            <a:chOff x="1745680" y="287749"/>
            <a:chExt cx="560261" cy="566599"/>
          </a:xfrm>
        </p:grpSpPr>
        <p:grpSp>
          <p:nvGrpSpPr>
            <p:cNvPr id="4" name="グループ化 3">
              <a:extLst>
                <a:ext uri="{FF2B5EF4-FFF2-40B4-BE49-F238E27FC236}">
                  <a16:creationId xmlns:a16="http://schemas.microsoft.com/office/drawing/2014/main" id="{345AA3B1-3C95-F942-97C2-611FE2836963}"/>
                </a:ext>
              </a:extLst>
            </p:cNvPr>
            <p:cNvGrpSpPr/>
            <p:nvPr/>
          </p:nvGrpSpPr>
          <p:grpSpPr>
            <a:xfrm>
              <a:off x="1745680" y="287749"/>
              <a:ext cx="415505" cy="528824"/>
              <a:chOff x="3800475" y="1962150"/>
              <a:chExt cx="2305050" cy="2933700"/>
            </a:xfrm>
          </p:grpSpPr>
          <p:pic>
            <p:nvPicPr>
              <p:cNvPr id="5" name="図 4">
                <a:extLst>
                  <a:ext uri="{FF2B5EF4-FFF2-40B4-BE49-F238E27FC236}">
                    <a16:creationId xmlns:a16="http://schemas.microsoft.com/office/drawing/2014/main" id="{6ED5D293-96A3-6B4A-8C6D-1B033A68624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800475" y="1962150"/>
                <a:ext cx="2305050" cy="2933700"/>
              </a:xfrm>
              <a:prstGeom prst="rect">
                <a:avLst/>
              </a:prstGeom>
            </p:spPr>
          </p:pic>
          <p:pic>
            <p:nvPicPr>
              <p:cNvPr id="6" name="図 5">
                <a:extLst>
                  <a:ext uri="{FF2B5EF4-FFF2-40B4-BE49-F238E27FC236}">
                    <a16:creationId xmlns:a16="http://schemas.microsoft.com/office/drawing/2014/main" id="{EB927549-F7FA-0A4A-AE8D-67AFA2AFA80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072133" y="2254510"/>
                <a:ext cx="1761734" cy="2348979"/>
              </a:xfrm>
              <a:prstGeom prst="rect">
                <a:avLst/>
              </a:prstGeom>
            </p:spPr>
          </p:pic>
        </p:grpSp>
        <p:pic>
          <p:nvPicPr>
            <p:cNvPr id="27" name="図 26">
              <a:extLst>
                <a:ext uri="{FF2B5EF4-FFF2-40B4-BE49-F238E27FC236}">
                  <a16:creationId xmlns:a16="http://schemas.microsoft.com/office/drawing/2014/main" id="{04AB5034-5194-5342-AD0C-DB7AF3C9DAD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rot="5400000">
              <a:off x="1907524" y="455931"/>
              <a:ext cx="507322" cy="289512"/>
            </a:xfrm>
            <a:prstGeom prst="rect">
              <a:avLst/>
            </a:prstGeom>
          </p:spPr>
        </p:pic>
      </p:grpSp>
      <p:pic>
        <p:nvPicPr>
          <p:cNvPr id="36" name="図 35">
            <a:extLst>
              <a:ext uri="{FF2B5EF4-FFF2-40B4-BE49-F238E27FC236}">
                <a16:creationId xmlns:a16="http://schemas.microsoft.com/office/drawing/2014/main" id="{119ADF2B-4954-C444-B799-96CBD0954D8E}"/>
              </a:ext>
            </a:extLst>
          </p:cNvPr>
          <p:cNvPicPr>
            <a:picLocks noChangeAspect="1"/>
          </p:cNvPicPr>
          <p:nvPr/>
        </p:nvPicPr>
        <p:blipFill>
          <a:blip r:embed="rId5"/>
          <a:srcRect/>
          <a:stretch/>
        </p:blipFill>
        <p:spPr>
          <a:xfrm>
            <a:off x="2440974" y="377728"/>
            <a:ext cx="291429" cy="517078"/>
          </a:xfrm>
          <a:prstGeom prst="rect">
            <a:avLst/>
          </a:prstGeom>
        </p:spPr>
      </p:pic>
      <p:pic>
        <p:nvPicPr>
          <p:cNvPr id="3" name="図 2" descr="ロゴ, 会社名&#10;&#10;自動的に生成された説明">
            <a:extLst>
              <a:ext uri="{FF2B5EF4-FFF2-40B4-BE49-F238E27FC236}">
                <a16:creationId xmlns:a16="http://schemas.microsoft.com/office/drawing/2014/main" id="{FE01F8DC-1329-8A38-E513-F51CC5410C94}"/>
              </a:ext>
            </a:extLst>
          </p:cNvPr>
          <p:cNvPicPr>
            <a:picLocks noChangeAspect="1"/>
          </p:cNvPicPr>
          <p:nvPr/>
        </p:nvPicPr>
        <p:blipFill>
          <a:blip r:embed="rId6"/>
          <a:stretch>
            <a:fillRect/>
          </a:stretch>
        </p:blipFill>
        <p:spPr>
          <a:xfrm>
            <a:off x="429945" y="1160416"/>
            <a:ext cx="857607" cy="857607"/>
          </a:xfrm>
          <a:prstGeom prst="rect">
            <a:avLst/>
          </a:prstGeom>
        </p:spPr>
      </p:pic>
      <p:pic>
        <p:nvPicPr>
          <p:cNvPr id="17" name="図 16" descr="アイコン&#10;&#10;自動的に生成された説明">
            <a:extLst>
              <a:ext uri="{FF2B5EF4-FFF2-40B4-BE49-F238E27FC236}">
                <a16:creationId xmlns:a16="http://schemas.microsoft.com/office/drawing/2014/main" id="{17C69596-FE58-828A-CECD-1C370CDAC5DC}"/>
              </a:ext>
            </a:extLst>
          </p:cNvPr>
          <p:cNvPicPr>
            <a:picLocks noChangeAspect="1"/>
          </p:cNvPicPr>
          <p:nvPr/>
        </p:nvPicPr>
        <p:blipFill>
          <a:blip r:embed="rId7"/>
          <a:stretch>
            <a:fillRect/>
          </a:stretch>
        </p:blipFill>
        <p:spPr>
          <a:xfrm>
            <a:off x="1287552" y="1498727"/>
            <a:ext cx="2766871" cy="475902"/>
          </a:xfrm>
          <a:prstGeom prst="rect">
            <a:avLst/>
          </a:prstGeom>
        </p:spPr>
      </p:pic>
      <p:sp>
        <p:nvSpPr>
          <p:cNvPr id="19" name="テキスト プレースホルダー 2">
            <a:extLst>
              <a:ext uri="{FF2B5EF4-FFF2-40B4-BE49-F238E27FC236}">
                <a16:creationId xmlns:a16="http://schemas.microsoft.com/office/drawing/2014/main" id="{8B0A083B-58B3-8956-F7A0-CB6357DFACE4}"/>
              </a:ext>
            </a:extLst>
          </p:cNvPr>
          <p:cNvSpPr txBox="1">
            <a:spLocks/>
          </p:cNvSpPr>
          <p:nvPr/>
        </p:nvSpPr>
        <p:spPr>
          <a:xfrm>
            <a:off x="1287552" y="1245591"/>
            <a:ext cx="2581936" cy="365126"/>
          </a:xfrm>
          <a:prstGeom prst="rect">
            <a:avLst/>
          </a:prstGeom>
        </p:spPr>
        <p:txBody>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None/>
            </a:pPr>
            <a:r>
              <a:rPr lang="ja-JP" altLang="en-US" sz="1600" b="1">
                <a:solidFill>
                  <a:srgbClr val="128CCE"/>
                </a:solidFill>
                <a:latin typeface="Meiryo" charset="-128"/>
                <a:ea typeface="Meiryo" charset="-128"/>
                <a:cs typeface="Meiryo" charset="-128"/>
              </a:rPr>
              <a:t>モバイル版アプリ</a:t>
            </a:r>
            <a:endParaRPr lang="ja-JP" altLang="en-US" sz="1600" dirty="0">
              <a:solidFill>
                <a:srgbClr val="128CCE"/>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015FDC17-3D6B-EDCB-DE00-8897AADBF507}"/>
              </a:ext>
            </a:extLst>
          </p:cNvPr>
          <p:cNvSpPr/>
          <p:nvPr/>
        </p:nvSpPr>
        <p:spPr>
          <a:xfrm>
            <a:off x="4359729" y="1277003"/>
            <a:ext cx="5265545" cy="741020"/>
          </a:xfrm>
          <a:prstGeom prst="rect">
            <a:avLst/>
          </a:prstGeom>
          <a:solidFill>
            <a:schemeClr val="bg1"/>
          </a:solidFill>
          <a:ln w="28575">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300">
                <a:solidFill>
                  <a:schemeClr val="tx1"/>
                </a:solidFill>
                <a:latin typeface="メイリオ" panose="020B0604030504040204" pitchFamily="50" charset="-128"/>
                <a:ea typeface="メイリオ" panose="020B0604030504040204" pitchFamily="50" charset="-128"/>
                <a:cs typeface="Hiragino Kaku Gothic Pro W3" charset="-128"/>
              </a:rPr>
              <a:t>モバイル版アプリを使えば、スマートフォンやタブレットでも</a:t>
            </a:r>
            <a:endParaRPr lang="en-US" altLang="ja-JP" sz="1300" dirty="0">
              <a:solidFill>
                <a:schemeClr val="tx1"/>
              </a:solidFill>
              <a:latin typeface="メイリオ" panose="020B0604030504040204" pitchFamily="50" charset="-128"/>
              <a:ea typeface="メイリオ" panose="020B0604030504040204" pitchFamily="50" charset="-128"/>
              <a:cs typeface="Hiragino Kaku Gothic Pro W3" charset="-128"/>
            </a:endParaRPr>
          </a:p>
          <a:p>
            <a:r>
              <a:rPr lang="ja-JP" altLang="en-US" sz="1300">
                <a:solidFill>
                  <a:schemeClr val="tx1"/>
                </a:solidFill>
                <a:latin typeface="メイリオ" panose="020B0604030504040204" pitchFamily="50" charset="-128"/>
                <a:ea typeface="メイリオ" panose="020B0604030504040204" pitchFamily="50" charset="-128"/>
                <a:cs typeface="Hiragino Kaku Gothic Pro W3" charset="-128"/>
              </a:rPr>
              <a:t>快適にご利用いただけます。</a:t>
            </a:r>
            <a:endParaRPr lang="en-US" altLang="ja-JP" sz="1300" dirty="0">
              <a:solidFill>
                <a:schemeClr val="tx1"/>
              </a:solidFill>
              <a:latin typeface="メイリオ" panose="020B0604030504040204" pitchFamily="50" charset="-128"/>
              <a:ea typeface="メイリオ" panose="020B0604030504040204" pitchFamily="50" charset="-128"/>
              <a:cs typeface="Hiragino Kaku Gothic Pro W3" charset="-128"/>
            </a:endParaRPr>
          </a:p>
          <a:p>
            <a:r>
              <a:rPr lang="ja-JP" altLang="en-US" sz="1300">
                <a:solidFill>
                  <a:schemeClr val="tx1"/>
                </a:solidFill>
                <a:latin typeface="メイリオ" panose="020B0604030504040204" pitchFamily="50" charset="-128"/>
                <a:ea typeface="メイリオ" panose="020B0604030504040204" pitchFamily="50" charset="-128"/>
                <a:cs typeface="Hiragino Kaku Gothic Pro W3" charset="-128"/>
              </a:rPr>
              <a:t>移動中や出張先、店舗や現場でも、その場で業務に取り組めます。</a:t>
            </a:r>
            <a:endParaRPr lang="en-US" altLang="ja-JP" sz="1300" dirty="0">
              <a:solidFill>
                <a:schemeClr val="tx1"/>
              </a:solidFill>
              <a:latin typeface="メイリオ" panose="020B0604030504040204" pitchFamily="50" charset="-128"/>
              <a:ea typeface="メイリオ" panose="020B0604030504040204" pitchFamily="50" charset="-128"/>
              <a:cs typeface="Hiragino Kaku Gothic Pro W3" charset="-128"/>
            </a:endParaRPr>
          </a:p>
          <a:p>
            <a:r>
              <a:rPr lang="en-US" altLang="ja-JP" sz="900" dirty="0">
                <a:solidFill>
                  <a:schemeClr val="tx1"/>
                </a:solidFill>
                <a:latin typeface="メイリオ" panose="020B0604030504040204" pitchFamily="50" charset="-128"/>
                <a:ea typeface="メイリオ" panose="020B0604030504040204" pitchFamily="50" charset="-128"/>
                <a:cs typeface="Hiragino Kaku Gothic Pro W3" charset="-128"/>
              </a:rPr>
              <a:t>※</a:t>
            </a:r>
            <a:r>
              <a:rPr lang="ja-JP" altLang="en-US" sz="900">
                <a:solidFill>
                  <a:schemeClr val="tx1"/>
                </a:solidFill>
                <a:latin typeface="メイリオ" panose="020B0604030504040204" pitchFamily="50" charset="-128"/>
                <a:ea typeface="メイリオ" panose="020B0604030504040204" pitchFamily="50" charset="-128"/>
                <a:cs typeface="Hiragino Kaku Gothic Pro W3" charset="-128"/>
              </a:rPr>
              <a:t> サイボウズ </a:t>
            </a:r>
            <a:r>
              <a:rPr lang="en-US" altLang="ja-JP" sz="900" dirty="0">
                <a:solidFill>
                  <a:schemeClr val="tx1"/>
                </a:solidFill>
                <a:latin typeface="メイリオ" panose="020B0604030504040204" pitchFamily="50" charset="-128"/>
                <a:ea typeface="メイリオ" panose="020B0604030504040204" pitchFamily="50" charset="-128"/>
                <a:cs typeface="Hiragino Kaku Gothic Pro W3" charset="-128"/>
              </a:rPr>
              <a:t>Office</a:t>
            </a:r>
            <a:r>
              <a:rPr lang="ja-JP" altLang="en-US" sz="900">
                <a:solidFill>
                  <a:schemeClr val="tx1"/>
                </a:solidFill>
                <a:latin typeface="メイリオ" panose="020B0604030504040204" pitchFamily="50" charset="-128"/>
                <a:ea typeface="メイリオ" panose="020B0604030504040204" pitchFamily="50" charset="-128"/>
                <a:cs typeface="Hiragino Kaku Gothic Pro W3" charset="-128"/>
              </a:rPr>
              <a:t>をご契約いただくと、無料で利用できます。</a:t>
            </a:r>
            <a:endParaRPr lang="ja-JP" altLang="en-US" sz="900" dirty="0">
              <a:solidFill>
                <a:schemeClr val="tx1"/>
              </a:solidFill>
              <a:latin typeface="メイリオ" panose="020B0604030504040204" pitchFamily="50" charset="-128"/>
              <a:ea typeface="メイリオ" panose="020B0604030504040204" pitchFamily="50" charset="-128"/>
              <a:cs typeface="Hiragino Kaku Gothic Pro W3" charset="-128"/>
            </a:endParaRPr>
          </a:p>
        </p:txBody>
      </p:sp>
      <p:pic>
        <p:nvPicPr>
          <p:cNvPr id="21" name="図 20" descr="グラフィカル ユーザー インターフェイス, アプリケーション&#10;&#10;自動的に生成された説明">
            <a:extLst>
              <a:ext uri="{FF2B5EF4-FFF2-40B4-BE49-F238E27FC236}">
                <a16:creationId xmlns:a16="http://schemas.microsoft.com/office/drawing/2014/main" id="{DD9016E2-58EA-10BA-6B7D-22E920341699}"/>
              </a:ext>
            </a:extLst>
          </p:cNvPr>
          <p:cNvPicPr>
            <a:picLocks noChangeAspect="1"/>
          </p:cNvPicPr>
          <p:nvPr/>
        </p:nvPicPr>
        <p:blipFill>
          <a:blip r:embed="rId8"/>
          <a:stretch>
            <a:fillRect/>
          </a:stretch>
        </p:blipFill>
        <p:spPr>
          <a:xfrm>
            <a:off x="0" y="2045571"/>
            <a:ext cx="2548131" cy="4521113"/>
          </a:xfrm>
          <a:prstGeom prst="rect">
            <a:avLst/>
          </a:prstGeom>
        </p:spPr>
      </p:pic>
      <p:sp>
        <p:nvSpPr>
          <p:cNvPr id="22" name="三角形 21">
            <a:extLst>
              <a:ext uri="{FF2B5EF4-FFF2-40B4-BE49-F238E27FC236}">
                <a16:creationId xmlns:a16="http://schemas.microsoft.com/office/drawing/2014/main" id="{63D83F69-BAD7-F9D7-3225-02EFF474564E}"/>
              </a:ext>
            </a:extLst>
          </p:cNvPr>
          <p:cNvSpPr/>
          <p:nvPr/>
        </p:nvSpPr>
        <p:spPr>
          <a:xfrm rot="14931705">
            <a:off x="2099671" y="2351760"/>
            <a:ext cx="325120" cy="812039"/>
          </a:xfrm>
          <a:prstGeom prst="triangle">
            <a:avLst/>
          </a:prstGeom>
          <a:solidFill>
            <a:srgbClr val="1D90D0"/>
          </a:solidFill>
          <a:ln>
            <a:solidFill>
              <a:srgbClr val="1D9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角丸四角形 25">
            <a:extLst>
              <a:ext uri="{FF2B5EF4-FFF2-40B4-BE49-F238E27FC236}">
                <a16:creationId xmlns:a16="http://schemas.microsoft.com/office/drawing/2014/main" id="{C5CD1AC3-6330-5849-48B0-57F563986F86}"/>
              </a:ext>
            </a:extLst>
          </p:cNvPr>
          <p:cNvSpPr/>
          <p:nvPr/>
        </p:nvSpPr>
        <p:spPr>
          <a:xfrm>
            <a:off x="2435496" y="2235686"/>
            <a:ext cx="2256589" cy="4136809"/>
          </a:xfrm>
          <a:prstGeom prst="roundRect">
            <a:avLst>
              <a:gd name="adj" fmla="val 5443"/>
            </a:avLst>
          </a:prstGeom>
          <a:solidFill>
            <a:schemeClr val="bg1"/>
          </a:solidFill>
          <a:ln w="28575">
            <a:solidFill>
              <a:srgbClr val="1D90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descr="グラフィカル ユーザー インターフェイス, アプリケーション&#10;&#10;自動的に生成された説明">
            <a:extLst>
              <a:ext uri="{FF2B5EF4-FFF2-40B4-BE49-F238E27FC236}">
                <a16:creationId xmlns:a16="http://schemas.microsoft.com/office/drawing/2014/main" id="{91E7C07F-A9CC-69DD-30CF-A7140690BAC0}"/>
              </a:ext>
            </a:extLst>
          </p:cNvPr>
          <p:cNvPicPr>
            <a:picLocks noChangeAspect="1"/>
          </p:cNvPicPr>
          <p:nvPr/>
        </p:nvPicPr>
        <p:blipFill>
          <a:blip r:embed="rId9"/>
          <a:stretch>
            <a:fillRect/>
          </a:stretch>
        </p:blipFill>
        <p:spPr>
          <a:xfrm>
            <a:off x="2545142" y="3042689"/>
            <a:ext cx="923363" cy="1997965"/>
          </a:xfrm>
          <a:prstGeom prst="rect">
            <a:avLst/>
          </a:prstGeom>
          <a:ln>
            <a:solidFill>
              <a:schemeClr val="tx1">
                <a:lumMod val="20000"/>
                <a:lumOff val="80000"/>
              </a:schemeClr>
            </a:solidFill>
          </a:ln>
        </p:spPr>
      </p:pic>
      <p:pic>
        <p:nvPicPr>
          <p:cNvPr id="29" name="図 28" descr="テキスト が含まれている画像&#10;&#10;自動的に生成された説明">
            <a:extLst>
              <a:ext uri="{FF2B5EF4-FFF2-40B4-BE49-F238E27FC236}">
                <a16:creationId xmlns:a16="http://schemas.microsoft.com/office/drawing/2014/main" id="{CDA7F398-F6CB-9877-9F60-9F36AC9F7EEA}"/>
              </a:ext>
            </a:extLst>
          </p:cNvPr>
          <p:cNvPicPr>
            <a:picLocks noChangeAspect="1"/>
          </p:cNvPicPr>
          <p:nvPr/>
        </p:nvPicPr>
        <p:blipFill>
          <a:blip r:embed="rId10"/>
          <a:stretch>
            <a:fillRect/>
          </a:stretch>
        </p:blipFill>
        <p:spPr>
          <a:xfrm>
            <a:off x="3656533" y="4303249"/>
            <a:ext cx="922959" cy="1997965"/>
          </a:xfrm>
          <a:prstGeom prst="rect">
            <a:avLst/>
          </a:prstGeom>
          <a:ln>
            <a:solidFill>
              <a:schemeClr val="tx1">
                <a:lumMod val="20000"/>
                <a:lumOff val="80000"/>
              </a:schemeClr>
            </a:solidFill>
          </a:ln>
        </p:spPr>
      </p:pic>
      <p:sp>
        <p:nvSpPr>
          <p:cNvPr id="30" name="テキスト ボックス 29">
            <a:extLst>
              <a:ext uri="{FF2B5EF4-FFF2-40B4-BE49-F238E27FC236}">
                <a16:creationId xmlns:a16="http://schemas.microsoft.com/office/drawing/2014/main" id="{8526D16F-9E4C-3FB7-BEFA-5CD149976765}"/>
              </a:ext>
            </a:extLst>
          </p:cNvPr>
          <p:cNvSpPr txBox="1"/>
          <p:nvPr/>
        </p:nvSpPr>
        <p:spPr>
          <a:xfrm>
            <a:off x="2483955" y="2423744"/>
            <a:ext cx="2182095" cy="430887"/>
          </a:xfrm>
          <a:prstGeom prst="rect">
            <a:avLst/>
          </a:prstGeom>
          <a:noFill/>
        </p:spPr>
        <p:txBody>
          <a:bodyPr wrap="square">
            <a:spAutoFit/>
          </a:bodyPr>
          <a:lstStyle/>
          <a:p>
            <a:pPr algn="ctr"/>
            <a:r>
              <a:rPr kumimoji="1" lang="ja-JP" altLang="en-US" sz="1050" b="1"/>
              <a:t>その日の予定や自分宛の</a:t>
            </a:r>
            <a:endParaRPr kumimoji="1" lang="en-US" altLang="ja-JP" sz="1050" b="1" dirty="0"/>
          </a:p>
          <a:p>
            <a:pPr algn="ctr"/>
            <a:r>
              <a:rPr kumimoji="1" lang="ja-JP" altLang="en-US" sz="1050" b="1"/>
              <a:t>連絡・申請をひと目で把握</a:t>
            </a:r>
            <a:endParaRPr kumimoji="1" lang="ja-JP" altLang="en-US" sz="1050" b="1" dirty="0"/>
          </a:p>
        </p:txBody>
      </p:sp>
      <p:sp>
        <p:nvSpPr>
          <p:cNvPr id="31" name="テキスト ボックス 30">
            <a:extLst>
              <a:ext uri="{FF2B5EF4-FFF2-40B4-BE49-F238E27FC236}">
                <a16:creationId xmlns:a16="http://schemas.microsoft.com/office/drawing/2014/main" id="{783637B6-26BC-7874-9499-9B4017F16D91}"/>
              </a:ext>
            </a:extLst>
          </p:cNvPr>
          <p:cNvSpPr txBox="1"/>
          <p:nvPr/>
        </p:nvSpPr>
        <p:spPr>
          <a:xfrm>
            <a:off x="3466383" y="3117274"/>
            <a:ext cx="1208520" cy="461665"/>
          </a:xfrm>
          <a:prstGeom prst="rect">
            <a:avLst/>
          </a:prstGeom>
          <a:noFill/>
        </p:spPr>
        <p:txBody>
          <a:bodyPr wrap="square">
            <a:spAutoFit/>
          </a:bodyPr>
          <a:lstStyle/>
          <a:p>
            <a:pPr algn="ctr"/>
            <a:r>
              <a:rPr lang="ja-JP" altLang="en-US" sz="800">
                <a:solidFill>
                  <a:schemeClr val="tx1"/>
                </a:solidFill>
                <a:latin typeface="メイリオ" panose="020B0604030504040204" pitchFamily="50" charset="-128"/>
                <a:ea typeface="メイリオ" panose="020B0604030504040204" pitchFamily="50" charset="-128"/>
                <a:cs typeface="Hiragino Kaku Gothic Pro W3" charset="-128"/>
              </a:rPr>
              <a:t>アプリケーション一覧から、使いたい機能にすぐにアクセス！</a:t>
            </a:r>
            <a:endParaRPr lang="en-US" altLang="ja-JP" sz="800" dirty="0">
              <a:solidFill>
                <a:schemeClr val="tx1"/>
              </a:solidFill>
              <a:latin typeface="メイリオ" panose="020B0604030504040204" pitchFamily="50" charset="-128"/>
              <a:ea typeface="メイリオ" panose="020B0604030504040204" pitchFamily="50" charset="-128"/>
              <a:cs typeface="Hiragino Kaku Gothic Pro W3" charset="-128"/>
            </a:endParaRPr>
          </a:p>
        </p:txBody>
      </p:sp>
      <p:cxnSp>
        <p:nvCxnSpPr>
          <p:cNvPr id="32" name="直線コネクタ 31">
            <a:extLst>
              <a:ext uri="{FF2B5EF4-FFF2-40B4-BE49-F238E27FC236}">
                <a16:creationId xmlns:a16="http://schemas.microsoft.com/office/drawing/2014/main" id="{2AFB1097-4C70-67A8-1605-3D0456415752}"/>
              </a:ext>
            </a:extLst>
          </p:cNvPr>
          <p:cNvCxnSpPr>
            <a:cxnSpLocks/>
          </p:cNvCxnSpPr>
          <p:nvPr/>
        </p:nvCxnSpPr>
        <p:spPr>
          <a:xfrm>
            <a:off x="3563790" y="3548912"/>
            <a:ext cx="923363"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3D11ADC9-A125-F459-DC8F-47FED027B4F1}"/>
              </a:ext>
            </a:extLst>
          </p:cNvPr>
          <p:cNvSpPr txBox="1"/>
          <p:nvPr/>
        </p:nvSpPr>
        <p:spPr>
          <a:xfrm>
            <a:off x="2466755" y="5388416"/>
            <a:ext cx="1208520" cy="461665"/>
          </a:xfrm>
          <a:prstGeom prst="rect">
            <a:avLst/>
          </a:prstGeom>
          <a:noFill/>
        </p:spPr>
        <p:txBody>
          <a:bodyPr wrap="square">
            <a:spAutoFit/>
          </a:bodyPr>
          <a:lstStyle/>
          <a:p>
            <a:pPr algn="ctr"/>
            <a:r>
              <a:rPr lang="ja-JP" altLang="en-US" sz="800">
                <a:solidFill>
                  <a:schemeClr val="tx1"/>
                </a:solidFill>
                <a:latin typeface="メイリオ" panose="020B0604030504040204" pitchFamily="50" charset="-128"/>
                <a:ea typeface="メイリオ" panose="020B0604030504040204" pitchFamily="50" charset="-128"/>
                <a:cs typeface="Hiragino Kaku Gothic Pro W3" charset="-128"/>
              </a:rPr>
              <a:t>プッシュで通知が届くので、大事な連絡も</a:t>
            </a:r>
            <a:endParaRPr lang="en-US" altLang="ja-JP" sz="800" dirty="0">
              <a:solidFill>
                <a:schemeClr val="tx1"/>
              </a:solidFill>
              <a:latin typeface="メイリオ" panose="020B0604030504040204" pitchFamily="50" charset="-128"/>
              <a:ea typeface="メイリオ" panose="020B0604030504040204" pitchFamily="50" charset="-128"/>
              <a:cs typeface="Hiragino Kaku Gothic Pro W3" charset="-128"/>
            </a:endParaRPr>
          </a:p>
          <a:p>
            <a:pPr algn="ctr"/>
            <a:r>
              <a:rPr lang="ja-JP" altLang="en-US" sz="800">
                <a:solidFill>
                  <a:schemeClr val="tx1"/>
                </a:solidFill>
                <a:latin typeface="メイリオ" panose="020B0604030504040204" pitchFamily="50" charset="-128"/>
                <a:ea typeface="メイリオ" panose="020B0604030504040204" pitchFamily="50" charset="-128"/>
                <a:cs typeface="Hiragino Kaku Gothic Pro W3" charset="-128"/>
              </a:rPr>
              <a:t>見逃さない！</a:t>
            </a:r>
            <a:endParaRPr lang="ja-JP" altLang="en-US" sz="800" dirty="0">
              <a:solidFill>
                <a:schemeClr val="tx1"/>
              </a:solidFill>
              <a:latin typeface="メイリオ" panose="020B0604030504040204" pitchFamily="50" charset="-128"/>
              <a:ea typeface="メイリオ" panose="020B0604030504040204" pitchFamily="50" charset="-128"/>
              <a:cs typeface="Hiragino Kaku Gothic Pro W3" charset="-128"/>
            </a:endParaRPr>
          </a:p>
        </p:txBody>
      </p:sp>
      <p:cxnSp>
        <p:nvCxnSpPr>
          <p:cNvPr id="38" name="直線コネクタ 37">
            <a:extLst>
              <a:ext uri="{FF2B5EF4-FFF2-40B4-BE49-F238E27FC236}">
                <a16:creationId xmlns:a16="http://schemas.microsoft.com/office/drawing/2014/main" id="{8D5F4941-EF3A-E518-D177-539AD8B4D2C0}"/>
              </a:ext>
            </a:extLst>
          </p:cNvPr>
          <p:cNvCxnSpPr>
            <a:cxnSpLocks/>
          </p:cNvCxnSpPr>
          <p:nvPr/>
        </p:nvCxnSpPr>
        <p:spPr>
          <a:xfrm>
            <a:off x="2564162" y="5820054"/>
            <a:ext cx="923363"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A210C6AA-B6F7-6870-46E6-B8AA7297D43A}"/>
              </a:ext>
            </a:extLst>
          </p:cNvPr>
          <p:cNvSpPr/>
          <p:nvPr/>
        </p:nvSpPr>
        <p:spPr>
          <a:xfrm>
            <a:off x="5434480" y="2061267"/>
            <a:ext cx="3325441" cy="363265"/>
          </a:xfrm>
          <a:prstGeom prst="rect">
            <a:avLst/>
          </a:prstGeom>
          <a:noFill/>
          <a:ln w="28575">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solidFill>
                  <a:schemeClr val="tx1"/>
                </a:solidFill>
                <a:latin typeface="メイリオ" panose="020B0604030504040204" pitchFamily="50" charset="-128"/>
                <a:ea typeface="メイリオ" panose="020B0604030504040204" pitchFamily="50" charset="-128"/>
                <a:cs typeface="Hiragino Kaku Gothic Pro W3" charset="-128"/>
              </a:rPr>
              <a:t>営業・現場・事務　みんなに伝えられる</a:t>
            </a:r>
            <a:endParaRPr lang="ja-JP" altLang="en-US" sz="800" b="1" dirty="0">
              <a:solidFill>
                <a:schemeClr val="tx1"/>
              </a:solidFill>
              <a:latin typeface="メイリオ" panose="020B0604030504040204" pitchFamily="50" charset="-128"/>
              <a:ea typeface="メイリオ" panose="020B0604030504040204" pitchFamily="50" charset="-128"/>
              <a:cs typeface="Hiragino Kaku Gothic Pro W3" charset="-128"/>
            </a:endParaRPr>
          </a:p>
        </p:txBody>
      </p:sp>
      <p:pic>
        <p:nvPicPr>
          <p:cNvPr id="40" name="図 39" descr="グラフィカル ユーザー インターフェイス, テキスト, アプリケーション, チャットまたはテキスト メッセージ, メール&#10;&#10;自動的に生成された説明">
            <a:extLst>
              <a:ext uri="{FF2B5EF4-FFF2-40B4-BE49-F238E27FC236}">
                <a16:creationId xmlns:a16="http://schemas.microsoft.com/office/drawing/2014/main" id="{140D0ADE-FACE-B5ED-7333-09FC50633A09}"/>
              </a:ext>
            </a:extLst>
          </p:cNvPr>
          <p:cNvPicPr>
            <a:picLocks noChangeAspect="1"/>
          </p:cNvPicPr>
          <p:nvPr/>
        </p:nvPicPr>
        <p:blipFill>
          <a:blip r:embed="rId11"/>
          <a:stretch>
            <a:fillRect/>
          </a:stretch>
        </p:blipFill>
        <p:spPr>
          <a:xfrm>
            <a:off x="5315635" y="2780855"/>
            <a:ext cx="762341" cy="1651317"/>
          </a:xfrm>
          <a:prstGeom prst="rect">
            <a:avLst/>
          </a:prstGeom>
          <a:ln>
            <a:solidFill>
              <a:schemeClr val="bg2"/>
            </a:solidFill>
          </a:ln>
        </p:spPr>
      </p:pic>
      <p:sp>
        <p:nvSpPr>
          <p:cNvPr id="41" name="角丸四角形 40">
            <a:extLst>
              <a:ext uri="{FF2B5EF4-FFF2-40B4-BE49-F238E27FC236}">
                <a16:creationId xmlns:a16="http://schemas.microsoft.com/office/drawing/2014/main" id="{7DFCB3D4-8CA8-7E1C-682D-52C9DF770AD5}"/>
              </a:ext>
            </a:extLst>
          </p:cNvPr>
          <p:cNvSpPr/>
          <p:nvPr/>
        </p:nvSpPr>
        <p:spPr>
          <a:xfrm>
            <a:off x="5213917" y="2485289"/>
            <a:ext cx="965778" cy="215757"/>
          </a:xfrm>
          <a:prstGeom prst="roundRect">
            <a:avLst/>
          </a:prstGeom>
          <a:solidFill>
            <a:schemeClr val="bg1"/>
          </a:solidFill>
          <a:ln>
            <a:solidFill>
              <a:srgbClr val="128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rgbClr val="128CCE"/>
                </a:solidFill>
              </a:rPr>
              <a:t>お知らせの発信</a:t>
            </a:r>
          </a:p>
        </p:txBody>
      </p:sp>
      <p:sp>
        <p:nvSpPr>
          <p:cNvPr id="42" name="角丸四角形 41">
            <a:extLst>
              <a:ext uri="{FF2B5EF4-FFF2-40B4-BE49-F238E27FC236}">
                <a16:creationId xmlns:a16="http://schemas.microsoft.com/office/drawing/2014/main" id="{75057144-7A8F-F1F4-7948-0F6565183F4F}"/>
              </a:ext>
            </a:extLst>
          </p:cNvPr>
          <p:cNvSpPr/>
          <p:nvPr/>
        </p:nvSpPr>
        <p:spPr>
          <a:xfrm>
            <a:off x="7066291" y="2479632"/>
            <a:ext cx="1124586" cy="215757"/>
          </a:xfrm>
          <a:prstGeom prst="roundRect">
            <a:avLst/>
          </a:prstGeom>
          <a:solidFill>
            <a:schemeClr val="bg1"/>
          </a:solidFill>
          <a:ln>
            <a:solidFill>
              <a:srgbClr val="128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rgbClr val="128CCE"/>
                </a:solidFill>
              </a:rPr>
              <a:t>チームでのやり取り</a:t>
            </a:r>
          </a:p>
        </p:txBody>
      </p:sp>
      <p:pic>
        <p:nvPicPr>
          <p:cNvPr id="43" name="図 42" descr="グラフィカル ユーザー インターフェイス, テキスト, アプリケーション&#10;&#10;自動的に生成された説明">
            <a:extLst>
              <a:ext uri="{FF2B5EF4-FFF2-40B4-BE49-F238E27FC236}">
                <a16:creationId xmlns:a16="http://schemas.microsoft.com/office/drawing/2014/main" id="{4643F424-4939-0396-B75B-792647748C06}"/>
              </a:ext>
            </a:extLst>
          </p:cNvPr>
          <p:cNvPicPr>
            <a:picLocks noChangeAspect="1"/>
          </p:cNvPicPr>
          <p:nvPr/>
        </p:nvPicPr>
        <p:blipFill>
          <a:blip r:embed="rId12"/>
          <a:stretch>
            <a:fillRect/>
          </a:stretch>
        </p:blipFill>
        <p:spPr>
          <a:xfrm>
            <a:off x="6832413" y="2753280"/>
            <a:ext cx="762341" cy="1651317"/>
          </a:xfrm>
          <a:prstGeom prst="rect">
            <a:avLst/>
          </a:prstGeom>
          <a:ln>
            <a:solidFill>
              <a:schemeClr val="bg2"/>
            </a:solidFill>
          </a:ln>
        </p:spPr>
      </p:pic>
      <p:pic>
        <p:nvPicPr>
          <p:cNvPr id="44" name="図 43"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730DF51-9CA2-66EF-D916-9D42D2A71088}"/>
              </a:ext>
            </a:extLst>
          </p:cNvPr>
          <p:cNvPicPr>
            <a:picLocks noChangeAspect="1"/>
          </p:cNvPicPr>
          <p:nvPr/>
        </p:nvPicPr>
        <p:blipFill>
          <a:blip r:embed="rId13"/>
          <a:stretch>
            <a:fillRect/>
          </a:stretch>
        </p:blipFill>
        <p:spPr>
          <a:xfrm>
            <a:off x="7723667" y="2753280"/>
            <a:ext cx="763158" cy="1651317"/>
          </a:xfrm>
          <a:prstGeom prst="rect">
            <a:avLst/>
          </a:prstGeom>
          <a:ln>
            <a:solidFill>
              <a:schemeClr val="bg2"/>
            </a:solidFill>
          </a:ln>
        </p:spPr>
      </p:pic>
      <p:cxnSp>
        <p:nvCxnSpPr>
          <p:cNvPr id="45" name="直線コネクタ 44">
            <a:extLst>
              <a:ext uri="{FF2B5EF4-FFF2-40B4-BE49-F238E27FC236}">
                <a16:creationId xmlns:a16="http://schemas.microsoft.com/office/drawing/2014/main" id="{F8E89156-F5EF-C7E5-C4F4-FAE490DB865C}"/>
              </a:ext>
            </a:extLst>
          </p:cNvPr>
          <p:cNvCxnSpPr>
            <a:cxnSpLocks/>
          </p:cNvCxnSpPr>
          <p:nvPr/>
        </p:nvCxnSpPr>
        <p:spPr>
          <a:xfrm>
            <a:off x="5495130" y="2346267"/>
            <a:ext cx="318770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6" name="四角形吹き出し 45">
            <a:extLst>
              <a:ext uri="{FF2B5EF4-FFF2-40B4-BE49-F238E27FC236}">
                <a16:creationId xmlns:a16="http://schemas.microsoft.com/office/drawing/2014/main" id="{E83EC99E-056B-C650-8356-50BF57ED84DE}"/>
              </a:ext>
            </a:extLst>
          </p:cNvPr>
          <p:cNvSpPr/>
          <p:nvPr/>
        </p:nvSpPr>
        <p:spPr>
          <a:xfrm>
            <a:off x="8059426" y="3700133"/>
            <a:ext cx="1219949" cy="417319"/>
          </a:xfrm>
          <a:prstGeom prst="wedgeRectCallout">
            <a:avLst>
              <a:gd name="adj1" fmla="val -52668"/>
              <a:gd name="adj2" fmla="val -93632"/>
            </a:avLst>
          </a:prstGeom>
          <a:solidFill>
            <a:srgbClr val="EF3E6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900" b="1"/>
              <a:t>場所を問わず案件の</a:t>
            </a:r>
            <a:endParaRPr kumimoji="1" lang="en-US" altLang="ja-JP" sz="900" b="1" dirty="0"/>
          </a:p>
          <a:p>
            <a:pPr algn="ctr"/>
            <a:r>
              <a:rPr kumimoji="1" lang="ja-JP" altLang="en-US" sz="900" b="1"/>
              <a:t>やり取りが進む</a:t>
            </a:r>
            <a:endParaRPr kumimoji="1" lang="ja-JP" altLang="en-US" sz="900" b="1" dirty="0"/>
          </a:p>
        </p:txBody>
      </p:sp>
      <p:sp>
        <p:nvSpPr>
          <p:cNvPr id="47" name="四角形吹き出し 46">
            <a:extLst>
              <a:ext uri="{FF2B5EF4-FFF2-40B4-BE49-F238E27FC236}">
                <a16:creationId xmlns:a16="http://schemas.microsoft.com/office/drawing/2014/main" id="{799BFA9B-9F0D-3A62-EAC7-CB0514CF716B}"/>
              </a:ext>
            </a:extLst>
          </p:cNvPr>
          <p:cNvSpPr/>
          <p:nvPr/>
        </p:nvSpPr>
        <p:spPr>
          <a:xfrm>
            <a:off x="5502655" y="3716795"/>
            <a:ext cx="1219949" cy="417319"/>
          </a:xfrm>
          <a:prstGeom prst="wedgeRectCallout">
            <a:avLst>
              <a:gd name="adj1" fmla="val -33251"/>
              <a:gd name="adj2" fmla="val -76399"/>
            </a:avLst>
          </a:prstGeom>
          <a:solidFill>
            <a:srgbClr val="EF3E6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900" b="1"/>
              <a:t>オフィスにいない</a:t>
            </a:r>
            <a:endParaRPr kumimoji="1" lang="en-US" altLang="ja-JP" sz="900" b="1" dirty="0"/>
          </a:p>
          <a:p>
            <a:pPr algn="ctr"/>
            <a:r>
              <a:rPr lang="ja-JP" altLang="en-US" sz="900" b="1"/>
              <a:t>人にも届く</a:t>
            </a:r>
            <a:endParaRPr kumimoji="1" lang="ja-JP" altLang="en-US" sz="900" b="1" dirty="0"/>
          </a:p>
        </p:txBody>
      </p:sp>
      <p:sp>
        <p:nvSpPr>
          <p:cNvPr id="48" name="正方形/長方形 47">
            <a:extLst>
              <a:ext uri="{FF2B5EF4-FFF2-40B4-BE49-F238E27FC236}">
                <a16:creationId xmlns:a16="http://schemas.microsoft.com/office/drawing/2014/main" id="{C593297A-C912-5EEA-154C-333F177038E4}"/>
              </a:ext>
            </a:extLst>
          </p:cNvPr>
          <p:cNvSpPr/>
          <p:nvPr/>
        </p:nvSpPr>
        <p:spPr>
          <a:xfrm>
            <a:off x="5434480" y="4466302"/>
            <a:ext cx="3325441" cy="363265"/>
          </a:xfrm>
          <a:prstGeom prst="rect">
            <a:avLst/>
          </a:prstGeom>
          <a:noFill/>
          <a:ln w="28575">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a:solidFill>
                  <a:schemeClr val="tx1"/>
                </a:solidFill>
                <a:latin typeface="メイリオ" panose="020B0604030504040204" pitchFamily="50" charset="-128"/>
                <a:ea typeface="メイリオ" panose="020B0604030504040204" pitchFamily="50" charset="-128"/>
                <a:cs typeface="Hiragino Kaku Gothic Pro W3" charset="-128"/>
              </a:rPr>
              <a:t>オフィスにいなくても申請・決裁</a:t>
            </a:r>
            <a:endParaRPr lang="ja-JP" altLang="en-US" sz="800" b="1" dirty="0">
              <a:solidFill>
                <a:schemeClr val="tx1"/>
              </a:solidFill>
              <a:latin typeface="メイリオ" panose="020B0604030504040204" pitchFamily="50" charset="-128"/>
              <a:ea typeface="メイリオ" panose="020B0604030504040204" pitchFamily="50" charset="-128"/>
              <a:cs typeface="Hiragino Kaku Gothic Pro W3" charset="-128"/>
            </a:endParaRPr>
          </a:p>
        </p:txBody>
      </p:sp>
      <p:cxnSp>
        <p:nvCxnSpPr>
          <p:cNvPr id="49" name="直線コネクタ 48">
            <a:extLst>
              <a:ext uri="{FF2B5EF4-FFF2-40B4-BE49-F238E27FC236}">
                <a16:creationId xmlns:a16="http://schemas.microsoft.com/office/drawing/2014/main" id="{E30A562F-2607-FB39-0B12-1E19D362EE85}"/>
              </a:ext>
            </a:extLst>
          </p:cNvPr>
          <p:cNvCxnSpPr>
            <a:cxnSpLocks/>
          </p:cNvCxnSpPr>
          <p:nvPr/>
        </p:nvCxnSpPr>
        <p:spPr>
          <a:xfrm>
            <a:off x="5495130" y="4751302"/>
            <a:ext cx="318770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0" name="角丸四角形 49">
            <a:extLst>
              <a:ext uri="{FF2B5EF4-FFF2-40B4-BE49-F238E27FC236}">
                <a16:creationId xmlns:a16="http://schemas.microsoft.com/office/drawing/2014/main" id="{9E02EE1A-758D-862A-AAB7-9120ADA77A5D}"/>
              </a:ext>
            </a:extLst>
          </p:cNvPr>
          <p:cNvSpPr/>
          <p:nvPr/>
        </p:nvSpPr>
        <p:spPr>
          <a:xfrm>
            <a:off x="5250269" y="4868330"/>
            <a:ext cx="698989" cy="216456"/>
          </a:xfrm>
          <a:prstGeom prst="roundRect">
            <a:avLst/>
          </a:prstGeom>
          <a:solidFill>
            <a:schemeClr val="bg1"/>
          </a:solidFill>
          <a:ln>
            <a:solidFill>
              <a:srgbClr val="128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rgbClr val="128CCE"/>
                </a:solidFill>
              </a:rPr>
              <a:t>申請</a:t>
            </a:r>
          </a:p>
        </p:txBody>
      </p:sp>
      <p:sp>
        <p:nvSpPr>
          <p:cNvPr id="51" name="角丸四角形 50">
            <a:extLst>
              <a:ext uri="{FF2B5EF4-FFF2-40B4-BE49-F238E27FC236}">
                <a16:creationId xmlns:a16="http://schemas.microsoft.com/office/drawing/2014/main" id="{B1E8C097-D0E2-95BB-D00A-CDB3C0D0379D}"/>
              </a:ext>
            </a:extLst>
          </p:cNvPr>
          <p:cNvSpPr/>
          <p:nvPr/>
        </p:nvSpPr>
        <p:spPr>
          <a:xfrm>
            <a:off x="6362856" y="4867631"/>
            <a:ext cx="698989" cy="216456"/>
          </a:xfrm>
          <a:prstGeom prst="roundRect">
            <a:avLst/>
          </a:prstGeom>
          <a:solidFill>
            <a:schemeClr val="bg1"/>
          </a:solidFill>
          <a:ln>
            <a:solidFill>
              <a:srgbClr val="128C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rgbClr val="128CCE"/>
                </a:solidFill>
              </a:rPr>
              <a:t>決裁</a:t>
            </a:r>
          </a:p>
        </p:txBody>
      </p:sp>
      <p:pic>
        <p:nvPicPr>
          <p:cNvPr id="52" name="図 51">
            <a:extLst>
              <a:ext uri="{FF2B5EF4-FFF2-40B4-BE49-F238E27FC236}">
                <a16:creationId xmlns:a16="http://schemas.microsoft.com/office/drawing/2014/main" id="{2CE2911F-52B3-818B-8B65-B845DCC6411F}"/>
              </a:ext>
            </a:extLst>
          </p:cNvPr>
          <p:cNvPicPr>
            <a:picLocks noChangeAspect="1"/>
          </p:cNvPicPr>
          <p:nvPr/>
        </p:nvPicPr>
        <p:blipFill>
          <a:blip r:embed="rId14"/>
          <a:stretch>
            <a:fillRect/>
          </a:stretch>
        </p:blipFill>
        <p:spPr>
          <a:xfrm>
            <a:off x="5224165" y="5146269"/>
            <a:ext cx="761540" cy="1648052"/>
          </a:xfrm>
          <a:prstGeom prst="rect">
            <a:avLst/>
          </a:prstGeom>
          <a:ln>
            <a:solidFill>
              <a:schemeClr val="bg2"/>
            </a:solidFill>
          </a:ln>
        </p:spPr>
      </p:pic>
      <p:pic>
        <p:nvPicPr>
          <p:cNvPr id="53" name="図 52" descr="グラフィカル ユーザー インターフェイス, アプリケーション&#10;&#10;自動的に生成された説明">
            <a:extLst>
              <a:ext uri="{FF2B5EF4-FFF2-40B4-BE49-F238E27FC236}">
                <a16:creationId xmlns:a16="http://schemas.microsoft.com/office/drawing/2014/main" id="{6CD39F5E-D58C-BDC2-3EA7-E3634C36ECC5}"/>
              </a:ext>
            </a:extLst>
          </p:cNvPr>
          <p:cNvPicPr>
            <a:picLocks noChangeAspect="1"/>
          </p:cNvPicPr>
          <p:nvPr/>
        </p:nvPicPr>
        <p:blipFill>
          <a:blip r:embed="rId15"/>
          <a:stretch>
            <a:fillRect/>
          </a:stretch>
        </p:blipFill>
        <p:spPr>
          <a:xfrm>
            <a:off x="6340035" y="5144123"/>
            <a:ext cx="761540" cy="1648052"/>
          </a:xfrm>
          <a:prstGeom prst="rect">
            <a:avLst/>
          </a:prstGeom>
          <a:ln>
            <a:solidFill>
              <a:schemeClr val="bg2"/>
            </a:solidFill>
          </a:ln>
        </p:spPr>
      </p:pic>
      <p:sp>
        <p:nvSpPr>
          <p:cNvPr id="54" name="四角形吹き出し 53">
            <a:extLst>
              <a:ext uri="{FF2B5EF4-FFF2-40B4-BE49-F238E27FC236}">
                <a16:creationId xmlns:a16="http://schemas.microsoft.com/office/drawing/2014/main" id="{FB783296-3C14-9962-7018-59596A5D61F7}"/>
              </a:ext>
            </a:extLst>
          </p:cNvPr>
          <p:cNvSpPr/>
          <p:nvPr/>
        </p:nvSpPr>
        <p:spPr>
          <a:xfrm>
            <a:off x="7213583" y="5184989"/>
            <a:ext cx="1219949" cy="519800"/>
          </a:xfrm>
          <a:prstGeom prst="wedgeRectCallout">
            <a:avLst>
              <a:gd name="adj1" fmla="val -69062"/>
              <a:gd name="adj2" fmla="val 25854"/>
            </a:avLst>
          </a:prstGeom>
          <a:solidFill>
            <a:srgbClr val="EF3E61"/>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900" b="1"/>
              <a:t>外出先からでも</a:t>
            </a:r>
            <a:endParaRPr kumimoji="1" lang="en-US" altLang="ja-JP" sz="900" b="1" dirty="0"/>
          </a:p>
          <a:p>
            <a:pPr algn="ctr"/>
            <a:r>
              <a:rPr lang="ja-JP" altLang="en-US" sz="900" b="1"/>
              <a:t>かんたんに申請・</a:t>
            </a:r>
            <a:endParaRPr lang="en-US" altLang="ja-JP" sz="900" b="1" dirty="0"/>
          </a:p>
          <a:p>
            <a:pPr algn="ctr"/>
            <a:r>
              <a:rPr lang="ja-JP" altLang="en-US" sz="900" b="1"/>
              <a:t>決裁が</a:t>
            </a:r>
            <a:r>
              <a:rPr kumimoji="1" lang="ja-JP" altLang="en-US" sz="900" b="1"/>
              <a:t>できる！</a:t>
            </a:r>
            <a:endParaRPr kumimoji="1" lang="ja-JP" altLang="en-US" sz="900" b="1" dirty="0"/>
          </a:p>
        </p:txBody>
      </p:sp>
    </p:spTree>
    <p:extLst>
      <p:ext uri="{BB962C8B-B14F-4D97-AF65-F5344CB8AC3E}">
        <p14:creationId xmlns:p14="http://schemas.microsoft.com/office/powerpoint/2010/main" val="1037495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6177651-002D-2846-A868-A1FFDFDD17FD}"/>
              </a:ext>
            </a:extLst>
          </p:cNvPr>
          <p:cNvSpPr>
            <a:spLocks noGrp="1"/>
          </p:cNvSpPr>
          <p:nvPr>
            <p:ph type="sldNum" sz="quarter" idx="10"/>
          </p:nvPr>
        </p:nvSpPr>
        <p:spPr/>
        <p:txBody>
          <a:bodyPr/>
          <a:lstStyle/>
          <a:p>
            <a:fld id="{0FEDF257-E9DE-47AD-A871-A7339627178B}" type="slidenum">
              <a:rPr lang="ja-JP" altLang="en-US" smtClean="0"/>
              <a:pPr/>
              <a:t>26</a:t>
            </a:fld>
            <a:endParaRPr lang="ja-JP" altLang="en-US" dirty="0"/>
          </a:p>
        </p:txBody>
      </p:sp>
      <p:sp>
        <p:nvSpPr>
          <p:cNvPr id="5" name="テキスト ボックス 21">
            <a:extLst>
              <a:ext uri="{FF2B5EF4-FFF2-40B4-BE49-F238E27FC236}">
                <a16:creationId xmlns:a16="http://schemas.microsoft.com/office/drawing/2014/main" id="{CBBB8CDF-7E12-5347-A398-7D72755DCE58}"/>
              </a:ext>
            </a:extLst>
          </p:cNvPr>
          <p:cNvSpPr txBox="1">
            <a:spLocks noChangeArrowheads="1"/>
          </p:cNvSpPr>
          <p:nvPr/>
        </p:nvSpPr>
        <p:spPr bwMode="auto">
          <a:xfrm>
            <a:off x="182661" y="1159339"/>
            <a:ext cx="9723339" cy="1089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pPr>
            <a:r>
              <a:rPr lang="ja-JP" altLang="en-US" sz="1800" b="1">
                <a:latin typeface="+mn-ea"/>
                <a:ea typeface="+mn-ea"/>
              </a:rPr>
              <a:t>サイボウズ </a:t>
            </a:r>
            <a:r>
              <a:rPr lang="en-US" altLang="ja-JP" sz="1800" b="1" dirty="0">
                <a:latin typeface="+mn-ea"/>
                <a:ea typeface="+mn-ea"/>
              </a:rPr>
              <a:t>Office</a:t>
            </a:r>
            <a:r>
              <a:rPr lang="en-US" altLang="ja-JP" b="1" dirty="0">
                <a:latin typeface="+mn-ea"/>
                <a:ea typeface="+mn-ea"/>
              </a:rPr>
              <a:t> </a:t>
            </a:r>
            <a:r>
              <a:rPr lang="ja-JP" altLang="en-US" sz="1800" b="1">
                <a:latin typeface="+mn-ea"/>
                <a:ea typeface="+mn-ea"/>
              </a:rPr>
              <a:t>の</a:t>
            </a:r>
            <a:r>
              <a:rPr lang="ja-JP" altLang="en-US" sz="1800" b="1" dirty="0">
                <a:latin typeface="+mn-ea"/>
                <a:ea typeface="+mn-ea"/>
              </a:rPr>
              <a:t>新着情報をデスクトップでお知らせするアプリケーションです。</a:t>
            </a:r>
            <a:endParaRPr lang="en-US" altLang="ja-JP" sz="1800" b="1" dirty="0">
              <a:latin typeface="+mn-ea"/>
              <a:ea typeface="+mn-ea"/>
            </a:endParaRPr>
          </a:p>
          <a:p>
            <a:pPr eaLnBrk="1" hangingPunct="1">
              <a:lnSpc>
                <a:spcPct val="120000"/>
              </a:lnSpc>
            </a:pPr>
            <a:r>
              <a:rPr lang="ja-JP" altLang="en-US" sz="1800" b="1" dirty="0">
                <a:latin typeface="+mn-ea"/>
                <a:ea typeface="+mn-ea"/>
              </a:rPr>
              <a:t>ポップアップで表示できるので、他の作業をしていても、会議の予定や新着情報を見逃す</a:t>
            </a:r>
            <a:endParaRPr lang="en-US" altLang="ja-JP" sz="1800" b="1" dirty="0">
              <a:latin typeface="+mn-ea"/>
              <a:ea typeface="+mn-ea"/>
            </a:endParaRPr>
          </a:p>
          <a:p>
            <a:pPr eaLnBrk="1" hangingPunct="1">
              <a:lnSpc>
                <a:spcPct val="120000"/>
              </a:lnSpc>
            </a:pPr>
            <a:r>
              <a:rPr lang="ja-JP" altLang="en-US" sz="1800" b="1" dirty="0">
                <a:latin typeface="+mn-ea"/>
                <a:ea typeface="+mn-ea"/>
              </a:rPr>
              <a:t>ことがありません。</a:t>
            </a:r>
            <a:endParaRPr lang="en-US" altLang="ja-JP" sz="1800" b="1" dirty="0">
              <a:latin typeface="+mn-ea"/>
              <a:ea typeface="+mn-ea"/>
            </a:endParaRPr>
          </a:p>
        </p:txBody>
      </p:sp>
      <p:pic>
        <p:nvPicPr>
          <p:cNvPr id="6" name="図 5">
            <a:extLst>
              <a:ext uri="{FF2B5EF4-FFF2-40B4-BE49-F238E27FC236}">
                <a16:creationId xmlns:a16="http://schemas.microsoft.com/office/drawing/2014/main" id="{60F0D0B9-B59C-574D-819E-8CACFDFB359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95" y="2803615"/>
            <a:ext cx="4539071" cy="2791015"/>
          </a:xfrm>
          <a:prstGeom prst="rect">
            <a:avLst/>
          </a:prstGeom>
        </p:spPr>
      </p:pic>
      <p:sp>
        <p:nvSpPr>
          <p:cNvPr id="7" name="角丸四角形 6">
            <a:extLst>
              <a:ext uri="{FF2B5EF4-FFF2-40B4-BE49-F238E27FC236}">
                <a16:creationId xmlns:a16="http://schemas.microsoft.com/office/drawing/2014/main" id="{078771A9-4B02-F044-A384-6D6BF9E0B6A3}"/>
              </a:ext>
            </a:extLst>
          </p:cNvPr>
          <p:cNvSpPr/>
          <p:nvPr/>
        </p:nvSpPr>
        <p:spPr>
          <a:xfrm>
            <a:off x="5302165" y="2530151"/>
            <a:ext cx="4212531" cy="735564"/>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b="1" dirty="0">
                <a:solidFill>
                  <a:schemeClr val="tx2">
                    <a:lumMod val="50000"/>
                  </a:schemeClr>
                </a:solidFill>
              </a:rPr>
              <a:t>　</a:t>
            </a:r>
            <a:r>
              <a:rPr lang="ja-JP" altLang="en-US" sz="1400" b="1" dirty="0">
                <a:solidFill>
                  <a:schemeClr val="tx2">
                    <a:lumMod val="50000"/>
                  </a:schemeClr>
                </a:solidFill>
              </a:rPr>
              <a:t>１：予定のリマインドを受け取れる</a:t>
            </a:r>
            <a:endParaRPr kumimoji="1" lang="ja-JP" altLang="en-US" sz="1400" b="1" dirty="0">
              <a:solidFill>
                <a:schemeClr val="tx2">
                  <a:lumMod val="50000"/>
                </a:schemeClr>
              </a:solidFill>
            </a:endParaRPr>
          </a:p>
        </p:txBody>
      </p:sp>
      <p:sp>
        <p:nvSpPr>
          <p:cNvPr id="8" name="テキスト ボックス 7">
            <a:extLst>
              <a:ext uri="{FF2B5EF4-FFF2-40B4-BE49-F238E27FC236}">
                <a16:creationId xmlns:a16="http://schemas.microsoft.com/office/drawing/2014/main" id="{E8A3DCDC-0497-5A44-9E7E-1852A189934C}"/>
              </a:ext>
            </a:extLst>
          </p:cNvPr>
          <p:cNvSpPr txBox="1"/>
          <p:nvPr/>
        </p:nvSpPr>
        <p:spPr>
          <a:xfrm>
            <a:off x="899555" y="5894685"/>
            <a:ext cx="6197931" cy="461665"/>
          </a:xfrm>
          <a:prstGeom prst="rect">
            <a:avLst/>
          </a:prstGeom>
          <a:noFill/>
        </p:spPr>
        <p:txBody>
          <a:bodyPr wrap="square" rtlCol="0">
            <a:spAutoFit/>
          </a:bodyPr>
          <a:lstStyle/>
          <a:p>
            <a:r>
              <a:rPr kumimoji="1" lang="ja-JP" altLang="en-US" sz="1200" dirty="0"/>
              <a:t>■</a:t>
            </a:r>
            <a:r>
              <a:rPr lang="ja-JP" altLang="en-US" sz="1200" dirty="0"/>
              <a:t>「</a:t>
            </a:r>
            <a:r>
              <a:rPr lang="en-US" altLang="ja-JP" sz="1200" dirty="0" err="1"/>
              <a:t>Cybozu</a:t>
            </a:r>
            <a:r>
              <a:rPr lang="en-US" altLang="ja-JP" sz="1200" dirty="0"/>
              <a:t> Desktop</a:t>
            </a:r>
            <a:r>
              <a:rPr lang="ja-JP" altLang="en-US" sz="1200" dirty="0"/>
              <a:t>」ダウンロード</a:t>
            </a:r>
            <a:endParaRPr lang="en-US" altLang="ja-JP" sz="1200" dirty="0"/>
          </a:p>
          <a:p>
            <a:r>
              <a:rPr lang="ja-JP" altLang="en-US" sz="1200" dirty="0"/>
              <a:t>　　</a:t>
            </a:r>
            <a:r>
              <a:rPr lang="en-US" altLang="ja-JP" sz="1200" dirty="0">
                <a:hlinkClick r:id="rId3"/>
              </a:rPr>
              <a:t>https://</a:t>
            </a:r>
            <a:r>
              <a:rPr lang="en-US" altLang="ja-JP" sz="1200" dirty="0" err="1">
                <a:hlinkClick r:id="rId3"/>
              </a:rPr>
              <a:t>cybozu.co.jp</a:t>
            </a:r>
            <a:r>
              <a:rPr lang="en-US" altLang="ja-JP" sz="1200" dirty="0">
                <a:hlinkClick r:id="rId3"/>
              </a:rPr>
              <a:t>/info/desktop2/</a:t>
            </a:r>
            <a:endParaRPr lang="ja-JP" altLang="en-US" sz="1200" dirty="0"/>
          </a:p>
        </p:txBody>
      </p:sp>
      <p:sp>
        <p:nvSpPr>
          <p:cNvPr id="9" name="四角形吹き出し 8">
            <a:extLst>
              <a:ext uri="{FF2B5EF4-FFF2-40B4-BE49-F238E27FC236}">
                <a16:creationId xmlns:a16="http://schemas.microsoft.com/office/drawing/2014/main" id="{A55467B7-7912-9246-A590-7ABE095A4E15}"/>
              </a:ext>
            </a:extLst>
          </p:cNvPr>
          <p:cNvSpPr/>
          <p:nvPr/>
        </p:nvSpPr>
        <p:spPr>
          <a:xfrm>
            <a:off x="2971800" y="2565876"/>
            <a:ext cx="1767726" cy="639052"/>
          </a:xfrm>
          <a:prstGeom prst="wedgeRectCallout">
            <a:avLst>
              <a:gd name="adj1" fmla="val -9995"/>
              <a:gd name="adj2" fmla="val 99294"/>
            </a:avLst>
          </a:prstGeom>
          <a:solidFill>
            <a:srgbClr val="43A2DC"/>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kumimoji="1" lang="ja-JP" altLang="en-US" sz="1400" b="1" dirty="0"/>
              <a:t>ポップアップで</a:t>
            </a:r>
            <a:endParaRPr kumimoji="1" lang="en-US" altLang="ja-JP" sz="1400" b="1" dirty="0"/>
          </a:p>
          <a:p>
            <a:pPr algn="ctr"/>
            <a:r>
              <a:rPr kumimoji="1" lang="ja-JP" altLang="en-US" sz="1400" b="1" dirty="0"/>
              <a:t>新着情報を表示！</a:t>
            </a:r>
          </a:p>
        </p:txBody>
      </p:sp>
      <p:sp>
        <p:nvSpPr>
          <p:cNvPr id="10" name="角丸四角形 9">
            <a:extLst>
              <a:ext uri="{FF2B5EF4-FFF2-40B4-BE49-F238E27FC236}">
                <a16:creationId xmlns:a16="http://schemas.microsoft.com/office/drawing/2014/main" id="{F2D20E24-0F1B-634D-8F38-7ADE8ABB8040}"/>
              </a:ext>
            </a:extLst>
          </p:cNvPr>
          <p:cNvSpPr/>
          <p:nvPr/>
        </p:nvSpPr>
        <p:spPr>
          <a:xfrm>
            <a:off x="5302165" y="3322472"/>
            <a:ext cx="4212531" cy="735564"/>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b="1" dirty="0">
                <a:solidFill>
                  <a:schemeClr val="tx2">
                    <a:lumMod val="50000"/>
                  </a:schemeClr>
                </a:solidFill>
              </a:rPr>
              <a:t>　</a:t>
            </a:r>
            <a:r>
              <a:rPr lang="ja-JP" altLang="en-US" sz="1400" b="1" dirty="0">
                <a:solidFill>
                  <a:schemeClr val="tx2">
                    <a:lumMod val="50000"/>
                  </a:schemeClr>
                </a:solidFill>
              </a:rPr>
              <a:t>２：新着通知を受け取れる</a:t>
            </a:r>
            <a:endParaRPr kumimoji="1" lang="ja-JP" altLang="en-US" sz="1400" b="1" dirty="0">
              <a:solidFill>
                <a:schemeClr val="tx2">
                  <a:lumMod val="50000"/>
                </a:schemeClr>
              </a:solidFill>
            </a:endParaRPr>
          </a:p>
        </p:txBody>
      </p:sp>
      <p:sp>
        <p:nvSpPr>
          <p:cNvPr id="11" name="角丸四角形 10">
            <a:extLst>
              <a:ext uri="{FF2B5EF4-FFF2-40B4-BE49-F238E27FC236}">
                <a16:creationId xmlns:a16="http://schemas.microsoft.com/office/drawing/2014/main" id="{0B88D4EE-6122-964F-BAF3-50D1835F1170}"/>
              </a:ext>
            </a:extLst>
          </p:cNvPr>
          <p:cNvSpPr/>
          <p:nvPr/>
        </p:nvSpPr>
        <p:spPr>
          <a:xfrm>
            <a:off x="5302165" y="4114793"/>
            <a:ext cx="4212531" cy="735564"/>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400" b="1" dirty="0">
                <a:solidFill>
                  <a:schemeClr val="tx2">
                    <a:lumMod val="50000"/>
                  </a:schemeClr>
                </a:solidFill>
              </a:rPr>
              <a:t>　３：ブラウザーの起動なしで通知を受け取れる</a:t>
            </a:r>
            <a:endParaRPr kumimoji="1" lang="ja-JP" altLang="en-US" sz="1600" b="1" dirty="0">
              <a:solidFill>
                <a:schemeClr val="tx2">
                  <a:lumMod val="50000"/>
                </a:schemeClr>
              </a:solidFill>
            </a:endParaRPr>
          </a:p>
        </p:txBody>
      </p:sp>
      <p:sp>
        <p:nvSpPr>
          <p:cNvPr id="12" name="角丸四角形 11">
            <a:extLst>
              <a:ext uri="{FF2B5EF4-FFF2-40B4-BE49-F238E27FC236}">
                <a16:creationId xmlns:a16="http://schemas.microsoft.com/office/drawing/2014/main" id="{75410F3A-1968-F045-8EEA-211CEC573373}"/>
              </a:ext>
            </a:extLst>
          </p:cNvPr>
          <p:cNvSpPr/>
          <p:nvPr/>
        </p:nvSpPr>
        <p:spPr>
          <a:xfrm>
            <a:off x="5302164" y="4907114"/>
            <a:ext cx="4212531" cy="735564"/>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400" b="1" dirty="0">
                <a:solidFill>
                  <a:schemeClr val="tx2">
                    <a:lumMod val="50000"/>
                  </a:schemeClr>
                </a:solidFill>
              </a:rPr>
              <a:t>　４：アップデート時は自動更新</a:t>
            </a:r>
            <a:endParaRPr kumimoji="1" lang="ja-JP" altLang="en-US" sz="1600" b="1" dirty="0">
              <a:solidFill>
                <a:schemeClr val="tx2">
                  <a:lumMod val="50000"/>
                </a:schemeClr>
              </a:solidFill>
            </a:endParaRPr>
          </a:p>
        </p:txBody>
      </p:sp>
      <p:sp>
        <p:nvSpPr>
          <p:cNvPr id="13" name="テキスト ボックス 12">
            <a:extLst>
              <a:ext uri="{FF2B5EF4-FFF2-40B4-BE49-F238E27FC236}">
                <a16:creationId xmlns:a16="http://schemas.microsoft.com/office/drawing/2014/main" id="{527DFCBB-1412-6548-B045-54B10435EC3B}"/>
              </a:ext>
            </a:extLst>
          </p:cNvPr>
          <p:cNvSpPr txBox="1"/>
          <p:nvPr/>
        </p:nvSpPr>
        <p:spPr>
          <a:xfrm>
            <a:off x="6420900" y="2113264"/>
            <a:ext cx="1975057" cy="369332"/>
          </a:xfrm>
          <a:prstGeom prst="rect">
            <a:avLst/>
          </a:prstGeom>
          <a:noFill/>
        </p:spPr>
        <p:txBody>
          <a:bodyPr wrap="square" rtlCol="0">
            <a:spAutoFit/>
          </a:bodyPr>
          <a:lstStyle/>
          <a:p>
            <a:pPr algn="ctr"/>
            <a:r>
              <a:rPr lang="ja-JP" altLang="en-US" b="1">
                <a:solidFill>
                  <a:srgbClr val="002060"/>
                </a:solidFill>
              </a:rPr>
              <a:t>■</a:t>
            </a:r>
            <a:r>
              <a:rPr lang="en-US" altLang="ja-JP" b="1" dirty="0">
                <a:solidFill>
                  <a:srgbClr val="002060"/>
                </a:solidFill>
              </a:rPr>
              <a:t>4</a:t>
            </a:r>
            <a:r>
              <a:rPr lang="ja-JP" altLang="en-US" b="1">
                <a:solidFill>
                  <a:srgbClr val="002060"/>
                </a:solidFill>
              </a:rPr>
              <a:t>つの</a:t>
            </a:r>
            <a:r>
              <a:rPr kumimoji="1" lang="ja-JP" altLang="en-US" b="1" dirty="0">
                <a:solidFill>
                  <a:srgbClr val="002060"/>
                </a:solidFill>
              </a:rPr>
              <a:t>特長</a:t>
            </a:r>
          </a:p>
        </p:txBody>
      </p:sp>
      <p:sp>
        <p:nvSpPr>
          <p:cNvPr id="18" name="角丸四角形 17">
            <a:extLst>
              <a:ext uri="{FF2B5EF4-FFF2-40B4-BE49-F238E27FC236}">
                <a16:creationId xmlns:a16="http://schemas.microsoft.com/office/drawing/2014/main" id="{55E528DA-0D9C-5940-8215-3B6CD3758F63}"/>
              </a:ext>
            </a:extLst>
          </p:cNvPr>
          <p:cNvSpPr/>
          <p:nvPr/>
        </p:nvSpPr>
        <p:spPr>
          <a:xfrm>
            <a:off x="212634" y="253188"/>
            <a:ext cx="3281680"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19" name="テキスト ボックス 18">
            <a:extLst>
              <a:ext uri="{FF2B5EF4-FFF2-40B4-BE49-F238E27FC236}">
                <a16:creationId xmlns:a16="http://schemas.microsoft.com/office/drawing/2014/main" id="{98632EF5-8EDE-324F-80DD-D49238A99227}"/>
              </a:ext>
            </a:extLst>
          </p:cNvPr>
          <p:cNvSpPr txBox="1"/>
          <p:nvPr/>
        </p:nvSpPr>
        <p:spPr>
          <a:xfrm>
            <a:off x="223521" y="370417"/>
            <a:ext cx="2465250" cy="400110"/>
          </a:xfrm>
          <a:prstGeom prst="rect">
            <a:avLst/>
          </a:prstGeom>
          <a:noFill/>
        </p:spPr>
        <p:txBody>
          <a:bodyPr wrap="square" rtlCol="0">
            <a:spAutoFit/>
          </a:bodyPr>
          <a:lstStyle/>
          <a:p>
            <a:pPr algn="ctr"/>
            <a:r>
              <a:rPr kumimoji="1" lang="en-US" altLang="ja-JP" sz="2000" b="1" dirty="0">
                <a:solidFill>
                  <a:srgbClr val="0070C0"/>
                </a:solidFill>
                <a:latin typeface="+mj-ea"/>
                <a:ea typeface="+mj-ea"/>
              </a:rPr>
              <a:t>Cybozu Desktop</a:t>
            </a:r>
            <a:endParaRPr kumimoji="1" lang="ja-JP" altLang="en-US" b="1">
              <a:solidFill>
                <a:srgbClr val="0070C0"/>
              </a:solidFill>
              <a:latin typeface="+mj-ea"/>
              <a:ea typeface="+mj-ea"/>
            </a:endParaRPr>
          </a:p>
        </p:txBody>
      </p:sp>
      <p:pic>
        <p:nvPicPr>
          <p:cNvPr id="4" name="図 3">
            <a:extLst>
              <a:ext uri="{FF2B5EF4-FFF2-40B4-BE49-F238E27FC236}">
                <a16:creationId xmlns:a16="http://schemas.microsoft.com/office/drawing/2014/main" id="{0DBCBDF1-2CA6-4D4F-ACFA-80B1F1931E9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688771" y="346294"/>
            <a:ext cx="744898" cy="458028"/>
          </a:xfrm>
          <a:prstGeom prst="rect">
            <a:avLst/>
          </a:prstGeom>
        </p:spPr>
      </p:pic>
    </p:spTree>
    <p:extLst>
      <p:ext uri="{BB962C8B-B14F-4D97-AF65-F5344CB8AC3E}">
        <p14:creationId xmlns:p14="http://schemas.microsoft.com/office/powerpoint/2010/main" val="2788515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F2A8CF0-A8FE-3748-AC6B-6651662F2AEE}"/>
              </a:ext>
            </a:extLst>
          </p:cNvPr>
          <p:cNvSpPr>
            <a:spLocks noGrp="1"/>
          </p:cNvSpPr>
          <p:nvPr>
            <p:ph type="sldNum" sz="quarter" idx="10"/>
          </p:nvPr>
        </p:nvSpPr>
        <p:spPr/>
        <p:txBody>
          <a:bodyPr/>
          <a:lstStyle/>
          <a:p>
            <a:fld id="{0FEDF257-E9DE-47AD-A871-A7339627178B}" type="slidenum">
              <a:rPr lang="ja-JP" altLang="en-US" smtClean="0"/>
              <a:pPr/>
              <a:t>27</a:t>
            </a:fld>
            <a:endParaRPr lang="ja-JP" altLang="en-US" dirty="0"/>
          </a:p>
        </p:txBody>
      </p:sp>
      <p:pic>
        <p:nvPicPr>
          <p:cNvPr id="3" name="図 2">
            <a:extLst>
              <a:ext uri="{FF2B5EF4-FFF2-40B4-BE49-F238E27FC236}">
                <a16:creationId xmlns:a16="http://schemas.microsoft.com/office/drawing/2014/main" id="{6293E062-F50C-1746-9274-B1BE157F54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5642" y="5124479"/>
            <a:ext cx="4467328" cy="1414855"/>
          </a:xfrm>
          <a:prstGeom prst="rect">
            <a:avLst/>
          </a:prstGeom>
          <a:ln>
            <a:noFill/>
          </a:ln>
          <a:effectLst>
            <a:outerShdw blurRad="190500" algn="tl" rotWithShape="0">
              <a:srgbClr val="000000">
                <a:alpha val="70000"/>
              </a:srgbClr>
            </a:outerShdw>
          </a:effectLst>
        </p:spPr>
      </p:pic>
      <p:pic>
        <p:nvPicPr>
          <p:cNvPr id="4" name="図 3">
            <a:extLst>
              <a:ext uri="{FF2B5EF4-FFF2-40B4-BE49-F238E27FC236}">
                <a16:creationId xmlns:a16="http://schemas.microsoft.com/office/drawing/2014/main" id="{030796C9-5F8B-B043-BB43-E70C55A321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812" y="2071496"/>
            <a:ext cx="6138928" cy="3100538"/>
          </a:xfrm>
          <a:prstGeom prst="rect">
            <a:avLst/>
          </a:prstGeom>
          <a:ln>
            <a:solidFill>
              <a:schemeClr val="tx1"/>
            </a:solidFill>
          </a:ln>
        </p:spPr>
      </p:pic>
      <p:sp>
        <p:nvSpPr>
          <p:cNvPr id="6" name="テキスト ボックス 21">
            <a:extLst>
              <a:ext uri="{FF2B5EF4-FFF2-40B4-BE49-F238E27FC236}">
                <a16:creationId xmlns:a16="http://schemas.microsoft.com/office/drawing/2014/main" id="{866431AA-4337-8B4A-9506-34256B88F014}"/>
              </a:ext>
            </a:extLst>
          </p:cNvPr>
          <p:cNvSpPr txBox="1">
            <a:spLocks noChangeArrowheads="1"/>
          </p:cNvSpPr>
          <p:nvPr/>
        </p:nvSpPr>
        <p:spPr bwMode="auto">
          <a:xfrm>
            <a:off x="182661" y="1159339"/>
            <a:ext cx="9723339"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20000"/>
              </a:lnSpc>
            </a:pPr>
            <a:r>
              <a:rPr lang="ja-JP" altLang="en-US" sz="1800" b="1" dirty="0">
                <a:latin typeface="+mn-ea"/>
                <a:ea typeface="+mn-ea"/>
              </a:rPr>
              <a:t>ユーザー毎に気分や季節</a:t>
            </a:r>
            <a:r>
              <a:rPr lang="ja-JP" altLang="en-US" sz="1800" b="1">
                <a:latin typeface="+mn-ea"/>
                <a:ea typeface="+mn-ea"/>
              </a:rPr>
              <a:t>にあわせて</a:t>
            </a:r>
            <a:r>
              <a:rPr lang="en-US" altLang="ja-JP" sz="1800" b="1" dirty="0">
                <a:latin typeface="+mn-ea"/>
                <a:ea typeface="+mn-ea"/>
              </a:rPr>
              <a:t> </a:t>
            </a:r>
            <a:r>
              <a:rPr lang="ja-JP" altLang="en-US" sz="1800" b="1">
                <a:latin typeface="+mn-ea"/>
                <a:ea typeface="+mn-ea"/>
              </a:rPr>
              <a:t>サイボウズ </a:t>
            </a:r>
            <a:r>
              <a:rPr lang="en-US" altLang="ja-JP" sz="1800" b="1" dirty="0">
                <a:latin typeface="+mn-ea"/>
                <a:ea typeface="+mn-ea"/>
              </a:rPr>
              <a:t>Office </a:t>
            </a:r>
            <a:r>
              <a:rPr lang="ja-JP" altLang="en-US" sz="1800" b="1">
                <a:latin typeface="+mn-ea"/>
                <a:ea typeface="+mn-ea"/>
              </a:rPr>
              <a:t>の</a:t>
            </a:r>
            <a:endParaRPr lang="en-US" altLang="ja-JP" sz="1800" b="1" dirty="0">
              <a:latin typeface="+mn-ea"/>
              <a:ea typeface="+mn-ea"/>
            </a:endParaRPr>
          </a:p>
          <a:p>
            <a:pPr algn="ctr" eaLnBrk="1" hangingPunct="1">
              <a:lnSpc>
                <a:spcPct val="120000"/>
              </a:lnSpc>
            </a:pPr>
            <a:r>
              <a:rPr lang="ja-JP" altLang="en-US" sz="1800" b="1" dirty="0">
                <a:latin typeface="+mn-ea"/>
                <a:ea typeface="+mn-ea"/>
              </a:rPr>
              <a:t>デザインテーマを自由に変更することができます。</a:t>
            </a:r>
            <a:endParaRPr lang="en-US" altLang="ja-JP" sz="1800" b="1" dirty="0">
              <a:latin typeface="+mn-ea"/>
              <a:ea typeface="+mn-ea"/>
            </a:endParaRPr>
          </a:p>
        </p:txBody>
      </p:sp>
      <p:sp>
        <p:nvSpPr>
          <p:cNvPr id="7" name="四角形吹き出し 6">
            <a:extLst>
              <a:ext uri="{FF2B5EF4-FFF2-40B4-BE49-F238E27FC236}">
                <a16:creationId xmlns:a16="http://schemas.microsoft.com/office/drawing/2014/main" id="{00DCDF49-CD1C-3E45-B05B-B103B4B4A609}"/>
              </a:ext>
            </a:extLst>
          </p:cNvPr>
          <p:cNvSpPr/>
          <p:nvPr/>
        </p:nvSpPr>
        <p:spPr>
          <a:xfrm>
            <a:off x="6321589" y="2095307"/>
            <a:ext cx="2836817" cy="797038"/>
          </a:xfrm>
          <a:prstGeom prst="wedgeRectCallout">
            <a:avLst>
              <a:gd name="adj1" fmla="val -58917"/>
              <a:gd name="adj2" fmla="val 80130"/>
            </a:avLst>
          </a:prstGeom>
          <a:solidFill>
            <a:srgbClr val="43A2DC"/>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約</a:t>
            </a:r>
            <a:r>
              <a:rPr lang="en-US" altLang="ja-JP" sz="1400" b="1" dirty="0"/>
              <a:t> 70 </a:t>
            </a:r>
            <a:r>
              <a:rPr lang="ja-JP" altLang="en-US" sz="1400" b="1" dirty="0"/>
              <a:t>種類のテーマの中から</a:t>
            </a:r>
            <a:endParaRPr lang="en-US" altLang="ja-JP" sz="1400" b="1" dirty="0"/>
          </a:p>
          <a:p>
            <a:pPr algn="ctr"/>
            <a:r>
              <a:rPr kumimoji="1" lang="ja-JP" altLang="en-US" sz="1400" b="1" dirty="0"/>
              <a:t>自由に</a:t>
            </a:r>
            <a:r>
              <a:rPr lang="ja-JP" altLang="en-US" sz="1400" b="1" dirty="0"/>
              <a:t>お選びいただけます！</a:t>
            </a:r>
            <a:endParaRPr kumimoji="1" lang="ja-JP" altLang="en-US" sz="1400" b="1" dirty="0"/>
          </a:p>
        </p:txBody>
      </p:sp>
      <p:pic>
        <p:nvPicPr>
          <p:cNvPr id="8" name="図 7">
            <a:extLst>
              <a:ext uri="{FF2B5EF4-FFF2-40B4-BE49-F238E27FC236}">
                <a16:creationId xmlns:a16="http://schemas.microsoft.com/office/drawing/2014/main" id="{A625FE28-98DC-C54F-86AA-3BF89E250E9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60030" y="4073837"/>
            <a:ext cx="4782894" cy="1317804"/>
          </a:xfrm>
          <a:prstGeom prst="rect">
            <a:avLst/>
          </a:prstGeom>
          <a:ln>
            <a:noFill/>
          </a:ln>
          <a:effectLst>
            <a:outerShdw blurRad="190500" algn="tl" rotWithShape="0">
              <a:srgbClr val="000000">
                <a:alpha val="70000"/>
              </a:srgbClr>
            </a:outerShdw>
          </a:effectLst>
        </p:spPr>
      </p:pic>
      <p:pic>
        <p:nvPicPr>
          <p:cNvPr id="10" name="図 9">
            <a:extLst>
              <a:ext uri="{FF2B5EF4-FFF2-40B4-BE49-F238E27FC236}">
                <a16:creationId xmlns:a16="http://schemas.microsoft.com/office/drawing/2014/main" id="{786969EA-FA78-DB4A-811A-0DE6D338C1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222104" y="3260712"/>
            <a:ext cx="4563918" cy="1319687"/>
          </a:xfrm>
          <a:prstGeom prst="rect">
            <a:avLst/>
          </a:prstGeom>
          <a:ln>
            <a:noFill/>
          </a:ln>
          <a:effectLst>
            <a:outerShdw blurRad="50800" dist="38100" dir="2700000" algn="tl" rotWithShape="0">
              <a:prstClr val="black">
                <a:alpha val="40000"/>
              </a:prstClr>
            </a:outerShdw>
          </a:effectLst>
        </p:spPr>
      </p:pic>
      <p:sp>
        <p:nvSpPr>
          <p:cNvPr id="11" name="四角形吹き出し 10">
            <a:extLst>
              <a:ext uri="{FF2B5EF4-FFF2-40B4-BE49-F238E27FC236}">
                <a16:creationId xmlns:a16="http://schemas.microsoft.com/office/drawing/2014/main" id="{03BBDB3B-211F-7740-BCC8-6D6DC594F37B}"/>
              </a:ext>
            </a:extLst>
          </p:cNvPr>
          <p:cNvSpPr/>
          <p:nvPr/>
        </p:nvSpPr>
        <p:spPr>
          <a:xfrm>
            <a:off x="6321588" y="4910452"/>
            <a:ext cx="2836817" cy="797038"/>
          </a:xfrm>
          <a:prstGeom prst="wedgeRectCallout">
            <a:avLst>
              <a:gd name="adj1" fmla="val -18771"/>
              <a:gd name="adj2" fmla="val -86743"/>
            </a:avLst>
          </a:prstGeom>
          <a:solidFill>
            <a:srgbClr val="43A2DC"/>
          </a:soli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400" b="1" dirty="0"/>
              <a:t>バージョン</a:t>
            </a:r>
            <a:r>
              <a:rPr lang="en-US" altLang="ja-JP" sz="1400" b="1" dirty="0"/>
              <a:t> 10.8.0 </a:t>
            </a:r>
            <a:r>
              <a:rPr lang="ja-JP" altLang="en-US" sz="1400" b="1" dirty="0"/>
              <a:t>より</a:t>
            </a:r>
            <a:endParaRPr lang="en-US" altLang="ja-JP" sz="1400" b="1" dirty="0"/>
          </a:p>
          <a:p>
            <a:pPr algn="ctr"/>
            <a:r>
              <a:rPr kumimoji="1" lang="ja-JP" altLang="en-US" sz="1400" b="1" dirty="0"/>
              <a:t>お好みの画像を背景にできる</a:t>
            </a:r>
            <a:endParaRPr kumimoji="1" lang="en-US" altLang="ja-JP" sz="1400" b="1" dirty="0"/>
          </a:p>
          <a:p>
            <a:pPr algn="ctr"/>
            <a:r>
              <a:rPr lang="ja-JP" altLang="en-US" sz="1400" b="1" dirty="0"/>
              <a:t>「カスタムテーマ」機能搭載！</a:t>
            </a:r>
            <a:endParaRPr kumimoji="1" lang="ja-JP" altLang="en-US" sz="1400" b="1" dirty="0"/>
          </a:p>
        </p:txBody>
      </p:sp>
      <p:sp>
        <p:nvSpPr>
          <p:cNvPr id="12" name="角丸四角形 11">
            <a:extLst>
              <a:ext uri="{FF2B5EF4-FFF2-40B4-BE49-F238E27FC236}">
                <a16:creationId xmlns:a16="http://schemas.microsoft.com/office/drawing/2014/main" id="{0FFEE9D4-EDE1-434C-AC82-F6D66EDB50AE}"/>
              </a:ext>
            </a:extLst>
          </p:cNvPr>
          <p:cNvSpPr/>
          <p:nvPr/>
        </p:nvSpPr>
        <p:spPr>
          <a:xfrm>
            <a:off x="212633" y="253188"/>
            <a:ext cx="3542937" cy="591025"/>
          </a:xfrm>
          <a:prstGeom prst="roundRect">
            <a:avLst/>
          </a:prstGeom>
          <a:solidFill>
            <a:schemeClr val="bg1"/>
          </a:solid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endParaRPr kumimoji="1" lang="ja-JP" altLang="en-US" sz="1600" b="1" dirty="0">
              <a:solidFill>
                <a:schemeClr val="accent1">
                  <a:lumMod val="50000"/>
                </a:schemeClr>
              </a:solidFill>
            </a:endParaRPr>
          </a:p>
        </p:txBody>
      </p:sp>
      <p:sp>
        <p:nvSpPr>
          <p:cNvPr id="13" name="テキスト ボックス 12">
            <a:extLst>
              <a:ext uri="{FF2B5EF4-FFF2-40B4-BE49-F238E27FC236}">
                <a16:creationId xmlns:a16="http://schemas.microsoft.com/office/drawing/2014/main" id="{82F620CA-5FA6-314D-9A83-07DA348122B7}"/>
              </a:ext>
            </a:extLst>
          </p:cNvPr>
          <p:cNvSpPr txBox="1"/>
          <p:nvPr/>
        </p:nvSpPr>
        <p:spPr>
          <a:xfrm>
            <a:off x="223521" y="370417"/>
            <a:ext cx="2726508" cy="400110"/>
          </a:xfrm>
          <a:prstGeom prst="rect">
            <a:avLst/>
          </a:prstGeom>
          <a:noFill/>
        </p:spPr>
        <p:txBody>
          <a:bodyPr wrap="square" rtlCol="0">
            <a:spAutoFit/>
          </a:bodyPr>
          <a:lstStyle/>
          <a:p>
            <a:pPr algn="ctr"/>
            <a:r>
              <a:rPr lang="ja-JP" altLang="en-US" sz="2000" b="1">
                <a:solidFill>
                  <a:srgbClr val="0070C0"/>
                </a:solidFill>
                <a:latin typeface="+mj-ea"/>
                <a:ea typeface="+mj-ea"/>
              </a:rPr>
              <a:t>デザインギャラリー</a:t>
            </a:r>
            <a:endParaRPr kumimoji="1" lang="ja-JP" altLang="en-US" b="1">
              <a:solidFill>
                <a:srgbClr val="0070C0"/>
              </a:solidFill>
              <a:latin typeface="+mj-ea"/>
              <a:ea typeface="+mj-ea"/>
            </a:endParaRPr>
          </a:p>
        </p:txBody>
      </p:sp>
      <p:pic>
        <p:nvPicPr>
          <p:cNvPr id="9" name="図 8">
            <a:extLst>
              <a:ext uri="{FF2B5EF4-FFF2-40B4-BE49-F238E27FC236}">
                <a16:creationId xmlns:a16="http://schemas.microsoft.com/office/drawing/2014/main" id="{3218BF87-9871-6B41-98BD-05BA3984487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2830774" y="353187"/>
            <a:ext cx="782795" cy="409868"/>
          </a:xfrm>
          <a:prstGeom prst="rect">
            <a:avLst/>
          </a:prstGeom>
          <a:ln w="12700">
            <a:noFill/>
          </a:ln>
        </p:spPr>
      </p:pic>
    </p:spTree>
    <p:extLst>
      <p:ext uri="{BB962C8B-B14F-4D97-AF65-F5344CB8AC3E}">
        <p14:creationId xmlns:p14="http://schemas.microsoft.com/office/powerpoint/2010/main" val="19680877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D7DAE4C-EFE3-1642-A3E2-672D709C9730}"/>
              </a:ext>
            </a:extLst>
          </p:cNvPr>
          <p:cNvSpPr>
            <a:spLocks noGrp="1"/>
          </p:cNvSpPr>
          <p:nvPr>
            <p:ph type="sldNum" sz="quarter" idx="10"/>
          </p:nvPr>
        </p:nvSpPr>
        <p:spPr/>
        <p:txBody>
          <a:bodyPr/>
          <a:lstStyle/>
          <a:p>
            <a:fld id="{0FEDF257-E9DE-47AD-A871-A7339627178B}" type="slidenum">
              <a:rPr lang="ja-JP" altLang="en-US" smtClean="0"/>
              <a:pPr/>
              <a:t>28</a:t>
            </a:fld>
            <a:endParaRPr lang="ja-JP" altLang="en-US" dirty="0"/>
          </a:p>
        </p:txBody>
      </p:sp>
      <p:sp>
        <p:nvSpPr>
          <p:cNvPr id="14" name="テキスト ボックス 13">
            <a:extLst>
              <a:ext uri="{FF2B5EF4-FFF2-40B4-BE49-F238E27FC236}">
                <a16:creationId xmlns:a16="http://schemas.microsoft.com/office/drawing/2014/main" id="{086049AC-AC74-B345-8F6C-E9418F68442B}"/>
              </a:ext>
            </a:extLst>
          </p:cNvPr>
          <p:cNvSpPr txBox="1"/>
          <p:nvPr/>
        </p:nvSpPr>
        <p:spPr>
          <a:xfrm>
            <a:off x="405197" y="1600199"/>
            <a:ext cx="3877985" cy="830997"/>
          </a:xfrm>
          <a:prstGeom prst="rect">
            <a:avLst/>
          </a:prstGeom>
          <a:noFill/>
        </p:spPr>
        <p:txBody>
          <a:bodyPr wrap="none" rtlCol="0">
            <a:spAutoFit/>
          </a:bodyPr>
          <a:lstStyle/>
          <a:p>
            <a:r>
              <a:rPr lang="ja-JP" altLang="en-US" sz="2400" b="1" dirty="0">
                <a:solidFill>
                  <a:schemeClr val="bg1"/>
                </a:solidFill>
                <a:latin typeface="+mj-ea"/>
                <a:ea typeface="+mj-ea"/>
              </a:rPr>
              <a:t>クラウド版のご紹介</a:t>
            </a:r>
            <a:endParaRPr lang="en-US" altLang="ja-JP" sz="2400" b="1" dirty="0">
              <a:solidFill>
                <a:schemeClr val="bg1"/>
              </a:solidFill>
              <a:latin typeface="+mj-ea"/>
              <a:ea typeface="+mj-ea"/>
            </a:endParaRPr>
          </a:p>
          <a:p>
            <a:r>
              <a:rPr lang="ja-JP" altLang="en-US" sz="2400" b="1" dirty="0">
                <a:solidFill>
                  <a:schemeClr val="bg1"/>
                </a:solidFill>
                <a:latin typeface="+mj-ea"/>
                <a:ea typeface="+mj-ea"/>
              </a:rPr>
              <a:t>～移行方法・ライセンス～</a:t>
            </a:r>
            <a:endParaRPr lang="en-US" altLang="ja-JP" sz="2400" b="1" dirty="0">
              <a:solidFill>
                <a:schemeClr val="bg1"/>
              </a:solidFill>
              <a:latin typeface="+mj-ea"/>
              <a:ea typeface="+mj-ea"/>
            </a:endParaRPr>
          </a:p>
        </p:txBody>
      </p:sp>
      <p:sp>
        <p:nvSpPr>
          <p:cNvPr id="15" name="角丸四角形 14">
            <a:extLst>
              <a:ext uri="{FF2B5EF4-FFF2-40B4-BE49-F238E27FC236}">
                <a16:creationId xmlns:a16="http://schemas.microsoft.com/office/drawing/2014/main" id="{5A5C1AF8-9846-CE4F-885F-9873DC255EAB}"/>
              </a:ext>
            </a:extLst>
          </p:cNvPr>
          <p:cNvSpPr/>
          <p:nvPr/>
        </p:nvSpPr>
        <p:spPr>
          <a:xfrm>
            <a:off x="1061180" y="3646189"/>
            <a:ext cx="2512401" cy="2325757"/>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800" b="1" dirty="0">
                <a:solidFill>
                  <a:schemeClr val="tx2">
                    <a:lumMod val="50000"/>
                  </a:schemeClr>
                </a:solidFill>
              </a:rPr>
              <a:t>クラウド版と</a:t>
            </a:r>
            <a:endParaRPr lang="en-US" altLang="ja-JP" sz="1800" b="1" dirty="0">
              <a:solidFill>
                <a:schemeClr val="tx2">
                  <a:lumMod val="50000"/>
                </a:schemeClr>
              </a:solidFill>
            </a:endParaRPr>
          </a:p>
          <a:p>
            <a:pPr algn="ctr"/>
            <a:r>
              <a:rPr lang="ja-JP" altLang="en-US" sz="1800" b="1" dirty="0">
                <a:solidFill>
                  <a:schemeClr val="tx2">
                    <a:lumMod val="50000"/>
                  </a:schemeClr>
                </a:solidFill>
              </a:rPr>
              <a:t>パッケージ版の</a:t>
            </a:r>
            <a:endParaRPr lang="en-US" altLang="ja-JP" sz="1800" b="1" dirty="0">
              <a:solidFill>
                <a:schemeClr val="tx2">
                  <a:lumMod val="50000"/>
                </a:schemeClr>
              </a:solidFill>
            </a:endParaRPr>
          </a:p>
          <a:p>
            <a:pPr algn="ctr"/>
            <a:r>
              <a:rPr lang="ja-JP" altLang="en-US" sz="1800" b="1" dirty="0">
                <a:solidFill>
                  <a:schemeClr val="tx2">
                    <a:lumMod val="50000"/>
                  </a:schemeClr>
                </a:solidFill>
              </a:rPr>
              <a:t>違い</a:t>
            </a:r>
            <a:r>
              <a:rPr lang="ja-JP" altLang="en-US" sz="1800" b="1">
                <a:solidFill>
                  <a:schemeClr val="tx2">
                    <a:lumMod val="50000"/>
                  </a:schemeClr>
                </a:solidFill>
              </a:rPr>
              <a:t>は？</a:t>
            </a:r>
            <a:endParaRPr lang="en-US" altLang="ja-JP" sz="1800" b="1" dirty="0">
              <a:solidFill>
                <a:schemeClr val="tx2">
                  <a:lumMod val="50000"/>
                </a:schemeClr>
              </a:solidFill>
            </a:endParaRPr>
          </a:p>
          <a:p>
            <a:pPr algn="ctr"/>
            <a:endParaRPr kumimoji="1" lang="ja-JP" altLang="en-US" sz="2000" b="1" dirty="0">
              <a:solidFill>
                <a:schemeClr val="tx2">
                  <a:lumMod val="50000"/>
                </a:schemeClr>
              </a:solidFill>
            </a:endParaRPr>
          </a:p>
        </p:txBody>
      </p:sp>
      <p:sp>
        <p:nvSpPr>
          <p:cNvPr id="16" name="角丸四角形 15">
            <a:extLst>
              <a:ext uri="{FF2B5EF4-FFF2-40B4-BE49-F238E27FC236}">
                <a16:creationId xmlns:a16="http://schemas.microsoft.com/office/drawing/2014/main" id="{9388B12B-8220-4541-BD76-E4D554E5B833}"/>
              </a:ext>
            </a:extLst>
          </p:cNvPr>
          <p:cNvSpPr/>
          <p:nvPr/>
        </p:nvSpPr>
        <p:spPr>
          <a:xfrm>
            <a:off x="3725981" y="3646189"/>
            <a:ext cx="2512401" cy="2325757"/>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800" b="1" dirty="0">
                <a:solidFill>
                  <a:schemeClr val="tx2">
                    <a:lumMod val="50000"/>
                  </a:schemeClr>
                </a:solidFill>
              </a:rPr>
              <a:t>クラウド版への</a:t>
            </a:r>
            <a:endParaRPr lang="en-US" altLang="ja-JP" sz="1800" b="1" dirty="0">
              <a:solidFill>
                <a:schemeClr val="tx2">
                  <a:lumMod val="50000"/>
                </a:schemeClr>
              </a:solidFill>
            </a:endParaRPr>
          </a:p>
          <a:p>
            <a:pPr algn="ctr"/>
            <a:r>
              <a:rPr kumimoji="1" lang="ja-JP" altLang="en-US" sz="1800" b="1">
                <a:solidFill>
                  <a:schemeClr val="tx2">
                    <a:lumMod val="50000"/>
                  </a:schemeClr>
                </a:solidFill>
              </a:rPr>
              <a:t>移行方法</a:t>
            </a:r>
            <a:endParaRPr kumimoji="1" lang="en-US" altLang="ja-JP" sz="1800" b="1" dirty="0">
              <a:solidFill>
                <a:schemeClr val="tx2">
                  <a:lumMod val="50000"/>
                </a:schemeClr>
              </a:solidFill>
            </a:endParaRPr>
          </a:p>
          <a:p>
            <a:pPr algn="ctr"/>
            <a:endParaRPr kumimoji="1" lang="ja-JP" altLang="en-US" sz="1800" b="1" dirty="0">
              <a:solidFill>
                <a:schemeClr val="tx2">
                  <a:lumMod val="50000"/>
                </a:schemeClr>
              </a:solidFill>
            </a:endParaRPr>
          </a:p>
        </p:txBody>
      </p:sp>
      <p:sp>
        <p:nvSpPr>
          <p:cNvPr id="17" name="角丸四角形 16">
            <a:extLst>
              <a:ext uri="{FF2B5EF4-FFF2-40B4-BE49-F238E27FC236}">
                <a16:creationId xmlns:a16="http://schemas.microsoft.com/office/drawing/2014/main" id="{ED5BF56B-860E-3940-8DAF-EC3B65A444C0}"/>
              </a:ext>
            </a:extLst>
          </p:cNvPr>
          <p:cNvSpPr/>
          <p:nvPr/>
        </p:nvSpPr>
        <p:spPr>
          <a:xfrm>
            <a:off x="6390782" y="3646189"/>
            <a:ext cx="2512401" cy="2325757"/>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800" b="1" dirty="0">
                <a:solidFill>
                  <a:schemeClr val="tx2">
                    <a:lumMod val="50000"/>
                  </a:schemeClr>
                </a:solidFill>
              </a:rPr>
              <a:t>クラウド版</a:t>
            </a:r>
            <a:endParaRPr kumimoji="1" lang="en-US" altLang="ja-JP" sz="1800" b="1" dirty="0">
              <a:solidFill>
                <a:schemeClr val="tx2">
                  <a:lumMod val="50000"/>
                </a:schemeClr>
              </a:solidFill>
            </a:endParaRPr>
          </a:p>
          <a:p>
            <a:pPr algn="ctr"/>
            <a:r>
              <a:rPr lang="ja-JP" altLang="en-US" sz="1800" b="1">
                <a:solidFill>
                  <a:schemeClr val="tx2">
                    <a:lumMod val="50000"/>
                  </a:schemeClr>
                </a:solidFill>
              </a:rPr>
              <a:t>ライセンス</a:t>
            </a:r>
            <a:endParaRPr lang="en-US" altLang="ja-JP" sz="1800" b="1" dirty="0">
              <a:solidFill>
                <a:schemeClr val="tx2">
                  <a:lumMod val="50000"/>
                </a:schemeClr>
              </a:solidFill>
            </a:endParaRPr>
          </a:p>
          <a:p>
            <a:pPr algn="ctr"/>
            <a:endParaRPr kumimoji="1" lang="ja-JP" altLang="en-US" sz="1800" b="1" dirty="0">
              <a:solidFill>
                <a:schemeClr val="tx2">
                  <a:lumMod val="50000"/>
                </a:schemeClr>
              </a:solidFill>
            </a:endParaRPr>
          </a:p>
        </p:txBody>
      </p:sp>
      <p:pic>
        <p:nvPicPr>
          <p:cNvPr id="20" name="図 19">
            <a:extLst>
              <a:ext uri="{FF2B5EF4-FFF2-40B4-BE49-F238E27FC236}">
                <a16:creationId xmlns:a16="http://schemas.microsoft.com/office/drawing/2014/main" id="{C591B75D-002B-FC41-A4CA-3C528E70454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64329" y="5055312"/>
            <a:ext cx="685714" cy="761905"/>
          </a:xfrm>
          <a:prstGeom prst="rect">
            <a:avLst/>
          </a:prstGeom>
        </p:spPr>
      </p:pic>
      <p:sp>
        <p:nvSpPr>
          <p:cNvPr id="21" name="右矢印 20">
            <a:extLst>
              <a:ext uri="{FF2B5EF4-FFF2-40B4-BE49-F238E27FC236}">
                <a16:creationId xmlns:a16="http://schemas.microsoft.com/office/drawing/2014/main" id="{0C09DD2F-9979-EC4D-AD36-0DA014557B60}"/>
              </a:ext>
            </a:extLst>
          </p:cNvPr>
          <p:cNvSpPr/>
          <p:nvPr/>
        </p:nvSpPr>
        <p:spPr>
          <a:xfrm>
            <a:off x="4713972" y="5257359"/>
            <a:ext cx="443947" cy="357809"/>
          </a:xfrm>
          <a:prstGeom prst="rightArrow">
            <a:avLst/>
          </a:prstGeom>
          <a:solidFill>
            <a:srgbClr val="2AA9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23" name="図 22">
            <a:extLst>
              <a:ext uri="{FF2B5EF4-FFF2-40B4-BE49-F238E27FC236}">
                <a16:creationId xmlns:a16="http://schemas.microsoft.com/office/drawing/2014/main" id="{B9B64AA4-4B54-5B44-99F5-ABC9CBEF4DE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17280" y="5359709"/>
            <a:ext cx="1600200" cy="312138"/>
          </a:xfrm>
          <a:prstGeom prst="rect">
            <a:avLst/>
          </a:prstGeom>
        </p:spPr>
      </p:pic>
      <p:pic>
        <p:nvPicPr>
          <p:cNvPr id="13" name="図 12">
            <a:extLst>
              <a:ext uri="{FF2B5EF4-FFF2-40B4-BE49-F238E27FC236}">
                <a16:creationId xmlns:a16="http://schemas.microsoft.com/office/drawing/2014/main" id="{D3718B81-8A31-2349-9138-45698F92CB76}"/>
              </a:ext>
            </a:extLst>
          </p:cNvPr>
          <p:cNvPicPr>
            <a:picLocks noChangeAspect="1"/>
          </p:cNvPicPr>
          <p:nvPr/>
        </p:nvPicPr>
        <p:blipFill>
          <a:blip r:embed="rId4"/>
          <a:stretch>
            <a:fillRect/>
          </a:stretch>
        </p:blipFill>
        <p:spPr>
          <a:xfrm>
            <a:off x="5221848" y="5171663"/>
            <a:ext cx="862745" cy="529200"/>
          </a:xfrm>
          <a:prstGeom prst="rect">
            <a:avLst/>
          </a:prstGeom>
        </p:spPr>
      </p:pic>
    </p:spTree>
    <p:extLst>
      <p:ext uri="{BB962C8B-B14F-4D97-AF65-F5344CB8AC3E}">
        <p14:creationId xmlns:p14="http://schemas.microsoft.com/office/powerpoint/2010/main" val="2542525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EC06BFB-211C-C543-BA13-0B2673F23D25}"/>
              </a:ext>
            </a:extLst>
          </p:cNvPr>
          <p:cNvSpPr>
            <a:spLocks noGrp="1"/>
          </p:cNvSpPr>
          <p:nvPr>
            <p:ph type="sldNum" sz="quarter" idx="10"/>
          </p:nvPr>
        </p:nvSpPr>
        <p:spPr/>
        <p:txBody>
          <a:bodyPr/>
          <a:lstStyle/>
          <a:p>
            <a:fld id="{0FEDF257-E9DE-47AD-A871-A7339627178B}" type="slidenum">
              <a:rPr lang="ja-JP" altLang="en-US" smtClean="0"/>
              <a:pPr/>
              <a:t>29</a:t>
            </a:fld>
            <a:endParaRPr lang="ja-JP" altLang="en-US" dirty="0"/>
          </a:p>
        </p:txBody>
      </p:sp>
      <p:sp>
        <p:nvSpPr>
          <p:cNvPr id="3" name="角丸四角形 2">
            <a:extLst>
              <a:ext uri="{FF2B5EF4-FFF2-40B4-BE49-F238E27FC236}">
                <a16:creationId xmlns:a16="http://schemas.microsoft.com/office/drawing/2014/main" id="{02861E1D-9E18-EC40-ACF0-1F13E798B72D}"/>
              </a:ext>
            </a:extLst>
          </p:cNvPr>
          <p:cNvSpPr/>
          <p:nvPr/>
        </p:nvSpPr>
        <p:spPr>
          <a:xfrm>
            <a:off x="304800" y="1308100"/>
            <a:ext cx="4495800" cy="5041900"/>
          </a:xfrm>
          <a:prstGeom prst="roundRect">
            <a:avLst/>
          </a:prstGeom>
          <a:solidFill>
            <a:schemeClr val="bg1"/>
          </a:solidFill>
          <a:ln w="381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n-ea"/>
            </a:endParaRPr>
          </a:p>
        </p:txBody>
      </p:sp>
      <p:sp>
        <p:nvSpPr>
          <p:cNvPr id="4" name="角丸四角形 3">
            <a:extLst>
              <a:ext uri="{FF2B5EF4-FFF2-40B4-BE49-F238E27FC236}">
                <a16:creationId xmlns:a16="http://schemas.microsoft.com/office/drawing/2014/main" id="{96337EE7-C94D-3344-ACE0-50DB5C349AC0}"/>
              </a:ext>
            </a:extLst>
          </p:cNvPr>
          <p:cNvSpPr/>
          <p:nvPr/>
        </p:nvSpPr>
        <p:spPr>
          <a:xfrm>
            <a:off x="5105400" y="1308100"/>
            <a:ext cx="4495800" cy="5041900"/>
          </a:xfrm>
          <a:prstGeom prst="roundRect">
            <a:avLst/>
          </a:prstGeom>
          <a:solidFill>
            <a:schemeClr val="bg1"/>
          </a:solidFill>
          <a:ln w="38100">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n-ea"/>
            </a:endParaRPr>
          </a:p>
        </p:txBody>
      </p:sp>
      <p:sp>
        <p:nvSpPr>
          <p:cNvPr id="5" name="テキスト ボックス 10">
            <a:extLst>
              <a:ext uri="{FF2B5EF4-FFF2-40B4-BE49-F238E27FC236}">
                <a16:creationId xmlns:a16="http://schemas.microsoft.com/office/drawing/2014/main" id="{621315D7-6F21-C449-9B78-5DA75BA016CB}"/>
              </a:ext>
            </a:extLst>
          </p:cNvPr>
          <p:cNvSpPr txBox="1">
            <a:spLocks noChangeArrowheads="1"/>
          </p:cNvSpPr>
          <p:nvPr/>
        </p:nvSpPr>
        <p:spPr bwMode="auto">
          <a:xfrm>
            <a:off x="396813" y="2024779"/>
            <a:ext cx="4314887" cy="1894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pPr>
            <a:r>
              <a:rPr lang="ja-JP" altLang="en-US" sz="1400">
                <a:latin typeface="+mn-ea"/>
                <a:ea typeface="+mn-ea"/>
              </a:rPr>
              <a:t>サイボウズ </a:t>
            </a:r>
            <a:r>
              <a:rPr lang="en-US" altLang="ja-JP" sz="1400" dirty="0">
                <a:latin typeface="+mn-ea"/>
                <a:ea typeface="+mn-ea"/>
              </a:rPr>
              <a:t>Office 10 </a:t>
            </a:r>
            <a:r>
              <a:rPr lang="ja-JP" altLang="en-US" sz="1400">
                <a:latin typeface="+mn-ea"/>
                <a:ea typeface="+mn-ea"/>
              </a:rPr>
              <a:t>の</a:t>
            </a:r>
            <a:r>
              <a:rPr lang="ja-JP" altLang="en-US" sz="1400" dirty="0">
                <a:latin typeface="+mn-ea"/>
                <a:ea typeface="+mn-ea"/>
              </a:rPr>
              <a:t>ライセンスをご購入</a:t>
            </a:r>
            <a:endParaRPr lang="en-US" altLang="ja-JP" sz="1400" dirty="0">
              <a:latin typeface="+mn-ea"/>
              <a:ea typeface="+mn-ea"/>
            </a:endParaRPr>
          </a:p>
          <a:p>
            <a:pPr eaLnBrk="1" hangingPunct="1">
              <a:lnSpc>
                <a:spcPct val="120000"/>
              </a:lnSpc>
            </a:pPr>
            <a:r>
              <a:rPr lang="ja-JP" altLang="en-US" sz="1400" dirty="0">
                <a:latin typeface="+mn-ea"/>
                <a:ea typeface="+mn-ea"/>
              </a:rPr>
              <a:t>いただき、ご自身のサーバーにプログラムをイン</a:t>
            </a:r>
            <a:endParaRPr lang="en-US" altLang="ja-JP" sz="1400" dirty="0">
              <a:latin typeface="+mn-ea"/>
              <a:ea typeface="+mn-ea"/>
            </a:endParaRPr>
          </a:p>
          <a:p>
            <a:pPr eaLnBrk="1" hangingPunct="1">
              <a:lnSpc>
                <a:spcPct val="120000"/>
              </a:lnSpc>
            </a:pPr>
            <a:r>
              <a:rPr lang="ja-JP" altLang="en-US" sz="1400" dirty="0">
                <a:latin typeface="+mn-ea"/>
                <a:ea typeface="+mn-ea"/>
              </a:rPr>
              <a:t>ストールしてご利用いただくタイプです。</a:t>
            </a:r>
            <a:endParaRPr lang="en-US" altLang="ja-JP" sz="1400" dirty="0">
              <a:latin typeface="+mn-ea"/>
              <a:ea typeface="+mn-ea"/>
            </a:endParaRPr>
          </a:p>
          <a:p>
            <a:pPr eaLnBrk="1" hangingPunct="1">
              <a:lnSpc>
                <a:spcPct val="120000"/>
              </a:lnSpc>
            </a:pPr>
            <a:r>
              <a:rPr lang="ja-JP" altLang="en-US" sz="1400" dirty="0">
                <a:latin typeface="+mn-ea"/>
                <a:ea typeface="+mn-ea"/>
              </a:rPr>
              <a:t>プログラムのバージョンアップやバックアップなどの運用管理はお客様ご自身で行っていただきます。</a:t>
            </a:r>
            <a:endParaRPr lang="en-US" altLang="ja-JP" sz="1400" dirty="0">
              <a:latin typeface="+mn-ea"/>
              <a:ea typeface="+mn-ea"/>
            </a:endParaRPr>
          </a:p>
          <a:p>
            <a:pPr eaLnBrk="1" hangingPunct="1">
              <a:lnSpc>
                <a:spcPct val="120000"/>
              </a:lnSpc>
            </a:pPr>
            <a:r>
              <a:rPr lang="ja-JP" altLang="en-US" sz="1400" dirty="0">
                <a:latin typeface="+mn-ea"/>
                <a:ea typeface="+mn-ea"/>
              </a:rPr>
              <a:t>サーバーやネットワークの知識があり、金銭的なランニングコストを抑えたい方におすすめです。</a:t>
            </a:r>
          </a:p>
        </p:txBody>
      </p:sp>
      <p:sp>
        <p:nvSpPr>
          <p:cNvPr id="6" name="テキスト ボックス 10">
            <a:extLst>
              <a:ext uri="{FF2B5EF4-FFF2-40B4-BE49-F238E27FC236}">
                <a16:creationId xmlns:a16="http://schemas.microsoft.com/office/drawing/2014/main" id="{D7E0FE15-D343-3A40-90BF-DD508944504F}"/>
              </a:ext>
            </a:extLst>
          </p:cNvPr>
          <p:cNvSpPr txBox="1">
            <a:spLocks noChangeArrowheads="1"/>
          </p:cNvSpPr>
          <p:nvPr/>
        </p:nvSpPr>
        <p:spPr bwMode="auto">
          <a:xfrm>
            <a:off x="5319651" y="2012079"/>
            <a:ext cx="4103687" cy="1894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120000"/>
              </a:lnSpc>
            </a:pPr>
            <a:r>
              <a:rPr lang="ja-JP" altLang="en-US" sz="1400" dirty="0">
                <a:latin typeface="+mn-ea"/>
                <a:ea typeface="+mn-ea"/>
              </a:rPr>
              <a:t>インターネット上で</a:t>
            </a:r>
            <a:r>
              <a:rPr lang="ja-JP" altLang="en-US" sz="1400">
                <a:latin typeface="+mn-ea"/>
                <a:ea typeface="+mn-ea"/>
              </a:rPr>
              <a:t>提供する</a:t>
            </a:r>
            <a:r>
              <a:rPr lang="en-US" altLang="ja-JP" sz="1400" dirty="0">
                <a:latin typeface="+mn-ea"/>
                <a:ea typeface="+mn-ea"/>
              </a:rPr>
              <a:t> </a:t>
            </a:r>
            <a:r>
              <a:rPr lang="ja-JP" altLang="en-US" sz="1400">
                <a:latin typeface="+mn-ea"/>
                <a:ea typeface="+mn-ea"/>
              </a:rPr>
              <a:t>サイボウズ </a:t>
            </a:r>
            <a:r>
              <a:rPr lang="en-US" altLang="ja-JP" sz="1400" dirty="0">
                <a:latin typeface="+mn-ea"/>
                <a:ea typeface="+mn-ea"/>
              </a:rPr>
              <a:t>Office</a:t>
            </a:r>
            <a:r>
              <a:rPr lang="ja-JP" altLang="en-US" sz="1400">
                <a:latin typeface="+mn-ea"/>
                <a:ea typeface="+mn-ea"/>
              </a:rPr>
              <a:t>を</a:t>
            </a:r>
            <a:r>
              <a:rPr lang="ja-JP" altLang="en-US" sz="1400" dirty="0">
                <a:latin typeface="+mn-ea"/>
                <a:ea typeface="+mn-ea"/>
              </a:rPr>
              <a:t>月単位・年単位でサービス利用料金をお支払いいただき、ご利用いただくタイプです。</a:t>
            </a:r>
            <a:br>
              <a:rPr lang="ja-JP" altLang="en-US" sz="1400" dirty="0">
                <a:latin typeface="+mn-ea"/>
                <a:ea typeface="+mn-ea"/>
              </a:rPr>
            </a:br>
            <a:r>
              <a:rPr lang="ja-JP" altLang="en-US" sz="1400" dirty="0">
                <a:latin typeface="+mn-ea"/>
                <a:ea typeface="+mn-ea"/>
              </a:rPr>
              <a:t>プログラムのバージョンアップやバックアップなどの運用管理はサイボウズが行います。</a:t>
            </a:r>
            <a:br>
              <a:rPr lang="ja-JP" altLang="en-US" sz="1400" dirty="0">
                <a:latin typeface="+mn-ea"/>
                <a:ea typeface="+mn-ea"/>
              </a:rPr>
            </a:br>
            <a:r>
              <a:rPr lang="ja-JP" altLang="en-US" sz="1400" dirty="0">
                <a:latin typeface="+mn-ea"/>
                <a:ea typeface="+mn-ea"/>
              </a:rPr>
              <a:t>運用管理コストを抑えて、手軽に利用したい方におすすめです。</a:t>
            </a:r>
          </a:p>
        </p:txBody>
      </p:sp>
      <p:sp>
        <p:nvSpPr>
          <p:cNvPr id="7" name="テキスト ボックス 17">
            <a:extLst>
              <a:ext uri="{FF2B5EF4-FFF2-40B4-BE49-F238E27FC236}">
                <a16:creationId xmlns:a16="http://schemas.microsoft.com/office/drawing/2014/main" id="{5044B93C-FE90-824C-B2C7-786406E60BCF}"/>
              </a:ext>
            </a:extLst>
          </p:cNvPr>
          <p:cNvSpPr txBox="1">
            <a:spLocks noChangeArrowheads="1"/>
          </p:cNvSpPr>
          <p:nvPr/>
        </p:nvSpPr>
        <p:spPr bwMode="auto">
          <a:xfrm>
            <a:off x="950911" y="1397000"/>
            <a:ext cx="302419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dirty="0">
                <a:solidFill>
                  <a:srgbClr val="1E9EDB"/>
                </a:solidFill>
                <a:latin typeface="+mn-ea"/>
                <a:ea typeface="+mn-ea"/>
              </a:rPr>
              <a:t>パッケージ版（所有型）</a:t>
            </a:r>
            <a:endParaRPr lang="en-US" altLang="ja-JP" sz="2000" b="1" dirty="0">
              <a:solidFill>
                <a:srgbClr val="1E9EDB"/>
              </a:solidFill>
              <a:latin typeface="+mn-ea"/>
              <a:ea typeface="+mn-ea"/>
            </a:endParaRPr>
          </a:p>
        </p:txBody>
      </p:sp>
      <p:sp>
        <p:nvSpPr>
          <p:cNvPr id="8" name="テキスト ボックス 17">
            <a:extLst>
              <a:ext uri="{FF2B5EF4-FFF2-40B4-BE49-F238E27FC236}">
                <a16:creationId xmlns:a16="http://schemas.microsoft.com/office/drawing/2014/main" id="{5ED85F7A-7E0C-2247-BB5C-D9B1E0927267}"/>
              </a:ext>
            </a:extLst>
          </p:cNvPr>
          <p:cNvSpPr txBox="1">
            <a:spLocks noChangeArrowheads="1"/>
          </p:cNvSpPr>
          <p:nvPr/>
        </p:nvSpPr>
        <p:spPr bwMode="auto">
          <a:xfrm>
            <a:off x="5865810" y="1397000"/>
            <a:ext cx="297338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2000" b="1" dirty="0">
                <a:solidFill>
                  <a:srgbClr val="1E9EDB"/>
                </a:solidFill>
                <a:latin typeface="+mn-ea"/>
                <a:ea typeface="+mn-ea"/>
              </a:rPr>
              <a:t>クラウド版（利用型）</a:t>
            </a:r>
            <a:endParaRPr lang="en-US" altLang="ja-JP" sz="2000" b="1" dirty="0">
              <a:solidFill>
                <a:srgbClr val="1E9EDB"/>
              </a:solidFill>
              <a:latin typeface="+mn-ea"/>
              <a:ea typeface="+mn-ea"/>
            </a:endParaRPr>
          </a:p>
        </p:txBody>
      </p:sp>
      <p:grpSp>
        <p:nvGrpSpPr>
          <p:cNvPr id="10" name="図形グループ 17">
            <a:extLst>
              <a:ext uri="{FF2B5EF4-FFF2-40B4-BE49-F238E27FC236}">
                <a16:creationId xmlns:a16="http://schemas.microsoft.com/office/drawing/2014/main" id="{7EDE72E8-2D98-6A48-BB73-9F3170188AFA}"/>
              </a:ext>
            </a:extLst>
          </p:cNvPr>
          <p:cNvGrpSpPr/>
          <p:nvPr/>
        </p:nvGrpSpPr>
        <p:grpSpPr>
          <a:xfrm>
            <a:off x="1187450" y="3975100"/>
            <a:ext cx="2724630" cy="2208213"/>
            <a:chOff x="1187450" y="3975100"/>
            <a:chExt cx="2724630" cy="2208213"/>
          </a:xfrm>
        </p:grpSpPr>
        <p:pic>
          <p:nvPicPr>
            <p:cNvPr id="11" name="図 6" descr="pic_compare_01.gif">
              <a:extLst>
                <a:ext uri="{FF2B5EF4-FFF2-40B4-BE49-F238E27FC236}">
                  <a16:creationId xmlns:a16="http://schemas.microsoft.com/office/drawing/2014/main" id="{B3EA394B-D738-D645-9B2C-8FA1E7996E5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87450" y="3975100"/>
              <a:ext cx="2724630"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直方体 11">
              <a:extLst>
                <a:ext uri="{FF2B5EF4-FFF2-40B4-BE49-F238E27FC236}">
                  <a16:creationId xmlns:a16="http://schemas.microsoft.com/office/drawing/2014/main" id="{308751E2-633A-E441-9A2D-9AB7B03530D2}"/>
                </a:ext>
              </a:extLst>
            </p:cNvPr>
            <p:cNvSpPr/>
            <p:nvPr/>
          </p:nvSpPr>
          <p:spPr>
            <a:xfrm>
              <a:off x="2603500" y="4165600"/>
              <a:ext cx="711200" cy="690880"/>
            </a:xfrm>
            <a:prstGeom prst="cube">
              <a:avLst/>
            </a:prstGeom>
            <a:solidFill>
              <a:srgbClr val="164888"/>
            </a:solidFill>
            <a:ln w="25400">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ja-JP" altLang="en-US"/>
            </a:p>
          </p:txBody>
        </p:sp>
        <p:pic>
          <p:nvPicPr>
            <p:cNvPr id="13" name="図 12" descr="0f10ani.png">
              <a:extLst>
                <a:ext uri="{FF2B5EF4-FFF2-40B4-BE49-F238E27FC236}">
                  <a16:creationId xmlns:a16="http://schemas.microsoft.com/office/drawing/2014/main" id="{C8286446-56AD-F64A-A880-3FD84917612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679700" y="4423898"/>
              <a:ext cx="368300" cy="351301"/>
            </a:xfrm>
            <a:prstGeom prst="rect">
              <a:avLst/>
            </a:prstGeom>
          </p:spPr>
        </p:pic>
      </p:grpSp>
      <p:sp>
        <p:nvSpPr>
          <p:cNvPr id="14" name="角丸四角形 13">
            <a:extLst>
              <a:ext uri="{FF2B5EF4-FFF2-40B4-BE49-F238E27FC236}">
                <a16:creationId xmlns:a16="http://schemas.microsoft.com/office/drawing/2014/main" id="{5166C194-BCA3-7A4F-A4AA-8811351183E6}"/>
              </a:ext>
            </a:extLst>
          </p:cNvPr>
          <p:cNvSpPr/>
          <p:nvPr/>
        </p:nvSpPr>
        <p:spPr>
          <a:xfrm>
            <a:off x="334430" y="226807"/>
            <a:ext cx="5112213" cy="914606"/>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800" b="1" dirty="0">
                <a:solidFill>
                  <a:schemeClr val="tx2">
                    <a:lumMod val="50000"/>
                  </a:schemeClr>
                </a:solidFill>
                <a:latin typeface="+mj-ea"/>
                <a:ea typeface="+mj-ea"/>
              </a:rPr>
              <a:t>クラウド版とパッケージ版の</a:t>
            </a:r>
            <a:endParaRPr lang="en-US" altLang="ja-JP" sz="1800" b="1" dirty="0">
              <a:solidFill>
                <a:schemeClr val="tx2">
                  <a:lumMod val="50000"/>
                </a:schemeClr>
              </a:solidFill>
              <a:latin typeface="+mj-ea"/>
              <a:ea typeface="+mj-ea"/>
            </a:endParaRPr>
          </a:p>
          <a:p>
            <a:r>
              <a:rPr lang="ja-JP" altLang="en-US" sz="1800" b="1" dirty="0">
                <a:solidFill>
                  <a:schemeClr val="tx2">
                    <a:lumMod val="50000"/>
                  </a:schemeClr>
                </a:solidFill>
                <a:latin typeface="+mj-ea"/>
                <a:ea typeface="+mj-ea"/>
              </a:rPr>
              <a:t>違いは？</a:t>
            </a:r>
            <a:endParaRPr kumimoji="1" lang="ja-JP" altLang="en-US" sz="2000" b="1" dirty="0">
              <a:solidFill>
                <a:schemeClr val="tx2">
                  <a:lumMod val="50000"/>
                </a:schemeClr>
              </a:solidFill>
              <a:latin typeface="+mj-ea"/>
              <a:ea typeface="+mj-ea"/>
            </a:endParaRPr>
          </a:p>
        </p:txBody>
      </p:sp>
      <p:pic>
        <p:nvPicPr>
          <p:cNvPr id="15" name="図 14">
            <a:extLst>
              <a:ext uri="{FF2B5EF4-FFF2-40B4-BE49-F238E27FC236}">
                <a16:creationId xmlns:a16="http://schemas.microsoft.com/office/drawing/2014/main" id="{17801E90-ED00-AF48-B73D-F41039E2556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719451" y="506092"/>
            <a:ext cx="1600200" cy="312138"/>
          </a:xfrm>
          <a:prstGeom prst="rect">
            <a:avLst/>
          </a:prstGeom>
        </p:spPr>
      </p:pic>
      <p:pic>
        <p:nvPicPr>
          <p:cNvPr id="17" name="図 16">
            <a:extLst>
              <a:ext uri="{FF2B5EF4-FFF2-40B4-BE49-F238E27FC236}">
                <a16:creationId xmlns:a16="http://schemas.microsoft.com/office/drawing/2014/main" id="{FBFE3095-36DB-384C-A2AB-C120BCEF58C9}"/>
              </a:ext>
            </a:extLst>
          </p:cNvPr>
          <p:cNvPicPr>
            <a:picLocks noChangeAspect="1"/>
          </p:cNvPicPr>
          <p:nvPr/>
        </p:nvPicPr>
        <p:blipFill>
          <a:blip r:embed="rId5"/>
          <a:stretch>
            <a:fillRect/>
          </a:stretch>
        </p:blipFill>
        <p:spPr>
          <a:xfrm>
            <a:off x="5892759" y="4203363"/>
            <a:ext cx="2957470" cy="1751686"/>
          </a:xfrm>
          <a:prstGeom prst="rect">
            <a:avLst/>
          </a:prstGeom>
        </p:spPr>
      </p:pic>
      <p:sp>
        <p:nvSpPr>
          <p:cNvPr id="16" name="正方形/長方形 15">
            <a:extLst>
              <a:ext uri="{FF2B5EF4-FFF2-40B4-BE49-F238E27FC236}">
                <a16:creationId xmlns:a16="http://schemas.microsoft.com/office/drawing/2014/main" id="{A2DDCC10-EB66-DC4A-A7F2-2C89439885A2}"/>
              </a:ext>
            </a:extLst>
          </p:cNvPr>
          <p:cNvSpPr/>
          <p:nvPr/>
        </p:nvSpPr>
        <p:spPr>
          <a:xfrm>
            <a:off x="5587319" y="266956"/>
            <a:ext cx="4124927" cy="430887"/>
          </a:xfrm>
          <a:prstGeom prst="rect">
            <a:avLst/>
          </a:prstGeom>
        </p:spPr>
        <p:txBody>
          <a:bodyPr wrap="square">
            <a:spAutoFit/>
          </a:bodyPr>
          <a:lstStyle/>
          <a:p>
            <a:r>
              <a:rPr lang="en-US" altLang="ja-JP" sz="1100" dirty="0">
                <a:solidFill>
                  <a:srgbClr val="FF0000"/>
                </a:solidFill>
                <a:latin typeface="Mplus 1p" panose="020B0502020203020207" pitchFamily="34" charset="-128"/>
                <a:ea typeface="Mplus 1p" panose="020B0502020203020207" pitchFamily="34" charset="-128"/>
                <a:cs typeface="Mplus 1p" panose="020B0502020203020207" pitchFamily="34" charset="-128"/>
              </a:rPr>
              <a:t>※ </a:t>
            </a:r>
            <a:r>
              <a:rPr lang="ja-JP" altLang="en-US" sz="1100">
                <a:solidFill>
                  <a:srgbClr val="FF0000"/>
                </a:solidFill>
                <a:latin typeface="Mplus 1p" panose="020B0502020203020207" pitchFamily="34" charset="-128"/>
                <a:ea typeface="Mplus 1p" panose="020B0502020203020207" pitchFamily="34" charset="-128"/>
                <a:cs typeface="Mplus 1p" panose="020B0502020203020207" pitchFamily="34" charset="-128"/>
              </a:rPr>
              <a:t>パッケージ版</a:t>
            </a:r>
            <a:r>
              <a:rPr lang="en-US" altLang="ja-JP" sz="1100" dirty="0">
                <a:solidFill>
                  <a:srgbClr val="FF0000"/>
                </a:solidFill>
                <a:latin typeface="Mplus 1p" panose="020B0502020203020207" pitchFamily="34" charset="-128"/>
                <a:ea typeface="Mplus 1p" panose="020B0502020203020207" pitchFamily="34" charset="-128"/>
                <a:cs typeface="Mplus 1p" panose="020B0502020203020207" pitchFamily="34" charset="-128"/>
              </a:rPr>
              <a:t> </a:t>
            </a:r>
            <a:r>
              <a:rPr lang="ja-JP" altLang="en-US" sz="1100">
                <a:solidFill>
                  <a:srgbClr val="FF0000"/>
                </a:solidFill>
                <a:latin typeface="Mplus 1p" panose="020B0502020203020207" pitchFamily="34" charset="-128"/>
                <a:ea typeface="Mplus 1p" panose="020B0502020203020207" pitchFamily="34" charset="-128"/>
                <a:cs typeface="Mplus 1p" panose="020B0502020203020207" pitchFamily="34" charset="-128"/>
              </a:rPr>
              <a:t>サイボウズ</a:t>
            </a:r>
            <a:r>
              <a:rPr lang="en-US" altLang="ja-JP" sz="1100" dirty="0">
                <a:solidFill>
                  <a:srgbClr val="FF0000"/>
                </a:solidFill>
                <a:latin typeface="Mplus 1p" panose="020B0502020203020207" pitchFamily="34" charset="-128"/>
                <a:ea typeface="Mplus 1p" panose="020B0502020203020207" pitchFamily="34" charset="-128"/>
                <a:cs typeface="Mplus 1p" panose="020B0502020203020207" pitchFamily="34" charset="-128"/>
              </a:rPr>
              <a:t> Office</a:t>
            </a:r>
            <a:r>
              <a:rPr lang="ja-JP" altLang="en-US" sz="1100">
                <a:solidFill>
                  <a:srgbClr val="FF0000"/>
                </a:solidFill>
                <a:latin typeface="Mplus 1p" panose="020B0502020203020207" pitchFamily="34" charset="-128"/>
                <a:ea typeface="Mplus 1p" panose="020B0502020203020207" pitchFamily="34" charset="-128"/>
                <a:cs typeface="Mplus 1p" panose="020B0502020203020207" pitchFamily="34" charset="-128"/>
              </a:rPr>
              <a:t>の新規基本ライセンスの</a:t>
            </a:r>
            <a:endParaRPr lang="en-US" altLang="ja-JP" sz="1100" dirty="0">
              <a:solidFill>
                <a:srgbClr val="FF0000"/>
              </a:solidFill>
              <a:latin typeface="Mplus 1p" panose="020B0502020203020207" pitchFamily="34" charset="-128"/>
              <a:ea typeface="Mplus 1p" panose="020B0502020203020207" pitchFamily="34" charset="-128"/>
              <a:cs typeface="Mplus 1p" panose="020B0502020203020207" pitchFamily="34" charset="-128"/>
            </a:endParaRPr>
          </a:p>
          <a:p>
            <a:r>
              <a:rPr lang="ja-JP" altLang="en-US" sz="1100">
                <a:solidFill>
                  <a:srgbClr val="FF0000"/>
                </a:solidFill>
                <a:latin typeface="Mplus 1p" panose="020B0502020203020207" pitchFamily="34" charset="-128"/>
                <a:ea typeface="Mplus 1p" panose="020B0502020203020207" pitchFamily="34" charset="-128"/>
                <a:cs typeface="Mplus 1p" panose="020B0502020203020207" pitchFamily="34" charset="-128"/>
              </a:rPr>
              <a:t>　販売は終了しております。</a:t>
            </a:r>
            <a:endParaRPr lang="en-US" altLang="ja-JP" sz="1100" dirty="0">
              <a:solidFill>
                <a:srgbClr val="FF0000"/>
              </a:solidFill>
              <a:latin typeface="Mplus 1p" panose="020B0502020203020207" pitchFamily="34" charset="-128"/>
              <a:ea typeface="Mplus 1p" panose="020B0502020203020207" pitchFamily="34" charset="-128"/>
              <a:cs typeface="Mplus 1p" panose="020B0502020203020207" pitchFamily="34" charset="-128"/>
            </a:endParaRPr>
          </a:p>
        </p:txBody>
      </p:sp>
    </p:spTree>
    <p:extLst>
      <p:ext uri="{BB962C8B-B14F-4D97-AF65-F5344CB8AC3E}">
        <p14:creationId xmlns:p14="http://schemas.microsoft.com/office/powerpoint/2010/main" val="708028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F77FDB9-10DB-234C-979A-8ACAC7F8F1C2}"/>
              </a:ext>
            </a:extLst>
          </p:cNvPr>
          <p:cNvSpPr>
            <a:spLocks noGrp="1"/>
          </p:cNvSpPr>
          <p:nvPr>
            <p:ph type="sldNum" sz="quarter" idx="10"/>
          </p:nvPr>
        </p:nvSpPr>
        <p:spPr/>
        <p:txBody>
          <a:bodyPr/>
          <a:lstStyle/>
          <a:p>
            <a:fld id="{0FEDF257-E9DE-47AD-A871-A7339627178B}" type="slidenum">
              <a:rPr lang="ja-JP" altLang="en-US" smtClean="0"/>
              <a:pPr/>
              <a:t>3</a:t>
            </a:fld>
            <a:endParaRPr lang="ja-JP" altLang="en-US" dirty="0"/>
          </a:p>
        </p:txBody>
      </p:sp>
      <p:sp>
        <p:nvSpPr>
          <p:cNvPr id="3" name="テキスト ボックス 2">
            <a:extLst>
              <a:ext uri="{FF2B5EF4-FFF2-40B4-BE49-F238E27FC236}">
                <a16:creationId xmlns:a16="http://schemas.microsoft.com/office/drawing/2014/main" id="{0FF4BADC-0D0C-1942-9FC7-22D86F917612}"/>
              </a:ext>
            </a:extLst>
          </p:cNvPr>
          <p:cNvSpPr txBox="1"/>
          <p:nvPr/>
        </p:nvSpPr>
        <p:spPr>
          <a:xfrm>
            <a:off x="330192" y="338665"/>
            <a:ext cx="3799502" cy="461665"/>
          </a:xfrm>
          <a:prstGeom prst="rect">
            <a:avLst/>
          </a:prstGeom>
          <a:noFill/>
        </p:spPr>
        <p:txBody>
          <a:bodyPr wrap="none" rtlCol="0">
            <a:spAutoFit/>
          </a:bodyPr>
          <a:lstStyle/>
          <a:p>
            <a:r>
              <a:rPr lang="ja-JP" altLang="en-US" sz="2400" b="1" dirty="0">
                <a:solidFill>
                  <a:schemeClr val="bg1"/>
                </a:solidFill>
                <a:latin typeface="+mj-ea"/>
                <a:ea typeface="+mj-ea"/>
              </a:rPr>
              <a:t>サイボウズ </a:t>
            </a:r>
            <a:r>
              <a:rPr lang="en-US" altLang="ja-JP" sz="2400" b="1" dirty="0">
                <a:solidFill>
                  <a:schemeClr val="bg1"/>
                </a:solidFill>
                <a:latin typeface="+mj-ea"/>
                <a:ea typeface="+mj-ea"/>
              </a:rPr>
              <a:t>Office </a:t>
            </a:r>
            <a:r>
              <a:rPr lang="ja-JP" altLang="en-US" sz="2400" b="1" dirty="0">
                <a:solidFill>
                  <a:schemeClr val="bg1"/>
                </a:solidFill>
                <a:latin typeface="+mj-ea"/>
                <a:ea typeface="+mj-ea"/>
              </a:rPr>
              <a:t>の変化</a:t>
            </a:r>
            <a:endParaRPr kumimoji="1" lang="ja-JP" altLang="en-US" sz="2400" b="1" dirty="0">
              <a:solidFill>
                <a:schemeClr val="bg1"/>
              </a:solidFill>
              <a:latin typeface="+mj-ea"/>
              <a:ea typeface="+mj-ea"/>
            </a:endParaRPr>
          </a:p>
        </p:txBody>
      </p:sp>
      <p:cxnSp>
        <p:nvCxnSpPr>
          <p:cNvPr id="4" name="カギ線コネクタ 3">
            <a:extLst>
              <a:ext uri="{FF2B5EF4-FFF2-40B4-BE49-F238E27FC236}">
                <a16:creationId xmlns:a16="http://schemas.microsoft.com/office/drawing/2014/main" id="{44596676-562F-3C49-99EC-2453A49E6B34}"/>
              </a:ext>
            </a:extLst>
          </p:cNvPr>
          <p:cNvCxnSpPr/>
          <p:nvPr/>
        </p:nvCxnSpPr>
        <p:spPr>
          <a:xfrm flipV="1">
            <a:off x="1008587" y="4761393"/>
            <a:ext cx="1823846" cy="1590261"/>
          </a:xfrm>
          <a:prstGeom prst="bentConnector3">
            <a:avLst>
              <a:gd name="adj1" fmla="val 954"/>
            </a:avLst>
          </a:prstGeom>
          <a:ln>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 name="カギ線コネクタ 4">
            <a:extLst>
              <a:ext uri="{FF2B5EF4-FFF2-40B4-BE49-F238E27FC236}">
                <a16:creationId xmlns:a16="http://schemas.microsoft.com/office/drawing/2014/main" id="{8E0B7BE5-914B-C445-9532-00EEF10D4960}"/>
              </a:ext>
            </a:extLst>
          </p:cNvPr>
          <p:cNvCxnSpPr/>
          <p:nvPr/>
        </p:nvCxnSpPr>
        <p:spPr>
          <a:xfrm rot="5400000" flipH="1" flipV="1">
            <a:off x="2656712" y="4204382"/>
            <a:ext cx="2480088" cy="1823846"/>
          </a:xfrm>
          <a:prstGeom prst="bentConnector3">
            <a:avLst>
              <a:gd name="adj1" fmla="val 99694"/>
            </a:avLst>
          </a:prstGeom>
          <a:ln>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 name="カギ線コネクタ 5">
            <a:extLst>
              <a:ext uri="{FF2B5EF4-FFF2-40B4-BE49-F238E27FC236}">
                <a16:creationId xmlns:a16="http://schemas.microsoft.com/office/drawing/2014/main" id="{D609EBBC-FD39-F948-AC12-127A2D527087}"/>
              </a:ext>
            </a:extLst>
          </p:cNvPr>
          <p:cNvCxnSpPr/>
          <p:nvPr/>
        </p:nvCxnSpPr>
        <p:spPr>
          <a:xfrm rot="5400000" flipH="1" flipV="1">
            <a:off x="4126064" y="3697486"/>
            <a:ext cx="3493880" cy="1823848"/>
          </a:xfrm>
          <a:prstGeom prst="bentConnector3">
            <a:avLst>
              <a:gd name="adj1" fmla="val 100067"/>
            </a:avLst>
          </a:prstGeom>
          <a:ln>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7" name="カギ線コネクタ 6">
            <a:extLst>
              <a:ext uri="{FF2B5EF4-FFF2-40B4-BE49-F238E27FC236}">
                <a16:creationId xmlns:a16="http://schemas.microsoft.com/office/drawing/2014/main" id="{79CFBD7F-2BF7-8B4D-BC65-EC6A1BBB184B}"/>
              </a:ext>
            </a:extLst>
          </p:cNvPr>
          <p:cNvCxnSpPr/>
          <p:nvPr/>
        </p:nvCxnSpPr>
        <p:spPr>
          <a:xfrm rot="5400000" flipH="1" flipV="1">
            <a:off x="5741190" y="3179267"/>
            <a:ext cx="4368523" cy="1976251"/>
          </a:xfrm>
          <a:prstGeom prst="bentConnector3">
            <a:avLst>
              <a:gd name="adj1" fmla="val 99826"/>
            </a:avLst>
          </a:prstGeom>
          <a:ln>
            <a:solidFill>
              <a:srgbClr val="0070C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テキスト ボックス 7">
            <a:extLst>
              <a:ext uri="{FF2B5EF4-FFF2-40B4-BE49-F238E27FC236}">
                <a16:creationId xmlns:a16="http://schemas.microsoft.com/office/drawing/2014/main" id="{1664EE8B-CF66-F74B-9CCD-72F1AACA0753}"/>
              </a:ext>
            </a:extLst>
          </p:cNvPr>
          <p:cNvSpPr txBox="1"/>
          <p:nvPr/>
        </p:nvSpPr>
        <p:spPr>
          <a:xfrm>
            <a:off x="1008586" y="4437797"/>
            <a:ext cx="1823846" cy="276999"/>
          </a:xfrm>
          <a:prstGeom prst="rect">
            <a:avLst/>
          </a:prstGeom>
          <a:noFill/>
        </p:spPr>
        <p:txBody>
          <a:bodyPr wrap="square" rtlCol="0">
            <a:spAutoFit/>
          </a:bodyPr>
          <a:lstStyle/>
          <a:p>
            <a:r>
              <a:rPr kumimoji="1" lang="ja-JP" altLang="en-US" sz="1200" b="1" dirty="0"/>
              <a:t>サイボウズ </a:t>
            </a:r>
            <a:r>
              <a:rPr kumimoji="1" lang="en-US" altLang="ja-JP" sz="1200" b="1" dirty="0"/>
              <a:t>Office 6</a:t>
            </a:r>
            <a:endParaRPr kumimoji="1" lang="ja-JP" altLang="en-US" sz="1200" b="1" dirty="0"/>
          </a:p>
        </p:txBody>
      </p:sp>
      <p:sp>
        <p:nvSpPr>
          <p:cNvPr id="9" name="テキスト ボックス 8">
            <a:extLst>
              <a:ext uri="{FF2B5EF4-FFF2-40B4-BE49-F238E27FC236}">
                <a16:creationId xmlns:a16="http://schemas.microsoft.com/office/drawing/2014/main" id="{51B945B6-E9E3-2D48-B325-575A9B3804BE}"/>
              </a:ext>
            </a:extLst>
          </p:cNvPr>
          <p:cNvSpPr txBox="1"/>
          <p:nvPr/>
        </p:nvSpPr>
        <p:spPr>
          <a:xfrm>
            <a:off x="2984832" y="3563788"/>
            <a:ext cx="1823846" cy="276999"/>
          </a:xfrm>
          <a:prstGeom prst="rect">
            <a:avLst/>
          </a:prstGeom>
          <a:noFill/>
        </p:spPr>
        <p:txBody>
          <a:bodyPr wrap="square" rtlCol="0">
            <a:spAutoFit/>
          </a:bodyPr>
          <a:lstStyle/>
          <a:p>
            <a:r>
              <a:rPr kumimoji="1" lang="ja-JP" altLang="en-US" sz="1200" b="1" dirty="0"/>
              <a:t>サイボウズ </a:t>
            </a:r>
            <a:r>
              <a:rPr kumimoji="1" lang="en-US" altLang="ja-JP" sz="1200" b="1" dirty="0"/>
              <a:t>Office 7</a:t>
            </a:r>
            <a:endParaRPr kumimoji="1" lang="ja-JP" altLang="en-US" sz="1200" b="1" dirty="0"/>
          </a:p>
        </p:txBody>
      </p:sp>
      <p:sp>
        <p:nvSpPr>
          <p:cNvPr id="10" name="テキスト ボックス 9">
            <a:extLst>
              <a:ext uri="{FF2B5EF4-FFF2-40B4-BE49-F238E27FC236}">
                <a16:creationId xmlns:a16="http://schemas.microsoft.com/office/drawing/2014/main" id="{72F1E29E-6F4F-8C46-ACEC-D22461589302}"/>
              </a:ext>
            </a:extLst>
          </p:cNvPr>
          <p:cNvSpPr txBox="1"/>
          <p:nvPr/>
        </p:nvSpPr>
        <p:spPr>
          <a:xfrm>
            <a:off x="4961080" y="2549997"/>
            <a:ext cx="1823846" cy="276999"/>
          </a:xfrm>
          <a:prstGeom prst="rect">
            <a:avLst/>
          </a:prstGeom>
          <a:noFill/>
        </p:spPr>
        <p:txBody>
          <a:bodyPr wrap="square" rtlCol="0">
            <a:spAutoFit/>
          </a:bodyPr>
          <a:lstStyle/>
          <a:p>
            <a:r>
              <a:rPr kumimoji="1" lang="ja-JP" altLang="en-US" sz="1200" b="1" dirty="0"/>
              <a:t>サイボウズ </a:t>
            </a:r>
            <a:r>
              <a:rPr kumimoji="1" lang="en-US" altLang="ja-JP" sz="1200" b="1" dirty="0"/>
              <a:t>Office 8</a:t>
            </a:r>
            <a:endParaRPr kumimoji="1" lang="ja-JP" altLang="en-US" sz="1200" b="1" dirty="0"/>
          </a:p>
        </p:txBody>
      </p:sp>
      <p:sp>
        <p:nvSpPr>
          <p:cNvPr id="11" name="テキスト ボックス 10">
            <a:extLst>
              <a:ext uri="{FF2B5EF4-FFF2-40B4-BE49-F238E27FC236}">
                <a16:creationId xmlns:a16="http://schemas.microsoft.com/office/drawing/2014/main" id="{F3A2DE4A-EAD5-7647-A4B4-8DABB3AC53FB}"/>
              </a:ext>
            </a:extLst>
          </p:cNvPr>
          <p:cNvSpPr txBox="1"/>
          <p:nvPr/>
        </p:nvSpPr>
        <p:spPr>
          <a:xfrm>
            <a:off x="7013528" y="1673971"/>
            <a:ext cx="1823846" cy="276999"/>
          </a:xfrm>
          <a:prstGeom prst="rect">
            <a:avLst/>
          </a:prstGeom>
          <a:noFill/>
        </p:spPr>
        <p:txBody>
          <a:bodyPr wrap="square" rtlCol="0">
            <a:spAutoFit/>
          </a:bodyPr>
          <a:lstStyle/>
          <a:p>
            <a:r>
              <a:rPr kumimoji="1" lang="ja-JP" altLang="en-US" sz="1200" b="1" dirty="0"/>
              <a:t>サイボウズ </a:t>
            </a:r>
            <a:r>
              <a:rPr kumimoji="1" lang="en-US" altLang="ja-JP" sz="1200" b="1" dirty="0"/>
              <a:t>Office 9</a:t>
            </a:r>
            <a:endParaRPr kumimoji="1" lang="ja-JP" altLang="en-US" sz="1200" b="1" dirty="0"/>
          </a:p>
        </p:txBody>
      </p:sp>
      <p:sp>
        <p:nvSpPr>
          <p:cNvPr id="12" name="テキスト ボックス 11">
            <a:extLst>
              <a:ext uri="{FF2B5EF4-FFF2-40B4-BE49-F238E27FC236}">
                <a16:creationId xmlns:a16="http://schemas.microsoft.com/office/drawing/2014/main" id="{270FFBCE-6233-6641-A81E-8DA1E4AF780E}"/>
              </a:ext>
            </a:extLst>
          </p:cNvPr>
          <p:cNvSpPr txBox="1"/>
          <p:nvPr/>
        </p:nvSpPr>
        <p:spPr>
          <a:xfrm>
            <a:off x="1105500" y="4853799"/>
            <a:ext cx="1630017" cy="600164"/>
          </a:xfrm>
          <a:prstGeom prst="rect">
            <a:avLst/>
          </a:prstGeom>
          <a:noFill/>
        </p:spPr>
        <p:txBody>
          <a:bodyPr wrap="square" rtlCol="0">
            <a:spAutoFit/>
          </a:bodyPr>
          <a:lstStyle/>
          <a:p>
            <a:r>
              <a:rPr lang="ja-JP" altLang="en-US" sz="1100" dirty="0"/>
              <a:t>脱落者を出さない</a:t>
            </a:r>
            <a:endParaRPr lang="en-US" altLang="ja-JP" sz="1100" dirty="0"/>
          </a:p>
          <a:p>
            <a:r>
              <a:rPr lang="ja-JP" altLang="en-US" sz="1100" dirty="0"/>
              <a:t>全員が使える</a:t>
            </a:r>
            <a:endParaRPr lang="en-US" altLang="ja-JP" sz="1100" dirty="0"/>
          </a:p>
          <a:p>
            <a:r>
              <a:rPr lang="ja-JP" altLang="en-US" sz="1100" dirty="0"/>
              <a:t>グループウェア</a:t>
            </a:r>
            <a:endParaRPr kumimoji="1" lang="ja-JP" altLang="en-US" sz="1100" dirty="0"/>
          </a:p>
        </p:txBody>
      </p:sp>
      <p:sp>
        <p:nvSpPr>
          <p:cNvPr id="13" name="テキスト ボックス 12">
            <a:extLst>
              <a:ext uri="{FF2B5EF4-FFF2-40B4-BE49-F238E27FC236}">
                <a16:creationId xmlns:a16="http://schemas.microsoft.com/office/drawing/2014/main" id="{E6D5059F-9E0F-C74F-9E0B-646FAAFF95C7}"/>
              </a:ext>
            </a:extLst>
          </p:cNvPr>
          <p:cNvSpPr txBox="1"/>
          <p:nvPr/>
        </p:nvSpPr>
        <p:spPr>
          <a:xfrm>
            <a:off x="3081748" y="4006910"/>
            <a:ext cx="1630017" cy="430887"/>
          </a:xfrm>
          <a:prstGeom prst="rect">
            <a:avLst/>
          </a:prstGeom>
          <a:noFill/>
        </p:spPr>
        <p:txBody>
          <a:bodyPr wrap="square" rtlCol="0">
            <a:spAutoFit/>
          </a:bodyPr>
          <a:lstStyle/>
          <a:p>
            <a:r>
              <a:rPr lang="ja-JP" altLang="en-US" sz="1100" dirty="0"/>
              <a:t>管理者が安心できる</a:t>
            </a:r>
            <a:endParaRPr lang="en-US" altLang="ja-JP" sz="1100" dirty="0"/>
          </a:p>
          <a:p>
            <a:r>
              <a:rPr kumimoji="1" lang="ja-JP" altLang="en-US" sz="1100" dirty="0"/>
              <a:t>グループウェア</a:t>
            </a:r>
          </a:p>
        </p:txBody>
      </p:sp>
      <p:sp>
        <p:nvSpPr>
          <p:cNvPr id="14" name="テキスト ボックス 13">
            <a:extLst>
              <a:ext uri="{FF2B5EF4-FFF2-40B4-BE49-F238E27FC236}">
                <a16:creationId xmlns:a16="http://schemas.microsoft.com/office/drawing/2014/main" id="{0057330B-BA82-B946-BAC4-2B7ED8813EB7}"/>
              </a:ext>
            </a:extLst>
          </p:cNvPr>
          <p:cNvSpPr txBox="1"/>
          <p:nvPr/>
        </p:nvSpPr>
        <p:spPr>
          <a:xfrm>
            <a:off x="5057994" y="2946737"/>
            <a:ext cx="1726932" cy="600164"/>
          </a:xfrm>
          <a:prstGeom prst="rect">
            <a:avLst/>
          </a:prstGeom>
          <a:noFill/>
        </p:spPr>
        <p:txBody>
          <a:bodyPr wrap="square" rtlCol="0">
            <a:spAutoFit/>
          </a:bodyPr>
          <a:lstStyle/>
          <a:p>
            <a:r>
              <a:rPr kumimoji="1" lang="ja-JP" altLang="en-US" sz="1100" dirty="0"/>
              <a:t>デヂエ連携で</a:t>
            </a:r>
            <a:endParaRPr kumimoji="1" lang="en-US" altLang="ja-JP" sz="1100" dirty="0"/>
          </a:p>
          <a:p>
            <a:r>
              <a:rPr kumimoji="1" lang="ja-JP" altLang="en-US" sz="1100" dirty="0"/>
              <a:t>業務を改善できる</a:t>
            </a:r>
            <a:endParaRPr kumimoji="1" lang="en-US" altLang="ja-JP" sz="1100" dirty="0"/>
          </a:p>
          <a:p>
            <a:r>
              <a:rPr kumimoji="1" lang="ja-JP" altLang="en-US" sz="1100" dirty="0"/>
              <a:t>グループウェア</a:t>
            </a:r>
          </a:p>
        </p:txBody>
      </p:sp>
      <p:sp>
        <p:nvSpPr>
          <p:cNvPr id="15" name="テキスト ボックス 14">
            <a:extLst>
              <a:ext uri="{FF2B5EF4-FFF2-40B4-BE49-F238E27FC236}">
                <a16:creationId xmlns:a16="http://schemas.microsoft.com/office/drawing/2014/main" id="{DA3C18EF-AE3D-6544-9624-E23A7E4515C2}"/>
              </a:ext>
            </a:extLst>
          </p:cNvPr>
          <p:cNvSpPr txBox="1"/>
          <p:nvPr/>
        </p:nvSpPr>
        <p:spPr>
          <a:xfrm>
            <a:off x="7061985" y="2129050"/>
            <a:ext cx="1726932" cy="600164"/>
          </a:xfrm>
          <a:prstGeom prst="rect">
            <a:avLst/>
          </a:prstGeom>
          <a:noFill/>
        </p:spPr>
        <p:txBody>
          <a:bodyPr wrap="square" rtlCol="0">
            <a:spAutoFit/>
          </a:bodyPr>
          <a:lstStyle/>
          <a:p>
            <a:r>
              <a:rPr lang="ja-JP" altLang="en-US" sz="1100" dirty="0"/>
              <a:t>価値を生み出すための</a:t>
            </a:r>
            <a:endParaRPr lang="en-US" altLang="ja-JP" sz="1100" dirty="0"/>
          </a:p>
          <a:p>
            <a:r>
              <a:rPr lang="ja-JP" altLang="en-US" sz="1100" dirty="0"/>
              <a:t>時間を創出する</a:t>
            </a:r>
            <a:endParaRPr lang="en-US" altLang="ja-JP" sz="1100" dirty="0"/>
          </a:p>
          <a:p>
            <a:r>
              <a:rPr lang="ja-JP" altLang="en-US" sz="1100" dirty="0"/>
              <a:t>グループウェア</a:t>
            </a:r>
            <a:endParaRPr lang="en-US" altLang="ja-JP" sz="1100" dirty="0"/>
          </a:p>
        </p:txBody>
      </p:sp>
      <p:sp>
        <p:nvSpPr>
          <p:cNvPr id="16" name="角丸四角形 15">
            <a:extLst>
              <a:ext uri="{FF2B5EF4-FFF2-40B4-BE49-F238E27FC236}">
                <a16:creationId xmlns:a16="http://schemas.microsoft.com/office/drawing/2014/main" id="{042AD708-CA8F-574D-965B-9C1687008BEE}"/>
              </a:ext>
            </a:extLst>
          </p:cNvPr>
          <p:cNvSpPr/>
          <p:nvPr/>
        </p:nvSpPr>
        <p:spPr>
          <a:xfrm>
            <a:off x="1149097" y="5438161"/>
            <a:ext cx="1542821"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最新情報</a:t>
            </a:r>
          </a:p>
        </p:txBody>
      </p:sp>
      <p:sp>
        <p:nvSpPr>
          <p:cNvPr id="17" name="角丸四角形 16">
            <a:extLst>
              <a:ext uri="{FF2B5EF4-FFF2-40B4-BE49-F238E27FC236}">
                <a16:creationId xmlns:a16="http://schemas.microsoft.com/office/drawing/2014/main" id="{884DAF5C-8773-434F-A2E9-339C5EA0D440}"/>
              </a:ext>
            </a:extLst>
          </p:cNvPr>
          <p:cNvSpPr/>
          <p:nvPr/>
        </p:nvSpPr>
        <p:spPr>
          <a:xfrm>
            <a:off x="1149096" y="5807515"/>
            <a:ext cx="1542821"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a:solidFill>
                  <a:schemeClr val="tx2">
                    <a:lumMod val="50000"/>
                  </a:schemeClr>
                </a:solidFill>
              </a:rPr>
              <a:t>コメント機能</a:t>
            </a:r>
            <a:endParaRPr kumimoji="1" lang="ja-JP" altLang="en-US" sz="1200" dirty="0">
              <a:solidFill>
                <a:schemeClr val="tx2">
                  <a:lumMod val="50000"/>
                </a:schemeClr>
              </a:solidFill>
            </a:endParaRPr>
          </a:p>
        </p:txBody>
      </p:sp>
      <p:sp>
        <p:nvSpPr>
          <p:cNvPr id="18" name="角丸四角形 17">
            <a:extLst>
              <a:ext uri="{FF2B5EF4-FFF2-40B4-BE49-F238E27FC236}">
                <a16:creationId xmlns:a16="http://schemas.microsoft.com/office/drawing/2014/main" id="{A2BBAAED-B4D1-A844-8044-30EE9A799FA4}"/>
              </a:ext>
            </a:extLst>
          </p:cNvPr>
          <p:cNvSpPr/>
          <p:nvPr/>
        </p:nvSpPr>
        <p:spPr>
          <a:xfrm>
            <a:off x="3081749" y="4445594"/>
            <a:ext cx="1542821"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a:solidFill>
                  <a:schemeClr val="tx2">
                    <a:lumMod val="50000"/>
                  </a:schemeClr>
                </a:solidFill>
              </a:rPr>
              <a:t>自動バックアップ</a:t>
            </a:r>
            <a:endParaRPr kumimoji="1" lang="ja-JP" altLang="en-US" sz="1200" dirty="0">
              <a:solidFill>
                <a:schemeClr val="tx2">
                  <a:lumMod val="50000"/>
                </a:schemeClr>
              </a:solidFill>
            </a:endParaRPr>
          </a:p>
        </p:txBody>
      </p:sp>
      <p:sp>
        <p:nvSpPr>
          <p:cNvPr id="19" name="角丸四角形 18">
            <a:extLst>
              <a:ext uri="{FF2B5EF4-FFF2-40B4-BE49-F238E27FC236}">
                <a16:creationId xmlns:a16="http://schemas.microsoft.com/office/drawing/2014/main" id="{831EFF64-9966-0E46-8100-FEC786C91F0B}"/>
              </a:ext>
            </a:extLst>
          </p:cNvPr>
          <p:cNvSpPr/>
          <p:nvPr/>
        </p:nvSpPr>
        <p:spPr>
          <a:xfrm>
            <a:off x="3081748" y="4814948"/>
            <a:ext cx="1542821"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ログ管理</a:t>
            </a:r>
          </a:p>
        </p:txBody>
      </p:sp>
      <p:sp>
        <p:nvSpPr>
          <p:cNvPr id="20" name="角丸四角形 19">
            <a:extLst>
              <a:ext uri="{FF2B5EF4-FFF2-40B4-BE49-F238E27FC236}">
                <a16:creationId xmlns:a16="http://schemas.microsoft.com/office/drawing/2014/main" id="{2CF339D7-9B36-CD48-ABC3-93D604B058F8}"/>
              </a:ext>
            </a:extLst>
          </p:cNvPr>
          <p:cNvSpPr/>
          <p:nvPr/>
        </p:nvSpPr>
        <p:spPr>
          <a:xfrm>
            <a:off x="3081750" y="5187681"/>
            <a:ext cx="1542821"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電話サポート</a:t>
            </a:r>
          </a:p>
        </p:txBody>
      </p:sp>
      <p:sp>
        <p:nvSpPr>
          <p:cNvPr id="21" name="角丸四角形 20">
            <a:extLst>
              <a:ext uri="{FF2B5EF4-FFF2-40B4-BE49-F238E27FC236}">
                <a16:creationId xmlns:a16="http://schemas.microsoft.com/office/drawing/2014/main" id="{38E71392-C203-3A46-8D9E-4D3B1BC05D40}"/>
              </a:ext>
            </a:extLst>
          </p:cNvPr>
          <p:cNvSpPr/>
          <p:nvPr/>
        </p:nvSpPr>
        <p:spPr>
          <a:xfrm>
            <a:off x="3081749" y="5557035"/>
            <a:ext cx="1542821"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携帯機能強化</a:t>
            </a:r>
          </a:p>
        </p:txBody>
      </p:sp>
      <p:sp>
        <p:nvSpPr>
          <p:cNvPr id="22" name="角丸四角形 21">
            <a:extLst>
              <a:ext uri="{FF2B5EF4-FFF2-40B4-BE49-F238E27FC236}">
                <a16:creationId xmlns:a16="http://schemas.microsoft.com/office/drawing/2014/main" id="{2B4586CA-3253-D449-95DD-C2110DEB8103}"/>
              </a:ext>
            </a:extLst>
          </p:cNvPr>
          <p:cNvSpPr/>
          <p:nvPr/>
        </p:nvSpPr>
        <p:spPr>
          <a:xfrm>
            <a:off x="5057995" y="3528855"/>
            <a:ext cx="1542821"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a:solidFill>
                  <a:schemeClr val="tx2">
                    <a:lumMod val="50000"/>
                  </a:schemeClr>
                </a:solidFill>
              </a:rPr>
              <a:t>業務改善セット</a:t>
            </a:r>
            <a:endParaRPr kumimoji="1" lang="ja-JP" altLang="en-US" sz="1200" dirty="0">
              <a:solidFill>
                <a:schemeClr val="tx2">
                  <a:lumMod val="50000"/>
                </a:schemeClr>
              </a:solidFill>
            </a:endParaRPr>
          </a:p>
        </p:txBody>
      </p:sp>
      <p:sp>
        <p:nvSpPr>
          <p:cNvPr id="23" name="角丸四角形 22">
            <a:extLst>
              <a:ext uri="{FF2B5EF4-FFF2-40B4-BE49-F238E27FC236}">
                <a16:creationId xmlns:a16="http://schemas.microsoft.com/office/drawing/2014/main" id="{CFC57BA9-B376-3A4A-9C7C-80232ED83938}"/>
              </a:ext>
            </a:extLst>
          </p:cNvPr>
          <p:cNvSpPr/>
          <p:nvPr/>
        </p:nvSpPr>
        <p:spPr>
          <a:xfrm>
            <a:off x="5057994" y="3898209"/>
            <a:ext cx="1542821" cy="432799"/>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100" dirty="0">
                <a:solidFill>
                  <a:schemeClr val="tx2">
                    <a:lumMod val="50000"/>
                  </a:schemeClr>
                </a:solidFill>
              </a:rPr>
              <a:t>スマートフォン向けアプリ</a:t>
            </a:r>
          </a:p>
        </p:txBody>
      </p:sp>
      <p:sp>
        <p:nvSpPr>
          <p:cNvPr id="24" name="角丸四角形 23">
            <a:extLst>
              <a:ext uri="{FF2B5EF4-FFF2-40B4-BE49-F238E27FC236}">
                <a16:creationId xmlns:a16="http://schemas.microsoft.com/office/drawing/2014/main" id="{EFF92F8A-5F9A-6348-A440-9FB0C6355EE5}"/>
              </a:ext>
            </a:extLst>
          </p:cNvPr>
          <p:cNvSpPr/>
          <p:nvPr/>
        </p:nvSpPr>
        <p:spPr>
          <a:xfrm>
            <a:off x="7061986" y="2741214"/>
            <a:ext cx="1775388"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カスタムアプリの搭載</a:t>
            </a:r>
          </a:p>
        </p:txBody>
      </p:sp>
      <p:sp>
        <p:nvSpPr>
          <p:cNvPr id="25" name="角丸四角形 24">
            <a:extLst>
              <a:ext uri="{FF2B5EF4-FFF2-40B4-BE49-F238E27FC236}">
                <a16:creationId xmlns:a16="http://schemas.microsoft.com/office/drawing/2014/main" id="{0154D96F-58B1-4642-B642-B70E149E847A}"/>
              </a:ext>
            </a:extLst>
          </p:cNvPr>
          <p:cNvSpPr/>
          <p:nvPr/>
        </p:nvSpPr>
        <p:spPr>
          <a:xfrm>
            <a:off x="7061985" y="3110568"/>
            <a:ext cx="1775389" cy="382837"/>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200" dirty="0">
                <a:solidFill>
                  <a:schemeClr val="tx2">
                    <a:lumMod val="50000"/>
                  </a:schemeClr>
                </a:solidFill>
              </a:rPr>
              <a:t>cybozu.com</a:t>
            </a:r>
          </a:p>
          <a:p>
            <a:pPr algn="ctr"/>
            <a:r>
              <a:rPr lang="ja-JP" altLang="en-US" sz="1200" dirty="0">
                <a:solidFill>
                  <a:schemeClr val="tx2">
                    <a:lumMod val="50000"/>
                  </a:schemeClr>
                </a:solidFill>
              </a:rPr>
              <a:t>（自社クラウド）</a:t>
            </a:r>
            <a:endParaRPr kumimoji="1" lang="ja-JP" altLang="en-US" sz="1200" dirty="0">
              <a:solidFill>
                <a:schemeClr val="tx2">
                  <a:lumMod val="50000"/>
                </a:schemeClr>
              </a:solidFill>
            </a:endParaRPr>
          </a:p>
        </p:txBody>
      </p:sp>
      <p:sp>
        <p:nvSpPr>
          <p:cNvPr id="26" name="角丸四角形 25">
            <a:extLst>
              <a:ext uri="{FF2B5EF4-FFF2-40B4-BE49-F238E27FC236}">
                <a16:creationId xmlns:a16="http://schemas.microsoft.com/office/drawing/2014/main" id="{0C4597BA-7A52-5447-9986-3E83CC0B7071}"/>
              </a:ext>
            </a:extLst>
          </p:cNvPr>
          <p:cNvSpPr/>
          <p:nvPr/>
        </p:nvSpPr>
        <p:spPr>
          <a:xfrm>
            <a:off x="7061985" y="3575556"/>
            <a:ext cx="1775389" cy="414805"/>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スマートフォン</a:t>
            </a:r>
            <a:br>
              <a:rPr kumimoji="1" lang="en-US" altLang="ja-JP" sz="1200" dirty="0">
                <a:solidFill>
                  <a:schemeClr val="tx2">
                    <a:lumMod val="50000"/>
                  </a:schemeClr>
                </a:solidFill>
              </a:rPr>
            </a:br>
            <a:r>
              <a:rPr kumimoji="1" lang="ja-JP" altLang="en-US" sz="1200" dirty="0">
                <a:solidFill>
                  <a:schemeClr val="tx2">
                    <a:lumMod val="50000"/>
                  </a:schemeClr>
                </a:solidFill>
              </a:rPr>
              <a:t>携帯電話対応の強化</a:t>
            </a:r>
          </a:p>
        </p:txBody>
      </p:sp>
      <p:sp>
        <p:nvSpPr>
          <p:cNvPr id="27" name="角丸四角形 26">
            <a:extLst>
              <a:ext uri="{FF2B5EF4-FFF2-40B4-BE49-F238E27FC236}">
                <a16:creationId xmlns:a16="http://schemas.microsoft.com/office/drawing/2014/main" id="{0EE56EBE-19B1-F24F-9C3D-E34867A1F4B0}"/>
              </a:ext>
            </a:extLst>
          </p:cNvPr>
          <p:cNvSpPr/>
          <p:nvPr/>
        </p:nvSpPr>
        <p:spPr>
          <a:xfrm>
            <a:off x="7061986" y="4072512"/>
            <a:ext cx="1775388" cy="287203"/>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a:solidFill>
                  <a:schemeClr val="tx2">
                    <a:lumMod val="50000"/>
                  </a:schemeClr>
                </a:solidFill>
              </a:rPr>
              <a:t>ライセンスの見直し</a:t>
            </a:r>
            <a:endParaRPr kumimoji="1" lang="ja-JP" altLang="en-US" sz="1200" dirty="0">
              <a:solidFill>
                <a:schemeClr val="tx2">
                  <a:lumMod val="50000"/>
                </a:schemeClr>
              </a:solidFill>
            </a:endParaRPr>
          </a:p>
        </p:txBody>
      </p:sp>
      <p:pic>
        <p:nvPicPr>
          <p:cNvPr id="28" name="図 27">
            <a:extLst>
              <a:ext uri="{FF2B5EF4-FFF2-40B4-BE49-F238E27FC236}">
                <a16:creationId xmlns:a16="http://schemas.microsoft.com/office/drawing/2014/main" id="{BBCF4559-1DF2-1847-B9D0-9B1D652DE6B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232401" y="5959728"/>
            <a:ext cx="664354" cy="664354"/>
          </a:xfrm>
          <a:prstGeom prst="rect">
            <a:avLst/>
          </a:prstGeom>
        </p:spPr>
      </p:pic>
      <p:pic>
        <p:nvPicPr>
          <p:cNvPr id="30" name="図 29">
            <a:extLst>
              <a:ext uri="{FF2B5EF4-FFF2-40B4-BE49-F238E27FC236}">
                <a16:creationId xmlns:a16="http://schemas.microsoft.com/office/drawing/2014/main" id="{BA09924B-723F-E948-AA1C-B4B4A0FC73B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24981" y="4566787"/>
            <a:ext cx="630761" cy="630761"/>
          </a:xfrm>
          <a:prstGeom prst="rect">
            <a:avLst/>
          </a:prstGeom>
        </p:spPr>
      </p:pic>
      <p:pic>
        <p:nvPicPr>
          <p:cNvPr id="31" name="図 30">
            <a:extLst>
              <a:ext uri="{FF2B5EF4-FFF2-40B4-BE49-F238E27FC236}">
                <a16:creationId xmlns:a16="http://schemas.microsoft.com/office/drawing/2014/main" id="{D2813E59-9E7E-0949-BC13-031B648022E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19171" y="4420905"/>
            <a:ext cx="774363" cy="774363"/>
          </a:xfrm>
          <a:prstGeom prst="rect">
            <a:avLst/>
          </a:prstGeom>
        </p:spPr>
      </p:pic>
      <p:pic>
        <p:nvPicPr>
          <p:cNvPr id="32" name="図 31">
            <a:extLst>
              <a:ext uri="{FF2B5EF4-FFF2-40B4-BE49-F238E27FC236}">
                <a16:creationId xmlns:a16="http://schemas.microsoft.com/office/drawing/2014/main" id="{F399419D-21D8-1E48-B6BE-486E807EDF9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220301" y="4477797"/>
            <a:ext cx="510000" cy="510000"/>
          </a:xfrm>
          <a:prstGeom prst="rect">
            <a:avLst/>
          </a:prstGeom>
        </p:spPr>
      </p:pic>
      <p:pic>
        <p:nvPicPr>
          <p:cNvPr id="33" name="図 32">
            <a:extLst>
              <a:ext uri="{FF2B5EF4-FFF2-40B4-BE49-F238E27FC236}">
                <a16:creationId xmlns:a16="http://schemas.microsoft.com/office/drawing/2014/main" id="{14CB24EB-2F9A-5946-8EAD-3898D9EF8416}"/>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893061" y="4643848"/>
            <a:ext cx="912009" cy="177898"/>
          </a:xfrm>
          <a:prstGeom prst="rect">
            <a:avLst/>
          </a:prstGeom>
        </p:spPr>
      </p:pic>
      <p:sp>
        <p:nvSpPr>
          <p:cNvPr id="34" name="角丸四角形吹き出し 33">
            <a:extLst>
              <a:ext uri="{FF2B5EF4-FFF2-40B4-BE49-F238E27FC236}">
                <a16:creationId xmlns:a16="http://schemas.microsoft.com/office/drawing/2014/main" id="{CE135FAA-395F-7641-8ED0-F4C2F9745F08}"/>
              </a:ext>
            </a:extLst>
          </p:cNvPr>
          <p:cNvSpPr/>
          <p:nvPr/>
        </p:nvSpPr>
        <p:spPr>
          <a:xfrm>
            <a:off x="525606" y="3990362"/>
            <a:ext cx="1243559" cy="369354"/>
          </a:xfrm>
          <a:prstGeom prst="wedgeRoundRectCallout">
            <a:avLst>
              <a:gd name="adj1" fmla="val -2748"/>
              <a:gd name="adj2" fmla="val 72882"/>
              <a:gd name="adj3" fmla="val 16667"/>
            </a:avLst>
          </a:prstGeom>
          <a:solidFill>
            <a:srgbClr val="F796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50" dirty="0"/>
              <a:t>2003</a:t>
            </a:r>
            <a:r>
              <a:rPr kumimoji="1" lang="ja-JP" altLang="en-US" sz="1050" dirty="0"/>
              <a:t>年</a:t>
            </a:r>
            <a:r>
              <a:rPr kumimoji="1" lang="en-US" altLang="ja-JP" sz="1050" dirty="0"/>
              <a:t>7</a:t>
            </a:r>
            <a:r>
              <a:rPr kumimoji="1" lang="ja-JP" altLang="en-US" sz="1050" dirty="0"/>
              <a:t>月</a:t>
            </a:r>
            <a:r>
              <a:rPr kumimoji="1" lang="en-US" altLang="ja-JP" sz="1050" dirty="0"/>
              <a:t>14</a:t>
            </a:r>
            <a:r>
              <a:rPr kumimoji="1" lang="ja-JP" altLang="en-US" sz="1050" dirty="0"/>
              <a:t>日販売開始</a:t>
            </a:r>
          </a:p>
        </p:txBody>
      </p:sp>
      <p:sp>
        <p:nvSpPr>
          <p:cNvPr id="35" name="角丸四角形吹き出し 34">
            <a:extLst>
              <a:ext uri="{FF2B5EF4-FFF2-40B4-BE49-F238E27FC236}">
                <a16:creationId xmlns:a16="http://schemas.microsoft.com/office/drawing/2014/main" id="{C53EAD1A-192A-0442-AB96-3A5681A6B9A1}"/>
              </a:ext>
            </a:extLst>
          </p:cNvPr>
          <p:cNvSpPr/>
          <p:nvPr/>
        </p:nvSpPr>
        <p:spPr>
          <a:xfrm>
            <a:off x="2501856" y="3106366"/>
            <a:ext cx="1342939" cy="369354"/>
          </a:xfrm>
          <a:prstGeom prst="wedgeRoundRectCallout">
            <a:avLst>
              <a:gd name="adj1" fmla="val -2748"/>
              <a:gd name="adj2" fmla="val 72882"/>
              <a:gd name="adj3" fmla="val 16667"/>
            </a:avLst>
          </a:prstGeom>
          <a:solidFill>
            <a:srgbClr val="F796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50" dirty="0"/>
              <a:t>2007</a:t>
            </a:r>
            <a:r>
              <a:rPr kumimoji="1" lang="ja-JP" altLang="en-US" sz="1050" dirty="0"/>
              <a:t>年</a:t>
            </a:r>
            <a:r>
              <a:rPr lang="en-US" altLang="ja-JP" sz="1050" dirty="0"/>
              <a:t>11</a:t>
            </a:r>
            <a:r>
              <a:rPr kumimoji="1" lang="ja-JP" altLang="en-US" sz="1050" dirty="0"/>
              <a:t>月</a:t>
            </a:r>
            <a:r>
              <a:rPr lang="en-US" altLang="ja-JP" sz="1050" dirty="0"/>
              <a:t>28</a:t>
            </a:r>
            <a:r>
              <a:rPr kumimoji="1" lang="ja-JP" altLang="en-US" sz="1050" dirty="0"/>
              <a:t>日販売開始</a:t>
            </a:r>
          </a:p>
        </p:txBody>
      </p:sp>
      <p:sp>
        <p:nvSpPr>
          <p:cNvPr id="36" name="角丸四角形吹き出し 35">
            <a:extLst>
              <a:ext uri="{FF2B5EF4-FFF2-40B4-BE49-F238E27FC236}">
                <a16:creationId xmlns:a16="http://schemas.microsoft.com/office/drawing/2014/main" id="{E93B3B5A-1E20-C24E-8C47-8494575E5D41}"/>
              </a:ext>
            </a:extLst>
          </p:cNvPr>
          <p:cNvSpPr/>
          <p:nvPr/>
        </p:nvSpPr>
        <p:spPr>
          <a:xfrm>
            <a:off x="4486246" y="2088358"/>
            <a:ext cx="1232925" cy="369354"/>
          </a:xfrm>
          <a:prstGeom prst="wedgeRoundRectCallout">
            <a:avLst>
              <a:gd name="adj1" fmla="val -2748"/>
              <a:gd name="adj2" fmla="val 72882"/>
              <a:gd name="adj3" fmla="val 16667"/>
            </a:avLst>
          </a:prstGeom>
          <a:solidFill>
            <a:srgbClr val="F796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50" dirty="0"/>
              <a:t>2009</a:t>
            </a:r>
            <a:r>
              <a:rPr kumimoji="1" lang="ja-JP" altLang="en-US" sz="1050" dirty="0"/>
              <a:t>年</a:t>
            </a:r>
            <a:r>
              <a:rPr lang="en-US" altLang="ja-JP" sz="1050" dirty="0"/>
              <a:t>2</a:t>
            </a:r>
            <a:r>
              <a:rPr kumimoji="1" lang="ja-JP" altLang="en-US" sz="1050" dirty="0"/>
              <a:t>月</a:t>
            </a:r>
            <a:r>
              <a:rPr lang="en-US" altLang="ja-JP" sz="1050" dirty="0"/>
              <a:t>2</a:t>
            </a:r>
            <a:r>
              <a:rPr kumimoji="1" lang="ja-JP" altLang="en-US" sz="1050" dirty="0"/>
              <a:t>日販売開始</a:t>
            </a:r>
          </a:p>
        </p:txBody>
      </p:sp>
      <p:sp>
        <p:nvSpPr>
          <p:cNvPr id="37" name="角丸四角形吹き出し 36">
            <a:extLst>
              <a:ext uri="{FF2B5EF4-FFF2-40B4-BE49-F238E27FC236}">
                <a16:creationId xmlns:a16="http://schemas.microsoft.com/office/drawing/2014/main" id="{F5275BAF-9F02-D54E-A2B7-DBD4FC193121}"/>
              </a:ext>
            </a:extLst>
          </p:cNvPr>
          <p:cNvSpPr/>
          <p:nvPr/>
        </p:nvSpPr>
        <p:spPr>
          <a:xfrm>
            <a:off x="6600815" y="1214263"/>
            <a:ext cx="1232925" cy="369354"/>
          </a:xfrm>
          <a:prstGeom prst="wedgeRoundRectCallout">
            <a:avLst>
              <a:gd name="adj1" fmla="val -2748"/>
              <a:gd name="adj2" fmla="val 72882"/>
              <a:gd name="adj3" fmla="val 16667"/>
            </a:avLst>
          </a:prstGeom>
          <a:solidFill>
            <a:srgbClr val="F796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050" dirty="0"/>
              <a:t>2011</a:t>
            </a:r>
            <a:r>
              <a:rPr kumimoji="1" lang="ja-JP" altLang="en-US" sz="1050" dirty="0"/>
              <a:t>年</a:t>
            </a:r>
            <a:r>
              <a:rPr lang="en-US" altLang="ja-JP" sz="1050" dirty="0"/>
              <a:t>10</a:t>
            </a:r>
            <a:r>
              <a:rPr kumimoji="1" lang="ja-JP" altLang="en-US" sz="1050" dirty="0"/>
              <a:t>月</a:t>
            </a:r>
            <a:r>
              <a:rPr lang="en-US" altLang="ja-JP" sz="1050" dirty="0"/>
              <a:t>3</a:t>
            </a:r>
            <a:r>
              <a:rPr kumimoji="1" lang="ja-JP" altLang="en-US" sz="1050" dirty="0"/>
              <a:t>日販売開始</a:t>
            </a:r>
          </a:p>
        </p:txBody>
      </p:sp>
      <p:pic>
        <p:nvPicPr>
          <p:cNvPr id="39" name="図 38">
            <a:extLst>
              <a:ext uri="{FF2B5EF4-FFF2-40B4-BE49-F238E27FC236}">
                <a16:creationId xmlns:a16="http://schemas.microsoft.com/office/drawing/2014/main" id="{836BB1ED-D9E7-CD4C-8BA0-D4186054416D}"/>
              </a:ext>
            </a:extLst>
          </p:cNvPr>
          <p:cNvPicPr>
            <a:picLocks noChangeAspect="1"/>
          </p:cNvPicPr>
          <p:nvPr/>
        </p:nvPicPr>
        <p:blipFill rotWithShape="1">
          <a:blip r:embed="rId7"/>
          <a:srcRect b="43984"/>
          <a:stretch/>
        </p:blipFill>
        <p:spPr>
          <a:xfrm>
            <a:off x="4099985" y="5893602"/>
            <a:ext cx="373516" cy="837689"/>
          </a:xfrm>
          <a:prstGeom prst="rect">
            <a:avLst/>
          </a:prstGeom>
        </p:spPr>
      </p:pic>
    </p:spTree>
    <p:extLst>
      <p:ext uri="{BB962C8B-B14F-4D97-AF65-F5344CB8AC3E}">
        <p14:creationId xmlns:p14="http://schemas.microsoft.com/office/powerpoint/2010/main" val="19761644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14F65E-7EBC-A842-9DBD-F5127CBA40FE}"/>
              </a:ext>
            </a:extLst>
          </p:cNvPr>
          <p:cNvSpPr>
            <a:spLocks noGrp="1"/>
          </p:cNvSpPr>
          <p:nvPr>
            <p:ph type="sldNum" sz="quarter" idx="10"/>
          </p:nvPr>
        </p:nvSpPr>
        <p:spPr/>
        <p:txBody>
          <a:bodyPr/>
          <a:lstStyle/>
          <a:p>
            <a:fld id="{0FEDF257-E9DE-47AD-A871-A7339627178B}" type="slidenum">
              <a:rPr lang="ja-JP" altLang="en-US" smtClean="0"/>
              <a:pPr/>
              <a:t>30</a:t>
            </a:fld>
            <a:endParaRPr lang="ja-JP" altLang="en-US" dirty="0"/>
          </a:p>
        </p:txBody>
      </p:sp>
      <p:sp>
        <p:nvSpPr>
          <p:cNvPr id="3" name="角丸四角形 2">
            <a:extLst>
              <a:ext uri="{FF2B5EF4-FFF2-40B4-BE49-F238E27FC236}">
                <a16:creationId xmlns:a16="http://schemas.microsoft.com/office/drawing/2014/main" id="{C27C08EA-200D-F243-9D9F-D38170DBC9A8}"/>
              </a:ext>
            </a:extLst>
          </p:cNvPr>
          <p:cNvSpPr/>
          <p:nvPr/>
        </p:nvSpPr>
        <p:spPr>
          <a:xfrm>
            <a:off x="334430" y="226807"/>
            <a:ext cx="4792741" cy="914606"/>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r>
              <a:rPr kumimoji="1" lang="ja-JP" altLang="en-US" b="1" dirty="0">
                <a:solidFill>
                  <a:schemeClr val="tx2">
                    <a:lumMod val="50000"/>
                  </a:schemeClr>
                </a:solidFill>
              </a:rPr>
              <a:t>クラウド版への移行方法</a:t>
            </a:r>
          </a:p>
        </p:txBody>
      </p:sp>
      <p:grpSp>
        <p:nvGrpSpPr>
          <p:cNvPr id="4" name="グループ化 3">
            <a:extLst>
              <a:ext uri="{FF2B5EF4-FFF2-40B4-BE49-F238E27FC236}">
                <a16:creationId xmlns:a16="http://schemas.microsoft.com/office/drawing/2014/main" id="{C6FD03D1-1914-EA47-B4CB-C83BC6EB3EB3}"/>
              </a:ext>
            </a:extLst>
          </p:cNvPr>
          <p:cNvGrpSpPr/>
          <p:nvPr/>
        </p:nvGrpSpPr>
        <p:grpSpPr>
          <a:xfrm>
            <a:off x="3034067" y="333720"/>
            <a:ext cx="1002494" cy="639923"/>
            <a:chOff x="3314700" y="304293"/>
            <a:chExt cx="1193590" cy="761905"/>
          </a:xfrm>
        </p:grpSpPr>
        <p:pic>
          <p:nvPicPr>
            <p:cNvPr id="5" name="図 4">
              <a:extLst>
                <a:ext uri="{FF2B5EF4-FFF2-40B4-BE49-F238E27FC236}">
                  <a16:creationId xmlns:a16="http://schemas.microsoft.com/office/drawing/2014/main" id="{9221F285-CA33-6040-824D-69C732B19C3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14700" y="304293"/>
              <a:ext cx="685714" cy="761905"/>
            </a:xfrm>
            <a:prstGeom prst="rect">
              <a:avLst/>
            </a:prstGeom>
          </p:spPr>
        </p:pic>
        <p:sp>
          <p:nvSpPr>
            <p:cNvPr id="6" name="右矢印 5">
              <a:extLst>
                <a:ext uri="{FF2B5EF4-FFF2-40B4-BE49-F238E27FC236}">
                  <a16:creationId xmlns:a16="http://schemas.microsoft.com/office/drawing/2014/main" id="{DD262456-7AC7-024C-AE35-AF17208A437F}"/>
                </a:ext>
              </a:extLst>
            </p:cNvPr>
            <p:cNvSpPr/>
            <p:nvPr/>
          </p:nvSpPr>
          <p:spPr>
            <a:xfrm>
              <a:off x="4064343" y="506340"/>
              <a:ext cx="443947" cy="357809"/>
            </a:xfrm>
            <a:prstGeom prst="rightArrow">
              <a:avLst/>
            </a:prstGeom>
            <a:solidFill>
              <a:srgbClr val="2AA9B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正方形/長方形 7">
            <a:extLst>
              <a:ext uri="{FF2B5EF4-FFF2-40B4-BE49-F238E27FC236}">
                <a16:creationId xmlns:a16="http://schemas.microsoft.com/office/drawing/2014/main" id="{154EB21A-9B89-204F-9EFB-0F463BDD9EDF}"/>
              </a:ext>
            </a:extLst>
          </p:cNvPr>
          <p:cNvSpPr/>
          <p:nvPr/>
        </p:nvSpPr>
        <p:spPr>
          <a:xfrm>
            <a:off x="476641" y="1423852"/>
            <a:ext cx="2809363" cy="27083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9" name="四角形吹き出し 8">
            <a:extLst>
              <a:ext uri="{FF2B5EF4-FFF2-40B4-BE49-F238E27FC236}">
                <a16:creationId xmlns:a16="http://schemas.microsoft.com/office/drawing/2014/main" id="{0A10DA59-6E05-BE40-A127-C6FA13D114A3}"/>
              </a:ext>
            </a:extLst>
          </p:cNvPr>
          <p:cNvSpPr/>
          <p:nvPr/>
        </p:nvSpPr>
        <p:spPr>
          <a:xfrm>
            <a:off x="340615" y="1343297"/>
            <a:ext cx="1424700" cy="322217"/>
          </a:xfrm>
          <a:prstGeom prst="wedgeRectCallout">
            <a:avLst>
              <a:gd name="adj1" fmla="val 43349"/>
              <a:gd name="adj2" fmla="val 90633"/>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800" dirty="0"/>
              <a:t>Step 1</a:t>
            </a:r>
            <a:endParaRPr kumimoji="1" lang="ja-JP" altLang="en-US" sz="1800" dirty="0"/>
          </a:p>
        </p:txBody>
      </p:sp>
      <p:sp>
        <p:nvSpPr>
          <p:cNvPr id="10" name="正方形/長方形 9">
            <a:extLst>
              <a:ext uri="{FF2B5EF4-FFF2-40B4-BE49-F238E27FC236}">
                <a16:creationId xmlns:a16="http://schemas.microsoft.com/office/drawing/2014/main" id="{68261209-550A-4842-98C4-BFD520C095C9}"/>
              </a:ext>
            </a:extLst>
          </p:cNvPr>
          <p:cNvSpPr/>
          <p:nvPr/>
        </p:nvSpPr>
        <p:spPr>
          <a:xfrm>
            <a:off x="3565170" y="1428206"/>
            <a:ext cx="2809363" cy="27083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1" name="四角形吹き出し 10">
            <a:extLst>
              <a:ext uri="{FF2B5EF4-FFF2-40B4-BE49-F238E27FC236}">
                <a16:creationId xmlns:a16="http://schemas.microsoft.com/office/drawing/2014/main" id="{8EC1FFA9-79D0-2143-A405-06BFB2E9E513}"/>
              </a:ext>
            </a:extLst>
          </p:cNvPr>
          <p:cNvSpPr/>
          <p:nvPr/>
        </p:nvSpPr>
        <p:spPr>
          <a:xfrm>
            <a:off x="3429144" y="1343297"/>
            <a:ext cx="1424700" cy="322217"/>
          </a:xfrm>
          <a:prstGeom prst="wedgeRectCallout">
            <a:avLst>
              <a:gd name="adj1" fmla="val 43349"/>
              <a:gd name="adj2" fmla="val 90633"/>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800" dirty="0"/>
              <a:t>Step 2</a:t>
            </a:r>
            <a:endParaRPr kumimoji="1" lang="ja-JP" altLang="en-US" sz="1800" dirty="0"/>
          </a:p>
        </p:txBody>
      </p:sp>
      <p:sp>
        <p:nvSpPr>
          <p:cNvPr id="12" name="正方形/長方形 11">
            <a:extLst>
              <a:ext uri="{FF2B5EF4-FFF2-40B4-BE49-F238E27FC236}">
                <a16:creationId xmlns:a16="http://schemas.microsoft.com/office/drawing/2014/main" id="{3C438D15-7DA7-C149-B9A7-BAA87F53EB09}"/>
              </a:ext>
            </a:extLst>
          </p:cNvPr>
          <p:cNvSpPr/>
          <p:nvPr/>
        </p:nvSpPr>
        <p:spPr>
          <a:xfrm>
            <a:off x="6653699" y="1428206"/>
            <a:ext cx="2809363" cy="270836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3" name="四角形吹き出し 12">
            <a:extLst>
              <a:ext uri="{FF2B5EF4-FFF2-40B4-BE49-F238E27FC236}">
                <a16:creationId xmlns:a16="http://schemas.microsoft.com/office/drawing/2014/main" id="{BF1144C9-B29E-6A44-B357-1FA52BCD7BC0}"/>
              </a:ext>
            </a:extLst>
          </p:cNvPr>
          <p:cNvSpPr/>
          <p:nvPr/>
        </p:nvSpPr>
        <p:spPr>
          <a:xfrm>
            <a:off x="6517673" y="1343297"/>
            <a:ext cx="1424700" cy="322217"/>
          </a:xfrm>
          <a:prstGeom prst="wedgeRectCallout">
            <a:avLst>
              <a:gd name="adj1" fmla="val 43349"/>
              <a:gd name="adj2" fmla="val 90633"/>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800" dirty="0"/>
              <a:t>Step 3</a:t>
            </a:r>
            <a:endParaRPr kumimoji="1" lang="ja-JP" altLang="en-US" sz="1800" dirty="0"/>
          </a:p>
        </p:txBody>
      </p:sp>
      <p:sp>
        <p:nvSpPr>
          <p:cNvPr id="14" name="テキスト ボックス 13">
            <a:extLst>
              <a:ext uri="{FF2B5EF4-FFF2-40B4-BE49-F238E27FC236}">
                <a16:creationId xmlns:a16="http://schemas.microsoft.com/office/drawing/2014/main" id="{3818B4A6-FE9E-A84F-AF6D-EC314EF1890A}"/>
              </a:ext>
            </a:extLst>
          </p:cNvPr>
          <p:cNvSpPr txBox="1"/>
          <p:nvPr/>
        </p:nvSpPr>
        <p:spPr>
          <a:xfrm>
            <a:off x="1045299" y="1793865"/>
            <a:ext cx="1672046" cy="338554"/>
          </a:xfrm>
          <a:prstGeom prst="rect">
            <a:avLst/>
          </a:prstGeom>
          <a:noFill/>
        </p:spPr>
        <p:txBody>
          <a:bodyPr wrap="square" rtlCol="0">
            <a:spAutoFit/>
          </a:bodyPr>
          <a:lstStyle/>
          <a:p>
            <a:pPr algn="ctr"/>
            <a:r>
              <a:rPr kumimoji="1" lang="ja-JP" altLang="en-US" sz="1600" b="1" dirty="0"/>
              <a:t>注意事項の確認</a:t>
            </a:r>
          </a:p>
        </p:txBody>
      </p:sp>
      <p:cxnSp>
        <p:nvCxnSpPr>
          <p:cNvPr id="15" name="直線コネクタ 14">
            <a:extLst>
              <a:ext uri="{FF2B5EF4-FFF2-40B4-BE49-F238E27FC236}">
                <a16:creationId xmlns:a16="http://schemas.microsoft.com/office/drawing/2014/main" id="{CF30B261-BA6A-DA4F-98A4-ED83FF3D7AF3}"/>
              </a:ext>
            </a:extLst>
          </p:cNvPr>
          <p:cNvCxnSpPr/>
          <p:nvPr/>
        </p:nvCxnSpPr>
        <p:spPr>
          <a:xfrm>
            <a:off x="811942" y="2132419"/>
            <a:ext cx="2138760"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6" name="テキスト ボックス 15">
            <a:extLst>
              <a:ext uri="{FF2B5EF4-FFF2-40B4-BE49-F238E27FC236}">
                <a16:creationId xmlns:a16="http://schemas.microsoft.com/office/drawing/2014/main" id="{8FD02EA7-036C-B942-96A2-38485C920DA8}"/>
              </a:ext>
            </a:extLst>
          </p:cNvPr>
          <p:cNvSpPr txBox="1"/>
          <p:nvPr/>
        </p:nvSpPr>
        <p:spPr>
          <a:xfrm>
            <a:off x="3565170" y="1793865"/>
            <a:ext cx="2809363" cy="523220"/>
          </a:xfrm>
          <a:prstGeom prst="rect">
            <a:avLst/>
          </a:prstGeom>
          <a:noFill/>
        </p:spPr>
        <p:txBody>
          <a:bodyPr wrap="square" rtlCol="0">
            <a:spAutoFit/>
          </a:bodyPr>
          <a:lstStyle/>
          <a:p>
            <a:r>
              <a:rPr lang="ja-JP" altLang="en-US" sz="1400" b="1" dirty="0"/>
              <a:t> クラウド版</a:t>
            </a:r>
            <a:endParaRPr lang="en-US" altLang="ja-JP" sz="1400" b="1" dirty="0"/>
          </a:p>
          <a:p>
            <a:r>
              <a:rPr lang="ja-JP" altLang="en-US" sz="1400" b="1"/>
              <a:t>サイボウズ </a:t>
            </a:r>
            <a:r>
              <a:rPr lang="en-US" altLang="ja-JP" sz="1400" b="1" dirty="0"/>
              <a:t>Office</a:t>
            </a:r>
            <a:r>
              <a:rPr lang="ja-JP" altLang="en-US" sz="1400" b="1"/>
              <a:t>の</a:t>
            </a:r>
            <a:r>
              <a:rPr lang="ja-JP" altLang="en-US" sz="1400" b="1" dirty="0"/>
              <a:t>準備</a:t>
            </a:r>
            <a:endParaRPr kumimoji="1" lang="ja-JP" altLang="en-US" sz="1400" b="1" dirty="0"/>
          </a:p>
        </p:txBody>
      </p:sp>
      <p:cxnSp>
        <p:nvCxnSpPr>
          <p:cNvPr id="17" name="直線コネクタ 16">
            <a:extLst>
              <a:ext uri="{FF2B5EF4-FFF2-40B4-BE49-F238E27FC236}">
                <a16:creationId xmlns:a16="http://schemas.microsoft.com/office/drawing/2014/main" id="{888D0C4B-1A29-3441-957F-3F4EC6025FB7}"/>
              </a:ext>
            </a:extLst>
          </p:cNvPr>
          <p:cNvCxnSpPr/>
          <p:nvPr/>
        </p:nvCxnSpPr>
        <p:spPr>
          <a:xfrm>
            <a:off x="3660523" y="2399742"/>
            <a:ext cx="2587900"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6C285D24-B631-634B-BDE8-E808A0EBE1AB}"/>
              </a:ext>
            </a:extLst>
          </p:cNvPr>
          <p:cNvSpPr txBox="1"/>
          <p:nvPr/>
        </p:nvSpPr>
        <p:spPr>
          <a:xfrm>
            <a:off x="6755825" y="1802473"/>
            <a:ext cx="2605110" cy="338554"/>
          </a:xfrm>
          <a:prstGeom prst="rect">
            <a:avLst/>
          </a:prstGeom>
          <a:noFill/>
        </p:spPr>
        <p:txBody>
          <a:bodyPr wrap="square" rtlCol="0">
            <a:spAutoFit/>
          </a:bodyPr>
          <a:lstStyle/>
          <a:p>
            <a:pPr algn="ctr"/>
            <a:r>
              <a:rPr lang="ja-JP" altLang="en-US" sz="1600" b="1" dirty="0"/>
              <a:t>データ移行ツールの実行</a:t>
            </a:r>
            <a:endParaRPr kumimoji="1" lang="ja-JP" altLang="en-US" sz="1600" b="1" dirty="0"/>
          </a:p>
        </p:txBody>
      </p:sp>
      <p:cxnSp>
        <p:nvCxnSpPr>
          <p:cNvPr id="19" name="直線コネクタ 18">
            <a:extLst>
              <a:ext uri="{FF2B5EF4-FFF2-40B4-BE49-F238E27FC236}">
                <a16:creationId xmlns:a16="http://schemas.microsoft.com/office/drawing/2014/main" id="{5822B98B-7938-DA41-9836-F492D4C0204E}"/>
              </a:ext>
            </a:extLst>
          </p:cNvPr>
          <p:cNvCxnSpPr/>
          <p:nvPr/>
        </p:nvCxnSpPr>
        <p:spPr>
          <a:xfrm>
            <a:off x="6766795" y="2132419"/>
            <a:ext cx="2587900" cy="0"/>
          </a:xfrm>
          <a:prstGeom prst="line">
            <a:avLst/>
          </a:prstGeom>
          <a:ln>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
        <p:nvSpPr>
          <p:cNvPr id="20" name="テキスト ボックス 19">
            <a:extLst>
              <a:ext uri="{FF2B5EF4-FFF2-40B4-BE49-F238E27FC236}">
                <a16:creationId xmlns:a16="http://schemas.microsoft.com/office/drawing/2014/main" id="{07F7FBCB-F2AF-D943-AB64-118054B45B99}"/>
              </a:ext>
            </a:extLst>
          </p:cNvPr>
          <p:cNvSpPr txBox="1"/>
          <p:nvPr/>
        </p:nvSpPr>
        <p:spPr>
          <a:xfrm>
            <a:off x="476641" y="4514376"/>
            <a:ext cx="5462605" cy="1569660"/>
          </a:xfrm>
          <a:prstGeom prst="rect">
            <a:avLst/>
          </a:prstGeom>
          <a:noFill/>
        </p:spPr>
        <p:txBody>
          <a:bodyPr wrap="square" rtlCol="0">
            <a:spAutoFit/>
          </a:bodyPr>
          <a:lstStyle/>
          <a:p>
            <a:r>
              <a:rPr kumimoji="1" lang="ja-JP" altLang="en-US" sz="1200" dirty="0"/>
              <a:t>■データ移行マニュアル</a:t>
            </a:r>
            <a:endParaRPr kumimoji="1" lang="en-US" altLang="ja-JP" sz="1200" dirty="0"/>
          </a:p>
          <a:p>
            <a:r>
              <a:rPr lang="en-US" altLang="ja-JP" sz="1200" dirty="0">
                <a:hlinkClick r:id="rId3"/>
              </a:rPr>
              <a:t>https://jp.cybozu.help/ja/of10/option/migration/index.html</a:t>
            </a:r>
            <a:endParaRPr lang="en-US" altLang="ja-JP" sz="1200" dirty="0"/>
          </a:p>
          <a:p>
            <a:endParaRPr kumimoji="1" lang="en-US" altLang="ja-JP" sz="1200" dirty="0"/>
          </a:p>
          <a:p>
            <a:r>
              <a:rPr lang="ja-JP" altLang="en-US" sz="1200" dirty="0"/>
              <a:t>■データ移行時間の目安</a:t>
            </a:r>
            <a:endParaRPr lang="en-US" altLang="ja-JP" sz="1200" dirty="0"/>
          </a:p>
          <a:p>
            <a:r>
              <a:rPr lang="en-US" altLang="ja-JP" sz="1200" dirty="0">
                <a:hlinkClick r:id="rId4"/>
              </a:rPr>
              <a:t>https://cs.cybozu.co.jp/migrationtime.html</a:t>
            </a:r>
            <a:endParaRPr lang="en-US" altLang="ja-JP" sz="1200" dirty="0"/>
          </a:p>
          <a:p>
            <a:endParaRPr kumimoji="1" lang="en-US" altLang="ja-JP" sz="1200" dirty="0"/>
          </a:p>
          <a:p>
            <a:r>
              <a:rPr lang="ja-JP" altLang="en-US" sz="1200" dirty="0"/>
              <a:t>■データ移行手順「動画で</a:t>
            </a:r>
            <a:r>
              <a:rPr lang="ja-JP" altLang="en-US" sz="1200"/>
              <a:t>ご案内」</a:t>
            </a:r>
            <a:endParaRPr lang="en-US" altLang="ja-JP" sz="1200" dirty="0"/>
          </a:p>
          <a:p>
            <a:r>
              <a:rPr lang="en" altLang="ja-JP" sz="1200" dirty="0">
                <a:hlinkClick r:id="rId5"/>
              </a:rPr>
              <a:t>https://</a:t>
            </a:r>
            <a:r>
              <a:rPr lang="en" altLang="ja-JP" sz="1200" dirty="0" err="1">
                <a:hlinkClick r:id="rId5"/>
              </a:rPr>
              <a:t>youtu.be</a:t>
            </a:r>
            <a:r>
              <a:rPr lang="en" altLang="ja-JP" sz="1200" dirty="0">
                <a:hlinkClick r:id="rId5"/>
              </a:rPr>
              <a:t>/</a:t>
            </a:r>
            <a:r>
              <a:rPr lang="en" altLang="ja-JP" sz="1200" dirty="0" err="1">
                <a:hlinkClick r:id="rId5"/>
              </a:rPr>
              <a:t>sFDpQbIFcrM</a:t>
            </a:r>
            <a:endParaRPr lang="en-US" altLang="ja-JP" sz="1200" dirty="0"/>
          </a:p>
        </p:txBody>
      </p:sp>
      <p:sp>
        <p:nvSpPr>
          <p:cNvPr id="21" name="テキスト ボックス 20">
            <a:extLst>
              <a:ext uri="{FF2B5EF4-FFF2-40B4-BE49-F238E27FC236}">
                <a16:creationId xmlns:a16="http://schemas.microsoft.com/office/drawing/2014/main" id="{D314DFAC-AD45-374B-9C64-098326DD0BAB}"/>
              </a:ext>
            </a:extLst>
          </p:cNvPr>
          <p:cNvSpPr txBox="1"/>
          <p:nvPr/>
        </p:nvSpPr>
        <p:spPr>
          <a:xfrm>
            <a:off x="579762" y="2376258"/>
            <a:ext cx="2703901" cy="1200329"/>
          </a:xfrm>
          <a:prstGeom prst="rect">
            <a:avLst/>
          </a:prstGeom>
          <a:noFill/>
        </p:spPr>
        <p:txBody>
          <a:bodyPr wrap="square" rtlCol="0">
            <a:spAutoFit/>
          </a:bodyPr>
          <a:lstStyle/>
          <a:p>
            <a:r>
              <a:rPr kumimoji="1" lang="ja-JP" altLang="en-US" sz="1200"/>
              <a:t>移行元の</a:t>
            </a:r>
            <a:r>
              <a:rPr kumimoji="1" lang="en-US" altLang="ja-JP" sz="1200" dirty="0"/>
              <a:t> </a:t>
            </a:r>
            <a:r>
              <a:rPr kumimoji="1" lang="ja-JP" altLang="en-US" sz="1200"/>
              <a:t>サイボウズ </a:t>
            </a:r>
            <a:r>
              <a:rPr kumimoji="1" lang="en-US" altLang="ja-JP" sz="1200" dirty="0"/>
              <a:t>Office</a:t>
            </a:r>
            <a:r>
              <a:rPr lang="en-US" altLang="ja-JP" sz="1200" dirty="0"/>
              <a:t> </a:t>
            </a:r>
            <a:r>
              <a:rPr kumimoji="1" lang="ja-JP" altLang="en-US" sz="1200"/>
              <a:t>で</a:t>
            </a:r>
            <a:endParaRPr kumimoji="1" lang="en-US" altLang="ja-JP" sz="1200" dirty="0"/>
          </a:p>
          <a:p>
            <a:r>
              <a:rPr kumimoji="1" lang="ja-JP" altLang="en-US" sz="1200" dirty="0"/>
              <a:t>事前確認を行って下さい。</a:t>
            </a:r>
            <a:endParaRPr kumimoji="1" lang="en-US" altLang="ja-JP" sz="1200" dirty="0"/>
          </a:p>
          <a:p>
            <a:endParaRPr lang="en-US" altLang="ja-JP" sz="1200" dirty="0"/>
          </a:p>
          <a:p>
            <a:r>
              <a:rPr lang="en-US" altLang="ja-JP" sz="1200" dirty="0">
                <a:hlinkClick r:id="rId6"/>
              </a:rPr>
              <a:t>https://jp.cybozu.help/ja/of10/option/migration/before.html</a:t>
            </a:r>
            <a:endParaRPr lang="en-US" altLang="ja-JP" sz="1200" dirty="0"/>
          </a:p>
          <a:p>
            <a:endParaRPr kumimoji="1" lang="ja-JP" altLang="en-US" sz="1200" dirty="0"/>
          </a:p>
        </p:txBody>
      </p:sp>
      <p:sp>
        <p:nvSpPr>
          <p:cNvPr id="22" name="テキスト ボックス 21">
            <a:extLst>
              <a:ext uri="{FF2B5EF4-FFF2-40B4-BE49-F238E27FC236}">
                <a16:creationId xmlns:a16="http://schemas.microsoft.com/office/drawing/2014/main" id="{BF1B81D4-81C4-B847-AAB8-F4C5AADA6BA4}"/>
              </a:ext>
            </a:extLst>
          </p:cNvPr>
          <p:cNvSpPr txBox="1"/>
          <p:nvPr/>
        </p:nvSpPr>
        <p:spPr>
          <a:xfrm>
            <a:off x="3617900" y="2714096"/>
            <a:ext cx="2703901" cy="1338828"/>
          </a:xfrm>
          <a:prstGeom prst="rect">
            <a:avLst/>
          </a:prstGeom>
          <a:noFill/>
        </p:spPr>
        <p:txBody>
          <a:bodyPr wrap="square" rtlCol="0">
            <a:spAutoFit/>
          </a:bodyPr>
          <a:lstStyle/>
          <a:p>
            <a:r>
              <a:rPr kumimoji="1" lang="ja-JP" altLang="en-US" sz="1200" dirty="0"/>
              <a:t>下記</a:t>
            </a:r>
            <a:r>
              <a:rPr kumimoji="1" lang="ja-JP" altLang="en-US" sz="1200"/>
              <a:t>よりクラウド版</a:t>
            </a:r>
            <a:r>
              <a:rPr kumimoji="1" lang="en-US" altLang="ja-JP" sz="1200" dirty="0"/>
              <a:t> </a:t>
            </a:r>
            <a:r>
              <a:rPr kumimoji="1" lang="ja-JP" altLang="en-US" sz="1200"/>
              <a:t>サイボウズ </a:t>
            </a:r>
            <a:r>
              <a:rPr kumimoji="1" lang="en-US" altLang="ja-JP" sz="1200" dirty="0"/>
              <a:t>Office</a:t>
            </a:r>
            <a:r>
              <a:rPr kumimoji="1" lang="ja-JP" altLang="en-US" sz="1200"/>
              <a:t>の</a:t>
            </a:r>
            <a:r>
              <a:rPr kumimoji="1" lang="ja-JP" altLang="en-US" sz="1200" dirty="0"/>
              <a:t>お試しをお申し込み</a:t>
            </a:r>
            <a:r>
              <a:rPr kumimoji="1" lang="ja-JP" altLang="en-US" sz="1200"/>
              <a:t>ください。</a:t>
            </a:r>
            <a:endParaRPr lang="en-US" altLang="ja-JP" sz="1050" b="1" dirty="0">
              <a:solidFill>
                <a:srgbClr val="E99435"/>
              </a:solidFill>
            </a:endParaRPr>
          </a:p>
          <a:p>
            <a:r>
              <a:rPr lang="en-US" altLang="ja-JP" sz="1050" b="1" dirty="0">
                <a:solidFill>
                  <a:srgbClr val="E99435"/>
                </a:solidFill>
              </a:rPr>
              <a:t>※ 30</a:t>
            </a:r>
            <a:r>
              <a:rPr lang="ja-JP" altLang="en-US" sz="1050" b="1">
                <a:solidFill>
                  <a:srgbClr val="E99435"/>
                </a:solidFill>
              </a:rPr>
              <a:t>日間無料でお試し環境をご利用いただけます。</a:t>
            </a:r>
            <a:endParaRPr lang="en-US" altLang="ja-JP" sz="1050" b="1" dirty="0">
              <a:solidFill>
                <a:srgbClr val="E99435"/>
              </a:solidFill>
            </a:endParaRPr>
          </a:p>
          <a:p>
            <a:endParaRPr kumimoji="1" lang="en-US" altLang="ja-JP" sz="1200" dirty="0"/>
          </a:p>
          <a:p>
            <a:r>
              <a:rPr lang="en-US" altLang="ja-JP" sz="1200" dirty="0">
                <a:hlinkClick r:id="rId7"/>
              </a:rPr>
              <a:t>https://</a:t>
            </a:r>
            <a:r>
              <a:rPr lang="en-US" altLang="ja-JP" sz="1200" dirty="0" err="1">
                <a:hlinkClick r:id="rId7"/>
              </a:rPr>
              <a:t>office.cybozu.co.jp</a:t>
            </a:r>
            <a:r>
              <a:rPr lang="en-US" altLang="ja-JP" sz="1200" dirty="0">
                <a:hlinkClick r:id="rId7"/>
              </a:rPr>
              <a:t>/trial/apply/</a:t>
            </a:r>
            <a:r>
              <a:rPr lang="en-US" altLang="ja-JP" sz="1200" dirty="0" err="1">
                <a:hlinkClick r:id="rId7"/>
              </a:rPr>
              <a:t>index.html</a:t>
            </a:r>
            <a:endParaRPr kumimoji="1" lang="ja-JP" altLang="en-US" sz="1200" dirty="0"/>
          </a:p>
        </p:txBody>
      </p:sp>
      <p:sp>
        <p:nvSpPr>
          <p:cNvPr id="23" name="テキスト ボックス 22">
            <a:extLst>
              <a:ext uri="{FF2B5EF4-FFF2-40B4-BE49-F238E27FC236}">
                <a16:creationId xmlns:a16="http://schemas.microsoft.com/office/drawing/2014/main" id="{D389098F-E9FD-D945-B5E4-F1797F3F386A}"/>
              </a:ext>
            </a:extLst>
          </p:cNvPr>
          <p:cNvSpPr txBox="1"/>
          <p:nvPr/>
        </p:nvSpPr>
        <p:spPr>
          <a:xfrm>
            <a:off x="6653700" y="2368497"/>
            <a:ext cx="2809362" cy="1015663"/>
          </a:xfrm>
          <a:prstGeom prst="rect">
            <a:avLst/>
          </a:prstGeom>
          <a:noFill/>
        </p:spPr>
        <p:txBody>
          <a:bodyPr wrap="square" rtlCol="0">
            <a:spAutoFit/>
          </a:bodyPr>
          <a:lstStyle/>
          <a:p>
            <a:r>
              <a:rPr kumimoji="1" lang="ja-JP" altLang="en-US" sz="1200" dirty="0"/>
              <a:t>下記よりデータ移行ツールをダウンロードし、移行を実行してください。</a:t>
            </a:r>
            <a:endParaRPr kumimoji="1" lang="en-US" altLang="ja-JP" sz="1200" dirty="0"/>
          </a:p>
          <a:p>
            <a:endParaRPr lang="en-US" altLang="ja-JP" sz="1200" dirty="0"/>
          </a:p>
          <a:p>
            <a:r>
              <a:rPr lang="en-US" altLang="ja-JP" sz="1200" dirty="0">
                <a:hlinkClick r:id="rId8"/>
              </a:rPr>
              <a:t>https://</a:t>
            </a:r>
            <a:r>
              <a:rPr lang="en-US" altLang="ja-JP" sz="1200" dirty="0" err="1">
                <a:hlinkClick r:id="rId8"/>
              </a:rPr>
              <a:t>office.cybozu.co.jp</a:t>
            </a:r>
            <a:r>
              <a:rPr lang="en-US" altLang="ja-JP" sz="1200" dirty="0">
                <a:hlinkClick r:id="rId8"/>
              </a:rPr>
              <a:t>/trial/migration/#a02</a:t>
            </a:r>
            <a:endParaRPr kumimoji="1" lang="ja-JP" altLang="en-US" sz="1200" dirty="0"/>
          </a:p>
        </p:txBody>
      </p:sp>
      <p:pic>
        <p:nvPicPr>
          <p:cNvPr id="25" name="図 24">
            <a:extLst>
              <a:ext uri="{FF2B5EF4-FFF2-40B4-BE49-F238E27FC236}">
                <a16:creationId xmlns:a16="http://schemas.microsoft.com/office/drawing/2014/main" id="{7DAC2369-7CFF-054A-A5B1-51385EEB629E}"/>
              </a:ext>
            </a:extLst>
          </p:cNvPr>
          <p:cNvPicPr>
            <a:picLocks noChangeAspect="1"/>
          </p:cNvPicPr>
          <p:nvPr/>
        </p:nvPicPr>
        <p:blipFill>
          <a:blip r:embed="rId9"/>
          <a:stretch>
            <a:fillRect/>
          </a:stretch>
        </p:blipFill>
        <p:spPr>
          <a:xfrm>
            <a:off x="4090255" y="393299"/>
            <a:ext cx="862745" cy="529200"/>
          </a:xfrm>
          <a:prstGeom prst="rect">
            <a:avLst/>
          </a:prstGeom>
        </p:spPr>
      </p:pic>
    </p:spTree>
    <p:extLst>
      <p:ext uri="{BB962C8B-B14F-4D97-AF65-F5344CB8AC3E}">
        <p14:creationId xmlns:p14="http://schemas.microsoft.com/office/powerpoint/2010/main" val="8187183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D76EA05-844A-9342-897E-997902B5C17A}"/>
              </a:ext>
            </a:extLst>
          </p:cNvPr>
          <p:cNvSpPr>
            <a:spLocks noGrp="1"/>
          </p:cNvSpPr>
          <p:nvPr>
            <p:ph type="sldNum" sz="quarter" idx="10"/>
          </p:nvPr>
        </p:nvSpPr>
        <p:spPr/>
        <p:txBody>
          <a:bodyPr/>
          <a:lstStyle/>
          <a:p>
            <a:fld id="{0FEDF257-E9DE-47AD-A871-A7339627178B}" type="slidenum">
              <a:rPr lang="ja-JP" altLang="en-US" smtClean="0"/>
              <a:pPr/>
              <a:t>31</a:t>
            </a:fld>
            <a:endParaRPr lang="ja-JP" altLang="en-US" dirty="0"/>
          </a:p>
        </p:txBody>
      </p:sp>
      <p:sp>
        <p:nvSpPr>
          <p:cNvPr id="3" name="テキスト ボックス 12">
            <a:extLst>
              <a:ext uri="{FF2B5EF4-FFF2-40B4-BE49-F238E27FC236}">
                <a16:creationId xmlns:a16="http://schemas.microsoft.com/office/drawing/2014/main" id="{C5672F40-DD85-6E4A-9BA6-2B261216F861}"/>
              </a:ext>
            </a:extLst>
          </p:cNvPr>
          <p:cNvSpPr txBox="1">
            <a:spLocks noChangeArrowheads="1"/>
          </p:cNvSpPr>
          <p:nvPr/>
        </p:nvSpPr>
        <p:spPr bwMode="auto">
          <a:xfrm>
            <a:off x="824229" y="1318979"/>
            <a:ext cx="848341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20000"/>
              </a:lnSpc>
            </a:pPr>
            <a:r>
              <a:rPr lang="ja-JP" altLang="en-US" sz="2000" b="1" dirty="0">
                <a:latin typeface="+mn-ea"/>
                <a:ea typeface="+mn-ea"/>
              </a:rPr>
              <a:t>クラウド版は</a:t>
            </a:r>
            <a:r>
              <a:rPr lang="en-US" altLang="ja-JP" sz="2000" b="1" dirty="0">
                <a:latin typeface="+mn-ea"/>
                <a:ea typeface="+mn-ea"/>
              </a:rPr>
              <a:t> </a:t>
            </a:r>
            <a:r>
              <a:rPr lang="en-US" altLang="ja-JP" sz="2000" b="1" dirty="0">
                <a:solidFill>
                  <a:srgbClr val="E99435"/>
                </a:solidFill>
                <a:latin typeface="+mn-ea"/>
                <a:ea typeface="+mn-ea"/>
              </a:rPr>
              <a:t>1 </a:t>
            </a:r>
            <a:r>
              <a:rPr lang="ja-JP" altLang="en-US" sz="2000" b="1" dirty="0">
                <a:solidFill>
                  <a:srgbClr val="E99435"/>
                </a:solidFill>
                <a:latin typeface="+mn-ea"/>
                <a:ea typeface="+mn-ea"/>
              </a:rPr>
              <a:t>ユーザーあたり月額 </a:t>
            </a:r>
            <a:r>
              <a:rPr lang="en-US" altLang="ja-JP" sz="2000" b="1" dirty="0">
                <a:solidFill>
                  <a:srgbClr val="E99435"/>
                </a:solidFill>
                <a:latin typeface="+mn-ea"/>
                <a:ea typeface="+mn-ea"/>
              </a:rPr>
              <a:t>500</a:t>
            </a:r>
            <a:r>
              <a:rPr lang="ja-JP" altLang="en-US" sz="2000" b="1" dirty="0">
                <a:solidFill>
                  <a:srgbClr val="E99435"/>
                </a:solidFill>
                <a:latin typeface="+mn-ea"/>
                <a:ea typeface="+mn-ea"/>
              </a:rPr>
              <a:t> 円 </a:t>
            </a:r>
            <a:r>
              <a:rPr lang="ja-JP" altLang="en-US" sz="2000" b="1" dirty="0">
                <a:latin typeface="+mn-ea"/>
                <a:ea typeface="+mn-ea"/>
              </a:rPr>
              <a:t>からご利用いただけます。</a:t>
            </a:r>
            <a:endParaRPr lang="en-US" altLang="ja-JP" sz="2000" b="1" dirty="0">
              <a:latin typeface="+mn-ea"/>
              <a:ea typeface="+mn-ea"/>
            </a:endParaRPr>
          </a:p>
          <a:p>
            <a:pPr algn="ctr" eaLnBrk="1" hangingPunct="1">
              <a:lnSpc>
                <a:spcPct val="120000"/>
              </a:lnSpc>
            </a:pPr>
            <a:r>
              <a:rPr lang="ja-JP" altLang="en-US" sz="2000" b="1" dirty="0">
                <a:latin typeface="+mn-ea"/>
                <a:ea typeface="+mn-ea"/>
              </a:rPr>
              <a:t>お得な年額ライセンスも用意しています。</a:t>
            </a:r>
            <a:endParaRPr lang="en-US" altLang="ja-JP" sz="2000" b="1" dirty="0">
              <a:latin typeface="+mn-ea"/>
              <a:ea typeface="+mn-ea"/>
            </a:endParaRPr>
          </a:p>
          <a:p>
            <a:pPr algn="ctr" eaLnBrk="1" hangingPunct="1">
              <a:lnSpc>
                <a:spcPct val="150000"/>
              </a:lnSpc>
            </a:pPr>
            <a:r>
              <a:rPr lang="ja-JP" altLang="en-US" sz="1600" b="1" dirty="0">
                <a:latin typeface="+mn-ea"/>
                <a:ea typeface="+mn-ea"/>
              </a:rPr>
              <a:t>自社でサーバーを用意する必要がなく、必要なときに必要な人数分だけ購入できます。</a:t>
            </a:r>
            <a:endParaRPr lang="en-US" altLang="ja-JP" sz="1600" b="1" dirty="0">
              <a:latin typeface="+mn-ea"/>
              <a:ea typeface="+mn-ea"/>
            </a:endParaRPr>
          </a:p>
        </p:txBody>
      </p:sp>
      <p:graphicFrame>
        <p:nvGraphicFramePr>
          <p:cNvPr id="4" name="コンテンツ プレースホルダー 5">
            <a:extLst>
              <a:ext uri="{FF2B5EF4-FFF2-40B4-BE49-F238E27FC236}">
                <a16:creationId xmlns:a16="http://schemas.microsoft.com/office/drawing/2014/main" id="{3E6F913D-AB2C-6B49-BB16-56C4DFCF2F5C}"/>
              </a:ext>
            </a:extLst>
          </p:cNvPr>
          <p:cNvGraphicFramePr>
            <a:graphicFrameLocks/>
          </p:cNvGraphicFramePr>
          <p:nvPr>
            <p:extLst>
              <p:ext uri="{D42A27DB-BD31-4B8C-83A1-F6EECF244321}">
                <p14:modId xmlns:p14="http://schemas.microsoft.com/office/powerpoint/2010/main" val="2904351870"/>
              </p:ext>
            </p:extLst>
          </p:nvPr>
        </p:nvGraphicFramePr>
        <p:xfrm>
          <a:off x="2269931" y="2639883"/>
          <a:ext cx="5375469" cy="1180580"/>
        </p:xfrm>
        <a:graphic>
          <a:graphicData uri="http://schemas.openxmlformats.org/drawingml/2006/table">
            <a:tbl>
              <a:tblPr firstRow="1" firstCol="1">
                <a:tableStyleId>{F5AB1C69-6EDB-4FF4-983F-18BD219EF322}</a:tableStyleId>
              </a:tblPr>
              <a:tblGrid>
                <a:gridCol w="2129887">
                  <a:extLst>
                    <a:ext uri="{9D8B030D-6E8A-4147-A177-3AD203B41FA5}">
                      <a16:colId xmlns:a16="http://schemas.microsoft.com/office/drawing/2014/main" val="20000"/>
                    </a:ext>
                  </a:extLst>
                </a:gridCol>
                <a:gridCol w="1599662">
                  <a:extLst>
                    <a:ext uri="{9D8B030D-6E8A-4147-A177-3AD203B41FA5}">
                      <a16:colId xmlns:a16="http://schemas.microsoft.com/office/drawing/2014/main" val="20001"/>
                    </a:ext>
                  </a:extLst>
                </a:gridCol>
                <a:gridCol w="1645920">
                  <a:extLst>
                    <a:ext uri="{9D8B030D-6E8A-4147-A177-3AD203B41FA5}">
                      <a16:colId xmlns:a16="http://schemas.microsoft.com/office/drawing/2014/main" val="20002"/>
                    </a:ext>
                  </a:extLst>
                </a:gridCol>
              </a:tblGrid>
              <a:tr h="431080">
                <a:tc>
                  <a:txBody>
                    <a:bodyPr/>
                    <a:lstStyle/>
                    <a:p>
                      <a:pPr algn="l" fontAlgn="ctr"/>
                      <a:r>
                        <a:rPr lang="ja-JP" altLang="en-US" sz="1200" u="none" strike="noStrike" dirty="0">
                          <a:effectLst/>
                        </a:rPr>
                        <a:t>　</a:t>
                      </a:r>
                      <a:endParaRPr lang="ja-JP" altLang="en-US" sz="1200" b="0" i="0" u="none" strike="noStrike" dirty="0">
                        <a:effectLst/>
                        <a:latin typeface="Arial"/>
                      </a:endParaRPr>
                    </a:p>
                  </a:txBody>
                  <a:tcPr marL="12001" marR="12001" marT="12001" marB="0" anchor="ctr">
                    <a:solidFill>
                      <a:srgbClr val="0181A4"/>
                    </a:solidFill>
                  </a:tcPr>
                </a:tc>
                <a:tc>
                  <a:txBody>
                    <a:bodyPr/>
                    <a:lstStyle/>
                    <a:p>
                      <a:pPr algn="ctr" fontAlgn="ctr"/>
                      <a:r>
                        <a:rPr lang="ja-JP" altLang="en-US" sz="1600" b="0" u="none" strike="noStrike" dirty="0">
                          <a:effectLst/>
                        </a:rPr>
                        <a:t>月額</a:t>
                      </a:r>
                      <a:endParaRPr lang="ja-JP" altLang="en-US" sz="1600" b="0" i="0" u="none" strike="noStrike" dirty="0">
                        <a:effectLst/>
                        <a:latin typeface="ＭＳ Ｐゴシック"/>
                      </a:endParaRPr>
                    </a:p>
                  </a:txBody>
                  <a:tcPr marL="12001" marR="12001" marT="12001" marB="0" anchor="ctr">
                    <a:solidFill>
                      <a:srgbClr val="0181A4"/>
                    </a:solidFill>
                  </a:tcPr>
                </a:tc>
                <a:tc>
                  <a:txBody>
                    <a:bodyPr/>
                    <a:lstStyle/>
                    <a:p>
                      <a:pPr marL="0" marR="0" indent="0" algn="ctr" defTabSz="478940" rtl="0" eaLnBrk="1" fontAlgn="ctr" latinLnBrk="0" hangingPunct="1">
                        <a:lnSpc>
                          <a:spcPct val="100000"/>
                        </a:lnSpc>
                        <a:spcBef>
                          <a:spcPts val="0"/>
                        </a:spcBef>
                        <a:spcAft>
                          <a:spcPts val="0"/>
                        </a:spcAft>
                        <a:buClrTx/>
                        <a:buSzTx/>
                        <a:buFontTx/>
                        <a:buNone/>
                        <a:tabLst/>
                        <a:defRPr/>
                      </a:pPr>
                      <a:r>
                        <a:rPr lang="ja-JP" altLang="en-US" sz="1600" b="0" u="none" strike="noStrike" dirty="0">
                          <a:effectLst/>
                        </a:rPr>
                        <a:t>年額</a:t>
                      </a:r>
                      <a:endParaRPr lang="ja-JP" altLang="en-US" sz="1600" b="0" i="0" u="none" strike="noStrike" dirty="0">
                        <a:effectLst/>
                        <a:latin typeface="ＭＳ Ｐゴシック"/>
                      </a:endParaRPr>
                    </a:p>
                  </a:txBody>
                  <a:tcPr marL="12001" marR="12001" marT="12001" marB="0" anchor="ctr">
                    <a:solidFill>
                      <a:srgbClr val="0181A4"/>
                    </a:solidFill>
                  </a:tcPr>
                </a:tc>
                <a:extLst>
                  <a:ext uri="{0D108BD9-81ED-4DB2-BD59-A6C34878D82A}">
                    <a16:rowId xmlns:a16="http://schemas.microsoft.com/office/drawing/2014/main" val="10000"/>
                  </a:ext>
                </a:extLst>
              </a:tr>
              <a:tr h="318420">
                <a:tc>
                  <a:txBody>
                    <a:bodyPr/>
                    <a:lstStyle/>
                    <a:p>
                      <a:pPr marL="0" marR="0" indent="0" algn="ctr" defTabSz="478940" rtl="0" eaLnBrk="1" fontAlgn="ctr" latinLnBrk="0" hangingPunct="1">
                        <a:lnSpc>
                          <a:spcPct val="100000"/>
                        </a:lnSpc>
                        <a:spcBef>
                          <a:spcPts val="0"/>
                        </a:spcBef>
                        <a:spcAft>
                          <a:spcPts val="0"/>
                        </a:spcAft>
                        <a:buClrTx/>
                        <a:buSzTx/>
                        <a:buFontTx/>
                        <a:buNone/>
                        <a:tabLst/>
                        <a:defRPr/>
                      </a:pPr>
                      <a:r>
                        <a:rPr lang="ja-JP" altLang="en-US" sz="1600" b="0" u="none" strike="noStrike" dirty="0">
                          <a:effectLst/>
                        </a:rPr>
                        <a:t>スタンダードコース</a:t>
                      </a:r>
                      <a:endParaRPr lang="ja-JP" altLang="en-US" sz="1600" b="0" i="0" u="none" strike="noStrike" dirty="0">
                        <a:effectLst/>
                        <a:latin typeface="ＭＳ Ｐゴシック"/>
                      </a:endParaRPr>
                    </a:p>
                  </a:txBody>
                  <a:tcPr marL="12001" marR="12001" marT="12001" marB="0" anchor="ctr">
                    <a:solidFill>
                      <a:srgbClr val="0181A4"/>
                    </a:solidFill>
                  </a:tcPr>
                </a:tc>
                <a:tc>
                  <a:txBody>
                    <a:bodyPr/>
                    <a:lstStyle/>
                    <a:p>
                      <a:pPr marL="0" marR="0" indent="0" algn="r" defTabSz="478940" rtl="0" eaLnBrk="1" fontAlgn="ctr" latinLnBrk="0" hangingPunct="1">
                        <a:lnSpc>
                          <a:spcPct val="100000"/>
                        </a:lnSpc>
                        <a:spcBef>
                          <a:spcPts val="0"/>
                        </a:spcBef>
                        <a:spcAft>
                          <a:spcPts val="0"/>
                        </a:spcAft>
                        <a:buClrTx/>
                        <a:buSzTx/>
                        <a:buFontTx/>
                        <a:buNone/>
                        <a:tabLst/>
                        <a:defRPr/>
                      </a:pPr>
                      <a:r>
                        <a:rPr lang="en-US" altLang="ja-JP" sz="1600" u="none" strike="noStrike" dirty="0">
                          <a:effectLst/>
                        </a:rPr>
                        <a:t>¥500</a:t>
                      </a:r>
                      <a:endParaRPr lang="en-US" altLang="ja-JP" sz="1600" b="0" i="0" u="none" strike="noStrike" dirty="0">
                        <a:effectLst/>
                        <a:latin typeface="Arial"/>
                      </a:endParaRPr>
                    </a:p>
                  </a:txBody>
                  <a:tcPr marL="12001" marR="12001" marT="12001" marB="0" anchor="ctr">
                    <a:solidFill>
                      <a:srgbClr val="EFF4EA"/>
                    </a:solidFill>
                  </a:tcPr>
                </a:tc>
                <a:tc>
                  <a:txBody>
                    <a:bodyPr/>
                    <a:lstStyle/>
                    <a:p>
                      <a:pPr marL="0" marR="0" indent="0" algn="r" defTabSz="478940" rtl="0" eaLnBrk="1" fontAlgn="ctr" latinLnBrk="0" hangingPunct="1">
                        <a:lnSpc>
                          <a:spcPct val="100000"/>
                        </a:lnSpc>
                        <a:spcBef>
                          <a:spcPts val="0"/>
                        </a:spcBef>
                        <a:spcAft>
                          <a:spcPts val="0"/>
                        </a:spcAft>
                        <a:buClrTx/>
                        <a:buSzTx/>
                        <a:buFontTx/>
                        <a:buNone/>
                        <a:tabLst/>
                        <a:defRPr/>
                      </a:pPr>
                      <a:r>
                        <a:rPr lang="en-US" altLang="ja-JP" sz="1600" u="none" strike="noStrike" dirty="0">
                          <a:effectLst/>
                        </a:rPr>
                        <a:t>¥5,880</a:t>
                      </a:r>
                      <a:endParaRPr lang="en-US" altLang="ja-JP" sz="1600" b="0" i="0" u="none" strike="noStrike" dirty="0">
                        <a:effectLst/>
                        <a:latin typeface="Arial"/>
                      </a:endParaRPr>
                    </a:p>
                  </a:txBody>
                  <a:tcPr marL="12001" marR="12001" marT="12001" marB="0" anchor="ctr">
                    <a:solidFill>
                      <a:srgbClr val="EFF4EA"/>
                    </a:solidFill>
                  </a:tcPr>
                </a:tc>
                <a:extLst>
                  <a:ext uri="{0D108BD9-81ED-4DB2-BD59-A6C34878D82A}">
                    <a16:rowId xmlns:a16="http://schemas.microsoft.com/office/drawing/2014/main" val="10001"/>
                  </a:ext>
                </a:extLst>
              </a:tr>
              <a:tr h="431080">
                <a:tc>
                  <a:txBody>
                    <a:bodyPr/>
                    <a:lstStyle/>
                    <a:p>
                      <a:pPr marL="0" marR="0" indent="0" algn="ctr" defTabSz="478940" rtl="0" eaLnBrk="1" fontAlgn="ctr" latinLnBrk="0" hangingPunct="1">
                        <a:lnSpc>
                          <a:spcPct val="100000"/>
                        </a:lnSpc>
                        <a:spcBef>
                          <a:spcPts val="0"/>
                        </a:spcBef>
                        <a:spcAft>
                          <a:spcPts val="0"/>
                        </a:spcAft>
                        <a:buClrTx/>
                        <a:buSzTx/>
                        <a:buFontTx/>
                        <a:buNone/>
                        <a:tabLst/>
                        <a:defRPr/>
                      </a:pPr>
                      <a:r>
                        <a:rPr lang="ja-JP" altLang="en-US" sz="1600" b="0" u="none" strike="noStrike" dirty="0">
                          <a:effectLst/>
                        </a:rPr>
                        <a:t>プレミアムコース</a:t>
                      </a:r>
                      <a:endParaRPr lang="en-US" altLang="ja-JP" sz="1600" b="0" u="none" strike="noStrike" dirty="0">
                        <a:effectLst/>
                      </a:endParaRPr>
                    </a:p>
                  </a:txBody>
                  <a:tcPr marL="12001" marR="12001" marT="12001" marB="0" anchor="ctr">
                    <a:solidFill>
                      <a:srgbClr val="0181A4"/>
                    </a:solidFill>
                  </a:tcPr>
                </a:tc>
                <a:tc>
                  <a:txBody>
                    <a:bodyPr/>
                    <a:lstStyle/>
                    <a:p>
                      <a:pPr marL="0" marR="0" indent="0" algn="r" defTabSz="478940" rtl="0" eaLnBrk="1" fontAlgn="ctr" latinLnBrk="0" hangingPunct="1">
                        <a:lnSpc>
                          <a:spcPct val="100000"/>
                        </a:lnSpc>
                        <a:spcBef>
                          <a:spcPts val="0"/>
                        </a:spcBef>
                        <a:spcAft>
                          <a:spcPts val="0"/>
                        </a:spcAft>
                        <a:buClrTx/>
                        <a:buSzTx/>
                        <a:buFontTx/>
                        <a:buNone/>
                        <a:tabLst/>
                        <a:defRPr/>
                      </a:pPr>
                      <a:r>
                        <a:rPr lang="en-US" altLang="ja-JP" sz="1600" u="none" strike="noStrike" dirty="0">
                          <a:effectLst/>
                        </a:rPr>
                        <a:t>¥800</a:t>
                      </a:r>
                      <a:endParaRPr lang="en-US" altLang="ja-JP" sz="1600" b="0" i="0" u="none" strike="noStrike" dirty="0">
                        <a:effectLst/>
                        <a:latin typeface="Arial"/>
                      </a:endParaRPr>
                    </a:p>
                  </a:txBody>
                  <a:tcPr marL="12001" marR="12001" marT="12001" marB="0" anchor="ctr">
                    <a:solidFill>
                      <a:srgbClr val="EFF4EA"/>
                    </a:solidFill>
                  </a:tcPr>
                </a:tc>
                <a:tc>
                  <a:txBody>
                    <a:bodyPr/>
                    <a:lstStyle/>
                    <a:p>
                      <a:pPr marL="0" marR="0" indent="0" algn="r" defTabSz="478940" rtl="0" eaLnBrk="1" fontAlgn="ctr" latinLnBrk="0" hangingPunct="1">
                        <a:lnSpc>
                          <a:spcPct val="100000"/>
                        </a:lnSpc>
                        <a:spcBef>
                          <a:spcPts val="0"/>
                        </a:spcBef>
                        <a:spcAft>
                          <a:spcPts val="0"/>
                        </a:spcAft>
                        <a:buClrTx/>
                        <a:buSzTx/>
                        <a:buFontTx/>
                        <a:buNone/>
                        <a:tabLst/>
                        <a:defRPr/>
                      </a:pPr>
                      <a:r>
                        <a:rPr lang="en-US" altLang="ja-JP" sz="1600" u="none" strike="noStrike" dirty="0">
                          <a:effectLst/>
                        </a:rPr>
                        <a:t>¥9,405</a:t>
                      </a:r>
                    </a:p>
                  </a:txBody>
                  <a:tcPr marL="12001" marR="12001" marT="12001" marB="0" anchor="ctr">
                    <a:solidFill>
                      <a:srgbClr val="EFF4EA"/>
                    </a:solidFill>
                  </a:tcPr>
                </a:tc>
                <a:extLst>
                  <a:ext uri="{0D108BD9-81ED-4DB2-BD59-A6C34878D82A}">
                    <a16:rowId xmlns:a16="http://schemas.microsoft.com/office/drawing/2014/main" val="10002"/>
                  </a:ext>
                </a:extLst>
              </a:tr>
            </a:tbl>
          </a:graphicData>
        </a:graphic>
      </p:graphicFrame>
      <p:sp>
        <p:nvSpPr>
          <p:cNvPr id="5" name="コンテンツ プレースホルダー 2">
            <a:extLst>
              <a:ext uri="{FF2B5EF4-FFF2-40B4-BE49-F238E27FC236}">
                <a16:creationId xmlns:a16="http://schemas.microsoft.com/office/drawing/2014/main" id="{566A4540-E4CA-7E45-9AB0-3DEBAECD9203}"/>
              </a:ext>
            </a:extLst>
          </p:cNvPr>
          <p:cNvSpPr txBox="1">
            <a:spLocks/>
          </p:cNvSpPr>
          <p:nvPr/>
        </p:nvSpPr>
        <p:spPr>
          <a:xfrm>
            <a:off x="1847920" y="4395179"/>
            <a:ext cx="6467668" cy="2352427"/>
          </a:xfrm>
          <a:prstGeom prst="rect">
            <a:avLst/>
          </a:prstGeom>
        </p:spPr>
        <p:txBody>
          <a:bodyPr vert="horz" lIns="91440" tIns="45720" rIns="91440" bIns="45720" rtlCol="0">
            <a:noAutofit/>
          </a:bodyPr>
          <a:lst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a:lstStyle>
          <a:p>
            <a:pPr marL="50400" indent="-50400">
              <a:lnSpc>
                <a:spcPct val="150000"/>
              </a:lnSpc>
            </a:pPr>
            <a:r>
              <a:rPr kumimoji="1" lang="ja-JP" altLang="en-US" sz="1100" dirty="0"/>
              <a:t>最低購入ユーザー数は</a:t>
            </a:r>
            <a:r>
              <a:rPr kumimoji="1" lang="en-US" altLang="ja-JP" sz="1100" b="1" dirty="0">
                <a:solidFill>
                  <a:srgbClr val="00A6F8"/>
                </a:solidFill>
              </a:rPr>
              <a:t>5</a:t>
            </a:r>
            <a:r>
              <a:rPr kumimoji="1" lang="ja-JP" altLang="en-US" sz="1100" b="1" dirty="0">
                <a:solidFill>
                  <a:srgbClr val="00A6F8"/>
                </a:solidFill>
              </a:rPr>
              <a:t>ユーザー</a:t>
            </a:r>
            <a:r>
              <a:rPr kumimoji="1" lang="ja-JP" altLang="en-US" sz="1100" dirty="0"/>
              <a:t>です</a:t>
            </a:r>
            <a:r>
              <a:rPr lang="ja-JP" altLang="en-US" sz="1100" dirty="0">
                <a:latin typeface="+mn-ea"/>
              </a:rPr>
              <a:t>。</a:t>
            </a:r>
            <a:r>
              <a:rPr lang="en-US" altLang="ja-JP" sz="1100" dirty="0">
                <a:latin typeface="+mn-ea"/>
              </a:rPr>
              <a:t>6</a:t>
            </a:r>
            <a:r>
              <a:rPr lang="ja-JP" altLang="en-US" sz="1100" dirty="0">
                <a:latin typeface="+mn-ea"/>
              </a:rPr>
              <a:t>ユーザー目以降は</a:t>
            </a:r>
            <a:r>
              <a:rPr lang="en-US" altLang="ja-JP" sz="1100" dirty="0">
                <a:latin typeface="+mn-ea"/>
              </a:rPr>
              <a:t>1</a:t>
            </a:r>
            <a:r>
              <a:rPr lang="ja-JP" altLang="en-US" sz="1100" dirty="0">
                <a:latin typeface="+mn-ea"/>
              </a:rPr>
              <a:t>ユーザー単位でご契約いただけます。（</a:t>
            </a:r>
            <a:r>
              <a:rPr lang="en-US" altLang="ja-JP" sz="1100" dirty="0">
                <a:latin typeface="+mn-ea"/>
              </a:rPr>
              <a:t>300</a:t>
            </a:r>
            <a:r>
              <a:rPr lang="ja-JP" altLang="en-US" sz="1100" dirty="0">
                <a:latin typeface="+mn-ea"/>
              </a:rPr>
              <a:t>ユーザーまでの利用を推奨しております）</a:t>
            </a:r>
          </a:p>
          <a:p>
            <a:pPr marL="50400" indent="-50400"/>
            <a:r>
              <a:rPr kumimoji="1" lang="ja-JP" altLang="en-US" sz="1100" dirty="0"/>
              <a:t>最低契約期間は</a:t>
            </a:r>
            <a:r>
              <a:rPr kumimoji="1" lang="en-US" altLang="ja-JP" sz="1100" b="1" dirty="0">
                <a:solidFill>
                  <a:srgbClr val="00A6F8"/>
                </a:solidFill>
              </a:rPr>
              <a:t>1</a:t>
            </a:r>
            <a:r>
              <a:rPr kumimoji="1" lang="ja-JP" altLang="en-US" sz="1100" b="1" dirty="0">
                <a:solidFill>
                  <a:srgbClr val="00A6F8"/>
                </a:solidFill>
              </a:rPr>
              <a:t>ヶ月</a:t>
            </a:r>
            <a:r>
              <a:rPr kumimoji="1" lang="ja-JP" altLang="en-US" sz="1100" dirty="0"/>
              <a:t>です（月額ライセンスの場合）。</a:t>
            </a:r>
            <a:endParaRPr kumimoji="1" lang="en-US" altLang="ja-JP" sz="1100" dirty="0"/>
          </a:p>
          <a:p>
            <a:pPr marL="50400" indent="-50400"/>
            <a:r>
              <a:rPr lang="ja-JP" altLang="en-US" sz="1100" dirty="0">
                <a:latin typeface="+mn-ea"/>
              </a:rPr>
              <a:t>ユーザー数</a:t>
            </a:r>
            <a:r>
              <a:rPr lang="en-US" altLang="ja-JP" sz="1100" dirty="0">
                <a:latin typeface="+mn-ea"/>
              </a:rPr>
              <a:t>×5GB</a:t>
            </a:r>
            <a:r>
              <a:rPr lang="ja-JP" altLang="en-US" sz="1100" dirty="0">
                <a:latin typeface="+mn-ea"/>
              </a:rPr>
              <a:t>分のディスク容量をご利用いただけます。</a:t>
            </a:r>
            <a:endParaRPr lang="en-US" altLang="ja-JP" sz="1100" dirty="0">
              <a:latin typeface="+mn-ea"/>
            </a:endParaRPr>
          </a:p>
          <a:p>
            <a:pPr marL="50400" indent="-50400"/>
            <a:r>
              <a:rPr lang="ja-JP" altLang="en-US" sz="1100" dirty="0">
                <a:latin typeface="+mn-ea"/>
              </a:rPr>
              <a:t>ディスク容量は、ドメインごとに</a:t>
            </a:r>
            <a:r>
              <a:rPr lang="en-US" altLang="ja-JP" sz="1100" dirty="0">
                <a:latin typeface="+mn-ea"/>
              </a:rPr>
              <a:t>10GB</a:t>
            </a:r>
            <a:r>
              <a:rPr lang="ja-JP" altLang="en-US" sz="1100" dirty="0">
                <a:latin typeface="+mn-ea"/>
              </a:rPr>
              <a:t>単位で追加できます。</a:t>
            </a:r>
            <a:endParaRPr lang="en-US" altLang="ja-JP" sz="1100" dirty="0">
              <a:latin typeface="+mn-ea"/>
            </a:endParaRPr>
          </a:p>
          <a:p>
            <a:pPr marL="50400" indent="-50400"/>
            <a:r>
              <a:rPr lang="ja-JP" altLang="en-US" sz="1100" dirty="0">
                <a:latin typeface="+mn-ea"/>
              </a:rPr>
              <a:t>ディスク増設の価格は、</a:t>
            </a:r>
            <a:r>
              <a:rPr lang="en-US" altLang="ja-JP" sz="1100" dirty="0">
                <a:latin typeface="+mn-ea"/>
              </a:rPr>
              <a:t>10GB</a:t>
            </a:r>
            <a:r>
              <a:rPr lang="ja-JP" altLang="en-US" sz="1100" dirty="0">
                <a:latin typeface="+mn-ea"/>
              </a:rPr>
              <a:t>　</a:t>
            </a:r>
            <a:r>
              <a:rPr lang="en-US" altLang="ja-JP" sz="1100" dirty="0">
                <a:latin typeface="+mn-ea"/>
              </a:rPr>
              <a:t>\1,000/</a:t>
            </a:r>
            <a:r>
              <a:rPr lang="ja-JP" altLang="en-US" sz="1100" dirty="0">
                <a:latin typeface="+mn-ea"/>
              </a:rPr>
              <a:t>月です（税別）。</a:t>
            </a:r>
          </a:p>
          <a:p>
            <a:pPr marL="50400" indent="-50400"/>
            <a:endParaRPr kumimoji="1" lang="en-US" altLang="ja-JP" sz="1100" dirty="0"/>
          </a:p>
        </p:txBody>
      </p:sp>
      <p:sp>
        <p:nvSpPr>
          <p:cNvPr id="6" name="テキスト ボックス 18">
            <a:extLst>
              <a:ext uri="{FF2B5EF4-FFF2-40B4-BE49-F238E27FC236}">
                <a16:creationId xmlns:a16="http://schemas.microsoft.com/office/drawing/2014/main" id="{AC566A02-DA43-5C42-8225-069CA1D69BAE}"/>
              </a:ext>
            </a:extLst>
          </p:cNvPr>
          <p:cNvSpPr txBox="1">
            <a:spLocks noChangeArrowheads="1"/>
          </p:cNvSpPr>
          <p:nvPr/>
        </p:nvSpPr>
        <p:spPr bwMode="auto">
          <a:xfrm>
            <a:off x="2263490" y="3859761"/>
            <a:ext cx="2560758"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900" dirty="0">
                <a:latin typeface="+mn-ea"/>
                <a:ea typeface="+mn-ea"/>
              </a:rPr>
              <a:t>※</a:t>
            </a:r>
            <a:r>
              <a:rPr lang="ja-JP" altLang="en-US" sz="900" dirty="0">
                <a:latin typeface="+mn-ea"/>
                <a:ea typeface="+mn-ea"/>
              </a:rPr>
              <a:t>価格は税抜き表示</a:t>
            </a:r>
            <a:r>
              <a:rPr lang="ja-JP" altLang="en-US" sz="900">
                <a:latin typeface="+mn-ea"/>
                <a:ea typeface="+mn-ea"/>
              </a:rPr>
              <a:t>です。</a:t>
            </a:r>
            <a:endParaRPr lang="en-US" altLang="ja-JP" sz="900" dirty="0">
              <a:latin typeface="+mn-ea"/>
              <a:ea typeface="+mn-ea"/>
            </a:endParaRPr>
          </a:p>
          <a:p>
            <a:r>
              <a:rPr lang="en-US" altLang="ja-JP" sz="900" dirty="0">
                <a:latin typeface="+mn-ea"/>
                <a:ea typeface="+mn-ea"/>
              </a:rPr>
              <a:t>※</a:t>
            </a:r>
            <a:r>
              <a:rPr lang="ja-JP" altLang="en-US" sz="900">
                <a:latin typeface="+mn-ea"/>
                <a:ea typeface="+mn-ea"/>
              </a:rPr>
              <a:t> </a:t>
            </a:r>
            <a:r>
              <a:rPr lang="en-US" altLang="ja-JP" sz="900" dirty="0">
                <a:latin typeface="+mn-ea"/>
                <a:ea typeface="+mn-ea"/>
              </a:rPr>
              <a:t>1</a:t>
            </a:r>
            <a:r>
              <a:rPr lang="ja-JP" altLang="en-US" sz="900">
                <a:latin typeface="+mn-ea"/>
                <a:ea typeface="+mn-ea"/>
              </a:rPr>
              <a:t>ユーザーあたりの金額です。</a:t>
            </a:r>
            <a:endParaRPr lang="en-US" altLang="ja-JP" sz="900" dirty="0">
              <a:latin typeface="+mn-ea"/>
              <a:ea typeface="+mn-ea"/>
            </a:endParaRPr>
          </a:p>
          <a:p>
            <a:r>
              <a:rPr lang="en-US" altLang="ja-JP" sz="900" dirty="0">
                <a:latin typeface="+mn-ea"/>
                <a:ea typeface="+mn-ea"/>
              </a:rPr>
              <a:t>※</a:t>
            </a:r>
            <a:r>
              <a:rPr lang="ja-JP" altLang="en-US" sz="900">
                <a:latin typeface="+mn-ea"/>
                <a:ea typeface="+mn-ea"/>
              </a:rPr>
              <a:t>初期費用</a:t>
            </a:r>
            <a:r>
              <a:rPr lang="en-US" altLang="ja-JP" sz="900" dirty="0">
                <a:latin typeface="+mn-ea"/>
                <a:ea typeface="+mn-ea"/>
              </a:rPr>
              <a:t>0</a:t>
            </a:r>
            <a:r>
              <a:rPr lang="ja-JP" altLang="en-US" sz="900">
                <a:latin typeface="+mn-ea"/>
                <a:ea typeface="+mn-ea"/>
              </a:rPr>
              <a:t>円です。</a:t>
            </a:r>
            <a:endParaRPr lang="en-US" altLang="ja-JP" sz="900" dirty="0">
              <a:latin typeface="+mn-ea"/>
              <a:ea typeface="+mn-ea"/>
            </a:endParaRPr>
          </a:p>
        </p:txBody>
      </p:sp>
      <p:sp>
        <p:nvSpPr>
          <p:cNvPr id="7" name="角丸四角形 6">
            <a:extLst>
              <a:ext uri="{FF2B5EF4-FFF2-40B4-BE49-F238E27FC236}">
                <a16:creationId xmlns:a16="http://schemas.microsoft.com/office/drawing/2014/main" id="{28D632B6-D306-D843-AE0B-833715487A51}"/>
              </a:ext>
            </a:extLst>
          </p:cNvPr>
          <p:cNvSpPr/>
          <p:nvPr/>
        </p:nvSpPr>
        <p:spPr>
          <a:xfrm>
            <a:off x="334431" y="226807"/>
            <a:ext cx="2724456" cy="914606"/>
          </a:xfrm>
          <a:prstGeom prst="roundRect">
            <a:avLst/>
          </a:prstGeom>
          <a:solidFill>
            <a:schemeClr val="bg1"/>
          </a:solidFill>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b="1">
                <a:solidFill>
                  <a:schemeClr val="tx2">
                    <a:lumMod val="50000"/>
                  </a:schemeClr>
                </a:solidFill>
              </a:rPr>
              <a:t>クラウド版</a:t>
            </a:r>
            <a:r>
              <a:rPr kumimoji="1" lang="ja-JP" altLang="en-US" b="1" dirty="0">
                <a:solidFill>
                  <a:schemeClr val="tx2">
                    <a:lumMod val="50000"/>
                  </a:schemeClr>
                </a:solidFill>
              </a:rPr>
              <a:t>ライセンス</a:t>
            </a:r>
          </a:p>
        </p:txBody>
      </p:sp>
    </p:spTree>
    <p:extLst>
      <p:ext uri="{BB962C8B-B14F-4D97-AF65-F5344CB8AC3E}">
        <p14:creationId xmlns:p14="http://schemas.microsoft.com/office/powerpoint/2010/main" val="1851514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5D24A7B-17D4-484A-83B7-79F443D92A45}"/>
              </a:ext>
            </a:extLst>
          </p:cNvPr>
          <p:cNvSpPr>
            <a:spLocks noGrp="1"/>
          </p:cNvSpPr>
          <p:nvPr>
            <p:ph type="sldNum" sz="quarter" idx="10"/>
          </p:nvPr>
        </p:nvSpPr>
        <p:spPr/>
        <p:txBody>
          <a:bodyPr/>
          <a:lstStyle/>
          <a:p>
            <a:fld id="{0FEDF257-E9DE-47AD-A871-A7339627178B}" type="slidenum">
              <a:rPr lang="ja-JP" altLang="en-US" smtClean="0"/>
              <a:pPr/>
              <a:t>32</a:t>
            </a:fld>
            <a:endParaRPr lang="ja-JP" altLang="en-US" dirty="0"/>
          </a:p>
        </p:txBody>
      </p:sp>
      <p:sp>
        <p:nvSpPr>
          <p:cNvPr id="3" name="テキスト ボックス 2">
            <a:extLst>
              <a:ext uri="{FF2B5EF4-FFF2-40B4-BE49-F238E27FC236}">
                <a16:creationId xmlns:a16="http://schemas.microsoft.com/office/drawing/2014/main" id="{781826ED-B285-B846-A575-DA720BA61A9E}"/>
              </a:ext>
            </a:extLst>
          </p:cNvPr>
          <p:cNvSpPr txBox="1"/>
          <p:nvPr/>
        </p:nvSpPr>
        <p:spPr>
          <a:xfrm>
            <a:off x="266049" y="318672"/>
            <a:ext cx="2031325" cy="461665"/>
          </a:xfrm>
          <a:prstGeom prst="rect">
            <a:avLst/>
          </a:prstGeom>
          <a:noFill/>
        </p:spPr>
        <p:txBody>
          <a:bodyPr wrap="none" rtlCol="0">
            <a:spAutoFit/>
          </a:bodyPr>
          <a:lstStyle/>
          <a:p>
            <a:r>
              <a:rPr lang="ja-JP" altLang="en-US" sz="2400" b="1" dirty="0">
                <a:solidFill>
                  <a:schemeClr val="bg1"/>
                </a:solidFill>
                <a:latin typeface="+mj-ea"/>
                <a:ea typeface="+mj-ea"/>
              </a:rPr>
              <a:t>お問い合わせ</a:t>
            </a:r>
            <a:endParaRPr lang="en-US" altLang="ja-JP" sz="2400" b="1" dirty="0">
              <a:solidFill>
                <a:schemeClr val="bg1"/>
              </a:solidFill>
              <a:latin typeface="+mj-ea"/>
              <a:ea typeface="+mj-ea"/>
            </a:endParaRPr>
          </a:p>
        </p:txBody>
      </p:sp>
      <p:sp>
        <p:nvSpPr>
          <p:cNvPr id="5" name="角丸四角形 4">
            <a:extLst>
              <a:ext uri="{FF2B5EF4-FFF2-40B4-BE49-F238E27FC236}">
                <a16:creationId xmlns:a16="http://schemas.microsoft.com/office/drawing/2014/main" id="{E31B990E-4E4F-6B4C-8464-02323B8D305C}"/>
              </a:ext>
            </a:extLst>
          </p:cNvPr>
          <p:cNvSpPr/>
          <p:nvPr/>
        </p:nvSpPr>
        <p:spPr>
          <a:xfrm>
            <a:off x="406037" y="1607231"/>
            <a:ext cx="4770647" cy="618934"/>
          </a:xfrm>
          <a:prstGeom prst="roundRect">
            <a:avLst/>
          </a:prstGeom>
          <a:solidFill>
            <a:srgbClr val="00A6F8"/>
          </a:solidFill>
          <a:ln w="38100">
            <a:solidFill>
              <a:srgbClr val="00A6F8"/>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2000" b="1" dirty="0">
                <a:solidFill>
                  <a:schemeClr val="bg1"/>
                </a:solidFill>
              </a:rPr>
              <a:t>導入相談・購入に関するお問い合わせ</a:t>
            </a:r>
          </a:p>
        </p:txBody>
      </p:sp>
      <p:sp>
        <p:nvSpPr>
          <p:cNvPr id="6" name="テキスト ボックス 5">
            <a:extLst>
              <a:ext uri="{FF2B5EF4-FFF2-40B4-BE49-F238E27FC236}">
                <a16:creationId xmlns:a16="http://schemas.microsoft.com/office/drawing/2014/main" id="{AD2F1083-277A-4943-B568-FAD86A028209}"/>
              </a:ext>
            </a:extLst>
          </p:cNvPr>
          <p:cNvSpPr txBox="1"/>
          <p:nvPr/>
        </p:nvSpPr>
        <p:spPr>
          <a:xfrm>
            <a:off x="406037" y="2371050"/>
            <a:ext cx="5208106" cy="1077218"/>
          </a:xfrm>
          <a:prstGeom prst="rect">
            <a:avLst/>
          </a:prstGeom>
          <a:noFill/>
        </p:spPr>
        <p:txBody>
          <a:bodyPr wrap="square" rtlCol="0">
            <a:spAutoFit/>
          </a:bodyPr>
          <a:lstStyle/>
          <a:p>
            <a:r>
              <a:rPr lang="en-US" altLang="ja-JP" sz="2800" b="1" dirty="0"/>
              <a:t>03-6633-2688</a:t>
            </a:r>
          </a:p>
          <a:p>
            <a:r>
              <a:rPr lang="ja-JP" altLang="en-US"/>
              <a:t>＊ </a:t>
            </a:r>
            <a:r>
              <a:rPr lang="ja-JP" altLang="en-US" dirty="0"/>
              <a:t>月～</a:t>
            </a:r>
            <a:r>
              <a:rPr lang="ja-JP" altLang="en-US"/>
              <a:t>金　</a:t>
            </a:r>
            <a:r>
              <a:rPr lang="en-US" altLang="ja-JP" dirty="0"/>
              <a:t>10:00</a:t>
            </a:r>
            <a:r>
              <a:rPr lang="ja-JP" altLang="en-US" dirty="0"/>
              <a:t>～</a:t>
            </a:r>
            <a:r>
              <a:rPr lang="en-US" altLang="ja-JP" dirty="0"/>
              <a:t>12:00 </a:t>
            </a:r>
            <a:r>
              <a:rPr lang="ja-JP" altLang="en-US" dirty="0" err="1"/>
              <a:t>、</a:t>
            </a:r>
            <a:r>
              <a:rPr lang="en-US" altLang="ja-JP" dirty="0"/>
              <a:t>13:00</a:t>
            </a:r>
            <a:r>
              <a:rPr lang="ja-JP" altLang="en-US" dirty="0"/>
              <a:t>～</a:t>
            </a:r>
            <a:r>
              <a:rPr lang="en-US" altLang="ja-JP" dirty="0"/>
              <a:t>17:30</a:t>
            </a:r>
            <a:br>
              <a:rPr lang="ja-JP" altLang="en-US" dirty="0"/>
            </a:br>
            <a:r>
              <a:rPr lang="ja-JP" altLang="en-US" dirty="0"/>
              <a:t>（祝日・年末年始は除く）</a:t>
            </a:r>
            <a:endParaRPr kumimoji="1" lang="ja-JP" altLang="en-US" dirty="0"/>
          </a:p>
        </p:txBody>
      </p:sp>
      <p:sp>
        <p:nvSpPr>
          <p:cNvPr id="8" name="テキスト ボックス 7">
            <a:extLst>
              <a:ext uri="{FF2B5EF4-FFF2-40B4-BE49-F238E27FC236}">
                <a16:creationId xmlns:a16="http://schemas.microsoft.com/office/drawing/2014/main" id="{0734505C-C80B-6B4F-9FF4-88BD71F079B9}"/>
              </a:ext>
            </a:extLst>
          </p:cNvPr>
          <p:cNvSpPr txBox="1"/>
          <p:nvPr/>
        </p:nvSpPr>
        <p:spPr>
          <a:xfrm>
            <a:off x="406037" y="4764519"/>
            <a:ext cx="6954807" cy="1477328"/>
          </a:xfrm>
          <a:prstGeom prst="rect">
            <a:avLst/>
          </a:prstGeom>
          <a:noFill/>
        </p:spPr>
        <p:txBody>
          <a:bodyPr wrap="square" rtlCol="0">
            <a:spAutoFit/>
          </a:bodyPr>
          <a:lstStyle/>
          <a:p>
            <a:r>
              <a:rPr kumimoji="1" lang="ja-JP" altLang="en-US"/>
              <a:t>▼パッケージ版</a:t>
            </a:r>
            <a:endParaRPr kumimoji="1" lang="en-US" altLang="ja-JP" dirty="0"/>
          </a:p>
          <a:p>
            <a:r>
              <a:rPr lang="ja-JP" altLang="en-US"/>
              <a:t>　</a:t>
            </a:r>
            <a:r>
              <a:rPr lang="en-US" altLang="ja-JP" dirty="0">
                <a:hlinkClick r:id="rId2"/>
              </a:rPr>
              <a:t>https://faq.cybozu.info/alphascope/cybozu/web/office10/Search.aspx</a:t>
            </a:r>
            <a:endParaRPr lang="en-US" altLang="ja-JP" dirty="0"/>
          </a:p>
          <a:p>
            <a:endParaRPr lang="en-US" altLang="ja-JP" dirty="0"/>
          </a:p>
          <a:p>
            <a:r>
              <a:rPr kumimoji="1" lang="ja-JP" altLang="en-US"/>
              <a:t>▼</a:t>
            </a:r>
            <a:r>
              <a:rPr kumimoji="1" lang="ja-JP" altLang="en-US" dirty="0"/>
              <a:t>クラウド版</a:t>
            </a:r>
            <a:endParaRPr kumimoji="1" lang="en-US" altLang="ja-JP" dirty="0"/>
          </a:p>
          <a:p>
            <a:r>
              <a:rPr lang="ja-JP" altLang="en-US"/>
              <a:t>　</a:t>
            </a:r>
            <a:r>
              <a:rPr lang="en-US" altLang="ja-JP" dirty="0">
                <a:hlinkClick r:id="rId3"/>
              </a:rPr>
              <a:t>https://faq.cybozu.info/alphascope/cybozu/web/office/Search.aspx</a:t>
            </a:r>
            <a:endParaRPr lang="en-US" altLang="ja-JP" dirty="0"/>
          </a:p>
        </p:txBody>
      </p:sp>
      <p:sp>
        <p:nvSpPr>
          <p:cNvPr id="9" name="角丸四角形 8">
            <a:extLst>
              <a:ext uri="{FF2B5EF4-FFF2-40B4-BE49-F238E27FC236}">
                <a16:creationId xmlns:a16="http://schemas.microsoft.com/office/drawing/2014/main" id="{7692AEFF-791A-1140-B452-31487E426830}"/>
              </a:ext>
            </a:extLst>
          </p:cNvPr>
          <p:cNvSpPr/>
          <p:nvPr/>
        </p:nvSpPr>
        <p:spPr>
          <a:xfrm>
            <a:off x="406037" y="3931007"/>
            <a:ext cx="4770647" cy="618934"/>
          </a:xfrm>
          <a:prstGeom prst="roundRect">
            <a:avLst/>
          </a:prstGeom>
          <a:solidFill>
            <a:srgbClr val="00A6F8"/>
          </a:solidFill>
          <a:ln w="38100">
            <a:solidFill>
              <a:srgbClr val="00A6F8"/>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2000" b="1">
                <a:solidFill>
                  <a:schemeClr val="bg1"/>
                </a:solidFill>
              </a:rPr>
              <a:t>よくある質問と答え</a:t>
            </a:r>
            <a:r>
              <a:rPr lang="en-US" altLang="ja-JP" sz="2000" b="1" dirty="0">
                <a:solidFill>
                  <a:schemeClr val="bg1"/>
                </a:solidFill>
              </a:rPr>
              <a:t>(FAQ)</a:t>
            </a:r>
            <a:endParaRPr kumimoji="1" lang="ja-JP" altLang="en-US" sz="2000" b="1" dirty="0">
              <a:solidFill>
                <a:schemeClr val="bg1"/>
              </a:solidFill>
            </a:endParaRPr>
          </a:p>
        </p:txBody>
      </p:sp>
    </p:spTree>
    <p:extLst>
      <p:ext uri="{BB962C8B-B14F-4D97-AF65-F5344CB8AC3E}">
        <p14:creationId xmlns:p14="http://schemas.microsoft.com/office/powerpoint/2010/main" val="18272474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39ADBD0-1A7F-D24B-8BCB-539921136E14}"/>
              </a:ext>
            </a:extLst>
          </p:cNvPr>
          <p:cNvSpPr>
            <a:spLocks noGrp="1"/>
          </p:cNvSpPr>
          <p:nvPr>
            <p:ph type="sldNum" sz="quarter" idx="10"/>
          </p:nvPr>
        </p:nvSpPr>
        <p:spPr/>
        <p:txBody>
          <a:bodyPr/>
          <a:lstStyle/>
          <a:p>
            <a:fld id="{0FEDF257-E9DE-47AD-A871-A7339627178B}" type="slidenum">
              <a:rPr lang="ja-JP" altLang="en-US" smtClean="0"/>
              <a:pPr/>
              <a:t>33</a:t>
            </a:fld>
            <a:endParaRPr lang="ja-JP" altLang="en-US" dirty="0"/>
          </a:p>
        </p:txBody>
      </p:sp>
      <p:sp>
        <p:nvSpPr>
          <p:cNvPr id="3" name="テキスト ボックス 2">
            <a:extLst>
              <a:ext uri="{FF2B5EF4-FFF2-40B4-BE49-F238E27FC236}">
                <a16:creationId xmlns:a16="http://schemas.microsoft.com/office/drawing/2014/main" id="{5D966B1C-4D2C-E04C-AEC5-4A720C2ECD3B}"/>
              </a:ext>
            </a:extLst>
          </p:cNvPr>
          <p:cNvSpPr txBox="1"/>
          <p:nvPr/>
        </p:nvSpPr>
        <p:spPr>
          <a:xfrm>
            <a:off x="266049" y="318672"/>
            <a:ext cx="1415772" cy="461665"/>
          </a:xfrm>
          <a:prstGeom prst="rect">
            <a:avLst/>
          </a:prstGeom>
          <a:noFill/>
        </p:spPr>
        <p:txBody>
          <a:bodyPr wrap="none" rtlCol="0">
            <a:spAutoFit/>
          </a:bodyPr>
          <a:lstStyle/>
          <a:p>
            <a:r>
              <a:rPr lang="ja-JP" altLang="en-US" sz="2400" b="1" dirty="0">
                <a:solidFill>
                  <a:schemeClr val="bg1"/>
                </a:solidFill>
                <a:latin typeface="+mj-ea"/>
                <a:ea typeface="+mj-ea"/>
              </a:rPr>
              <a:t>参考情報</a:t>
            </a:r>
            <a:endParaRPr lang="en-US" altLang="ja-JP" sz="2400" b="1" dirty="0">
              <a:solidFill>
                <a:schemeClr val="bg1"/>
              </a:solidFill>
              <a:latin typeface="+mj-ea"/>
              <a:ea typeface="+mj-ea"/>
            </a:endParaRPr>
          </a:p>
        </p:txBody>
      </p:sp>
      <p:sp>
        <p:nvSpPr>
          <p:cNvPr id="4" name="角丸四角形 3">
            <a:extLst>
              <a:ext uri="{FF2B5EF4-FFF2-40B4-BE49-F238E27FC236}">
                <a16:creationId xmlns:a16="http://schemas.microsoft.com/office/drawing/2014/main" id="{39841857-D5DD-5B44-A003-333EB2AEDDF1}"/>
              </a:ext>
            </a:extLst>
          </p:cNvPr>
          <p:cNvSpPr/>
          <p:nvPr/>
        </p:nvSpPr>
        <p:spPr>
          <a:xfrm>
            <a:off x="484517" y="1439366"/>
            <a:ext cx="4087483" cy="447261"/>
          </a:xfrm>
          <a:prstGeom prst="roundRect">
            <a:avLst/>
          </a:prstGeom>
          <a:solidFill>
            <a:srgbClr val="00A6F8"/>
          </a:solidFill>
          <a:ln>
            <a:solidFill>
              <a:srgbClr val="00A6F8"/>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2000" b="1" dirty="0">
                <a:latin typeface="+mn-ea"/>
              </a:rPr>
              <a:t>サイボウズ </a:t>
            </a:r>
            <a:r>
              <a:rPr kumimoji="1" lang="en-US" altLang="ja-JP" sz="2000" b="1" dirty="0">
                <a:latin typeface="+mn-ea"/>
              </a:rPr>
              <a:t>Office</a:t>
            </a:r>
            <a:r>
              <a:rPr lang="ja-JP" altLang="en-US" sz="2000" b="1" dirty="0">
                <a:latin typeface="+mn-ea"/>
              </a:rPr>
              <a:t> </a:t>
            </a:r>
            <a:r>
              <a:rPr kumimoji="1" lang="ja-JP" altLang="en-US" sz="2000" b="1" dirty="0">
                <a:latin typeface="+mn-ea"/>
              </a:rPr>
              <a:t>製品サイト</a:t>
            </a:r>
          </a:p>
        </p:txBody>
      </p:sp>
      <p:sp>
        <p:nvSpPr>
          <p:cNvPr id="5" name="角丸四角形 4">
            <a:extLst>
              <a:ext uri="{FF2B5EF4-FFF2-40B4-BE49-F238E27FC236}">
                <a16:creationId xmlns:a16="http://schemas.microsoft.com/office/drawing/2014/main" id="{D632C9AA-A986-294B-8436-3B433D878959}"/>
              </a:ext>
            </a:extLst>
          </p:cNvPr>
          <p:cNvSpPr/>
          <p:nvPr/>
        </p:nvSpPr>
        <p:spPr>
          <a:xfrm>
            <a:off x="484517" y="3182871"/>
            <a:ext cx="4483845" cy="447261"/>
          </a:xfrm>
          <a:prstGeom prst="roundRect">
            <a:avLst/>
          </a:prstGeom>
          <a:solidFill>
            <a:srgbClr val="00A6F8"/>
          </a:solidFill>
          <a:ln>
            <a:solidFill>
              <a:srgbClr val="00A6F8"/>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2000" b="1" dirty="0">
                <a:latin typeface="+mn-ea"/>
              </a:rPr>
              <a:t>サイボウズ </a:t>
            </a:r>
            <a:r>
              <a:rPr kumimoji="1" lang="en-US" altLang="ja-JP" sz="2000" b="1" dirty="0">
                <a:latin typeface="+mn-ea"/>
              </a:rPr>
              <a:t>Office </a:t>
            </a:r>
            <a:r>
              <a:rPr lang="ja-JP" altLang="en-US" sz="2000" b="1">
                <a:latin typeface="+mn-ea"/>
              </a:rPr>
              <a:t>ユーザーポータル</a:t>
            </a:r>
            <a:endParaRPr kumimoji="1" lang="ja-JP" altLang="en-US" sz="2000" b="1" dirty="0">
              <a:latin typeface="+mn-ea"/>
            </a:endParaRPr>
          </a:p>
        </p:txBody>
      </p:sp>
      <p:sp>
        <p:nvSpPr>
          <p:cNvPr id="6" name="テキスト ボックス 5">
            <a:extLst>
              <a:ext uri="{FF2B5EF4-FFF2-40B4-BE49-F238E27FC236}">
                <a16:creationId xmlns:a16="http://schemas.microsoft.com/office/drawing/2014/main" id="{D1A0088E-7272-A145-AFEA-947D1BACB84A}"/>
              </a:ext>
            </a:extLst>
          </p:cNvPr>
          <p:cNvSpPr txBox="1"/>
          <p:nvPr/>
        </p:nvSpPr>
        <p:spPr>
          <a:xfrm>
            <a:off x="488769" y="3789106"/>
            <a:ext cx="8522254" cy="861774"/>
          </a:xfrm>
          <a:prstGeom prst="rect">
            <a:avLst/>
          </a:prstGeom>
          <a:noFill/>
        </p:spPr>
        <p:txBody>
          <a:bodyPr wrap="square" rtlCol="0">
            <a:spAutoFit/>
          </a:bodyPr>
          <a:lstStyle/>
          <a:p>
            <a:r>
              <a:rPr lang="ja-JP" altLang="en-US" sz="1600"/>
              <a:t>サイボウズ </a:t>
            </a:r>
            <a:r>
              <a:rPr lang="en" altLang="ja-JP" sz="1600" dirty="0"/>
              <a:t>Office </a:t>
            </a:r>
            <a:r>
              <a:rPr lang="ja-JP" altLang="en-US" sz="1600"/>
              <a:t>ユーザー様向けポータルサイトです。</a:t>
            </a:r>
            <a:endParaRPr lang="en-US" altLang="ja-JP" sz="1600" dirty="0"/>
          </a:p>
          <a:p>
            <a:r>
              <a:rPr lang="ja-JP" altLang="en-US" sz="1600"/>
              <a:t>サイボウズ </a:t>
            </a:r>
            <a:r>
              <a:rPr lang="en" altLang="ja-JP" sz="1600" dirty="0"/>
              <a:t>Office </a:t>
            </a:r>
            <a:r>
              <a:rPr lang="ja-JP" altLang="en-US" sz="1600"/>
              <a:t>をもっと便利に使うための活用方法や新機能をご紹介しています。</a:t>
            </a:r>
          </a:p>
          <a:p>
            <a:r>
              <a:rPr lang="en-US" altLang="ja-JP" sz="1600" dirty="0">
                <a:hlinkClick r:id="rId2"/>
              </a:rPr>
              <a:t>https://office-users.cybozu.co.jp/</a:t>
            </a:r>
            <a:endParaRPr lang="en-US" altLang="ja-JP" sz="1600" dirty="0"/>
          </a:p>
        </p:txBody>
      </p:sp>
      <p:sp>
        <p:nvSpPr>
          <p:cNvPr id="9" name="テキスト ボックス 8">
            <a:extLst>
              <a:ext uri="{FF2B5EF4-FFF2-40B4-BE49-F238E27FC236}">
                <a16:creationId xmlns:a16="http://schemas.microsoft.com/office/drawing/2014/main" id="{0366C19D-DE93-DC4A-A61F-8B8DA58B55F2}"/>
              </a:ext>
            </a:extLst>
          </p:cNvPr>
          <p:cNvSpPr txBox="1"/>
          <p:nvPr/>
        </p:nvSpPr>
        <p:spPr>
          <a:xfrm>
            <a:off x="488769" y="2085950"/>
            <a:ext cx="6568333" cy="584775"/>
          </a:xfrm>
          <a:prstGeom prst="rect">
            <a:avLst/>
          </a:prstGeom>
          <a:noFill/>
        </p:spPr>
        <p:txBody>
          <a:bodyPr wrap="square" rtlCol="0">
            <a:spAutoFit/>
          </a:bodyPr>
          <a:lstStyle/>
          <a:p>
            <a:r>
              <a:rPr lang="ja-JP" altLang="en-US" sz="1600" dirty="0"/>
              <a:t>製品概要・価格・動作環境の詳細はこちらからご確認</a:t>
            </a:r>
            <a:r>
              <a:rPr lang="ja-JP" altLang="en-US" sz="1600"/>
              <a:t>ください。</a:t>
            </a:r>
            <a:endParaRPr lang="en-US" altLang="ja-JP" sz="1600" dirty="0"/>
          </a:p>
          <a:p>
            <a:r>
              <a:rPr lang="en-US" altLang="ja-JP" sz="1600" dirty="0">
                <a:hlinkClick r:id="rId3"/>
              </a:rPr>
              <a:t>https://</a:t>
            </a:r>
            <a:r>
              <a:rPr lang="en-US" altLang="ja-JP" sz="1600" dirty="0" err="1">
                <a:hlinkClick r:id="rId3"/>
              </a:rPr>
              <a:t>office.cybozu.co.jp</a:t>
            </a:r>
            <a:r>
              <a:rPr lang="en-US" altLang="ja-JP" sz="1600" dirty="0">
                <a:hlinkClick r:id="rId3"/>
              </a:rPr>
              <a:t>/</a:t>
            </a:r>
            <a:endParaRPr lang="en-US" altLang="ja-JP" sz="1600" dirty="0"/>
          </a:p>
        </p:txBody>
      </p:sp>
      <p:sp>
        <p:nvSpPr>
          <p:cNvPr id="10" name="角丸四角形 9">
            <a:extLst>
              <a:ext uri="{FF2B5EF4-FFF2-40B4-BE49-F238E27FC236}">
                <a16:creationId xmlns:a16="http://schemas.microsoft.com/office/drawing/2014/main" id="{E0778A2F-8E1E-0E48-B098-6D8CC2F5A291}"/>
              </a:ext>
            </a:extLst>
          </p:cNvPr>
          <p:cNvSpPr/>
          <p:nvPr/>
        </p:nvSpPr>
        <p:spPr>
          <a:xfrm>
            <a:off x="484517" y="5123274"/>
            <a:ext cx="3740666" cy="447261"/>
          </a:xfrm>
          <a:prstGeom prst="roundRect">
            <a:avLst/>
          </a:prstGeom>
          <a:solidFill>
            <a:srgbClr val="00A6F8"/>
          </a:solidFill>
          <a:ln>
            <a:solidFill>
              <a:srgbClr val="00A6F8"/>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ja-JP" altLang="en-US" sz="2000" b="1" dirty="0">
                <a:latin typeface="+mn-ea"/>
              </a:rPr>
              <a:t>サイボウズ マニュアルサイト</a:t>
            </a:r>
          </a:p>
        </p:txBody>
      </p:sp>
      <p:sp>
        <p:nvSpPr>
          <p:cNvPr id="11" name="テキスト ボックス 10">
            <a:extLst>
              <a:ext uri="{FF2B5EF4-FFF2-40B4-BE49-F238E27FC236}">
                <a16:creationId xmlns:a16="http://schemas.microsoft.com/office/drawing/2014/main" id="{B12971C2-7E74-7C4A-B2FB-EE05F128E951}"/>
              </a:ext>
            </a:extLst>
          </p:cNvPr>
          <p:cNvSpPr txBox="1"/>
          <p:nvPr/>
        </p:nvSpPr>
        <p:spPr>
          <a:xfrm>
            <a:off x="488769" y="6017796"/>
            <a:ext cx="6568333" cy="338554"/>
          </a:xfrm>
          <a:prstGeom prst="rect">
            <a:avLst/>
          </a:prstGeom>
          <a:noFill/>
        </p:spPr>
        <p:txBody>
          <a:bodyPr wrap="square" rtlCol="0">
            <a:spAutoFit/>
          </a:bodyPr>
          <a:lstStyle/>
          <a:p>
            <a:r>
              <a:rPr lang="en-US" altLang="ja-JP" sz="1600" dirty="0">
                <a:hlinkClick r:id="rId4"/>
              </a:rPr>
              <a:t>https://manual.cybozu.co.jp/</a:t>
            </a:r>
            <a:endParaRPr lang="en-US" altLang="ja-JP" sz="1600" dirty="0"/>
          </a:p>
        </p:txBody>
      </p:sp>
      <p:sp>
        <p:nvSpPr>
          <p:cNvPr id="12" name="テキスト ボックス 11">
            <a:extLst>
              <a:ext uri="{FF2B5EF4-FFF2-40B4-BE49-F238E27FC236}">
                <a16:creationId xmlns:a16="http://schemas.microsoft.com/office/drawing/2014/main" id="{E6761A90-C274-404C-8BC2-AA66BEAACC4E}"/>
              </a:ext>
            </a:extLst>
          </p:cNvPr>
          <p:cNvSpPr txBox="1"/>
          <p:nvPr/>
        </p:nvSpPr>
        <p:spPr>
          <a:xfrm>
            <a:off x="488769" y="5725420"/>
            <a:ext cx="8522254" cy="338554"/>
          </a:xfrm>
          <a:prstGeom prst="rect">
            <a:avLst/>
          </a:prstGeom>
          <a:noFill/>
        </p:spPr>
        <p:txBody>
          <a:bodyPr wrap="square" rtlCol="0">
            <a:spAutoFit/>
          </a:bodyPr>
          <a:lstStyle/>
          <a:p>
            <a:r>
              <a:rPr lang="ja-JP" altLang="en-US" sz="1600"/>
              <a:t>サイボウズ </a:t>
            </a:r>
            <a:r>
              <a:rPr lang="en" altLang="ja-JP" sz="1600" dirty="0"/>
              <a:t>Office </a:t>
            </a:r>
            <a:r>
              <a:rPr lang="ja-JP" altLang="en-US" sz="1600"/>
              <a:t>の操作方法を解説しています。</a:t>
            </a:r>
            <a:endParaRPr lang="en-US" altLang="ja-JP" sz="1600" dirty="0"/>
          </a:p>
        </p:txBody>
      </p:sp>
    </p:spTree>
    <p:extLst>
      <p:ext uri="{BB962C8B-B14F-4D97-AF65-F5344CB8AC3E}">
        <p14:creationId xmlns:p14="http://schemas.microsoft.com/office/powerpoint/2010/main" val="2527916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34C3101-D3F3-234B-A4CF-D297B1D13D9A}"/>
              </a:ext>
            </a:extLst>
          </p:cNvPr>
          <p:cNvSpPr>
            <a:spLocks noGrp="1"/>
          </p:cNvSpPr>
          <p:nvPr>
            <p:ph type="sldNum" sz="quarter" idx="10"/>
          </p:nvPr>
        </p:nvSpPr>
        <p:spPr/>
        <p:txBody>
          <a:bodyPr/>
          <a:lstStyle/>
          <a:p>
            <a:fld id="{0FEDF257-E9DE-47AD-A871-A7339627178B}" type="slidenum">
              <a:rPr lang="ja-JP" altLang="en-US" smtClean="0"/>
              <a:pPr/>
              <a:t>4</a:t>
            </a:fld>
            <a:endParaRPr lang="ja-JP" altLang="en-US" dirty="0"/>
          </a:p>
        </p:txBody>
      </p:sp>
      <p:sp>
        <p:nvSpPr>
          <p:cNvPr id="3" name="テキスト ボックス 2">
            <a:extLst>
              <a:ext uri="{FF2B5EF4-FFF2-40B4-BE49-F238E27FC236}">
                <a16:creationId xmlns:a16="http://schemas.microsoft.com/office/drawing/2014/main" id="{C6521B23-D2E2-FE48-86C2-999556592C81}"/>
              </a:ext>
            </a:extLst>
          </p:cNvPr>
          <p:cNvSpPr txBox="1"/>
          <p:nvPr/>
        </p:nvSpPr>
        <p:spPr>
          <a:xfrm>
            <a:off x="330192" y="338665"/>
            <a:ext cx="6040500" cy="461665"/>
          </a:xfrm>
          <a:prstGeom prst="rect">
            <a:avLst/>
          </a:prstGeom>
          <a:noFill/>
        </p:spPr>
        <p:txBody>
          <a:bodyPr wrap="none" rtlCol="0">
            <a:spAutoFit/>
          </a:bodyPr>
          <a:lstStyle/>
          <a:p>
            <a:r>
              <a:rPr lang="ja-JP" altLang="en-US" sz="2400" b="1" dirty="0">
                <a:solidFill>
                  <a:schemeClr val="bg1"/>
                </a:solidFill>
                <a:latin typeface="+mj-ea"/>
                <a:ea typeface="+mj-ea"/>
              </a:rPr>
              <a:t>サイボウズ </a:t>
            </a:r>
            <a:r>
              <a:rPr lang="en-US" altLang="ja-JP" sz="2400" b="1" dirty="0">
                <a:solidFill>
                  <a:schemeClr val="bg1"/>
                </a:solidFill>
                <a:latin typeface="+mj-ea"/>
                <a:ea typeface="+mj-ea"/>
              </a:rPr>
              <a:t>Office 10 </a:t>
            </a:r>
            <a:r>
              <a:rPr lang="ja-JP" altLang="en-US" sz="2400" b="1" dirty="0">
                <a:solidFill>
                  <a:schemeClr val="bg1"/>
                </a:solidFill>
                <a:latin typeface="+mj-ea"/>
                <a:ea typeface="+mj-ea"/>
              </a:rPr>
              <a:t>コンセプト</a:t>
            </a:r>
            <a:r>
              <a:rPr lang="en-US" altLang="ja-JP" sz="2400" b="1" dirty="0">
                <a:solidFill>
                  <a:schemeClr val="bg1"/>
                </a:solidFill>
                <a:latin typeface="+mj-ea"/>
                <a:ea typeface="+mj-ea"/>
              </a:rPr>
              <a:t>/</a:t>
            </a:r>
            <a:r>
              <a:rPr lang="ja-JP" altLang="en-US" sz="2400" b="1" dirty="0">
                <a:solidFill>
                  <a:schemeClr val="bg1"/>
                </a:solidFill>
                <a:latin typeface="+mj-ea"/>
                <a:ea typeface="+mj-ea"/>
              </a:rPr>
              <a:t>新機能</a:t>
            </a:r>
            <a:endParaRPr kumimoji="1" lang="ja-JP" altLang="en-US" sz="2400" b="1" dirty="0">
              <a:solidFill>
                <a:schemeClr val="bg1"/>
              </a:solidFill>
              <a:latin typeface="+mj-ea"/>
              <a:ea typeface="+mj-ea"/>
            </a:endParaRPr>
          </a:p>
        </p:txBody>
      </p:sp>
      <p:sp>
        <p:nvSpPr>
          <p:cNvPr id="4" name="コンテンツ プレースホルダー 2">
            <a:extLst>
              <a:ext uri="{FF2B5EF4-FFF2-40B4-BE49-F238E27FC236}">
                <a16:creationId xmlns:a16="http://schemas.microsoft.com/office/drawing/2014/main" id="{BF2B8651-3372-F84B-ADBE-E4BA10FC1F6C}"/>
              </a:ext>
            </a:extLst>
          </p:cNvPr>
          <p:cNvSpPr txBox="1">
            <a:spLocks/>
          </p:cNvSpPr>
          <p:nvPr/>
        </p:nvSpPr>
        <p:spPr>
          <a:xfrm>
            <a:off x="212635" y="2872968"/>
            <a:ext cx="5377720" cy="1177890"/>
          </a:xfrm>
          <a:prstGeom prst="rect">
            <a:avLst/>
          </a:prstGeom>
        </p:spPr>
        <p:txBody>
          <a:bodyPr>
            <a:normAutofit fontScale="77500" lnSpcReduction="20000"/>
          </a:bodyPr>
          <a:lstStyle>
            <a:lvl1pPr marL="359204" indent="-359204" algn="l" defTabSz="478940" rtl="0" eaLnBrk="1" latinLnBrk="0" hangingPunct="1">
              <a:spcBef>
                <a:spcPct val="20000"/>
              </a:spcBef>
              <a:buFont typeface="Arial"/>
              <a:buChar char="•"/>
              <a:defRPr kumimoji="1" sz="3300" kern="1200">
                <a:solidFill>
                  <a:schemeClr val="tx1"/>
                </a:solidFill>
                <a:latin typeface="+mn-lt"/>
                <a:ea typeface="+mn-ea"/>
                <a:cs typeface="+mn-cs"/>
              </a:defRPr>
            </a:lvl1pPr>
            <a:lvl2pPr marL="778276" indent="-299337" algn="l" defTabSz="478940" rtl="0" eaLnBrk="1" latinLnBrk="0" hangingPunct="1">
              <a:spcBef>
                <a:spcPct val="20000"/>
              </a:spcBef>
              <a:buFont typeface="Arial"/>
              <a:buChar char="–"/>
              <a:defRPr kumimoji="1" sz="2900" kern="1200">
                <a:solidFill>
                  <a:schemeClr val="tx1"/>
                </a:solidFill>
                <a:latin typeface="+mn-lt"/>
                <a:ea typeface="+mn-ea"/>
                <a:cs typeface="+mn-cs"/>
              </a:defRPr>
            </a:lvl2pPr>
            <a:lvl3pPr marL="1197349" indent="-239469" algn="l" defTabSz="478940" rtl="0" eaLnBrk="1" latinLnBrk="0" hangingPunct="1">
              <a:spcBef>
                <a:spcPct val="20000"/>
              </a:spcBef>
              <a:buFont typeface="Arial"/>
              <a:buChar char="•"/>
              <a:defRPr kumimoji="1" sz="2500" kern="1200">
                <a:solidFill>
                  <a:schemeClr val="tx1"/>
                </a:solidFill>
                <a:latin typeface="+mn-lt"/>
                <a:ea typeface="+mn-ea"/>
                <a:cs typeface="+mn-cs"/>
              </a:defRPr>
            </a:lvl3pPr>
            <a:lvl4pPr marL="1676288" indent="-239469" algn="l" defTabSz="478940" rtl="0" eaLnBrk="1" latinLnBrk="0" hangingPunct="1">
              <a:spcBef>
                <a:spcPct val="20000"/>
              </a:spcBef>
              <a:buFont typeface="Arial"/>
              <a:buChar char="–"/>
              <a:defRPr kumimoji="1" sz="2100" kern="1200">
                <a:solidFill>
                  <a:schemeClr val="tx1"/>
                </a:solidFill>
                <a:latin typeface="+mn-lt"/>
                <a:ea typeface="+mn-ea"/>
                <a:cs typeface="+mn-cs"/>
              </a:defRPr>
            </a:lvl4pPr>
            <a:lvl5pPr marL="2155228" indent="-239469" algn="l" defTabSz="478940" rtl="0" eaLnBrk="1" latinLnBrk="0" hangingPunct="1">
              <a:spcBef>
                <a:spcPct val="20000"/>
              </a:spcBef>
              <a:buFont typeface="Arial"/>
              <a:buChar char="»"/>
              <a:defRPr kumimoji="1" sz="2100" kern="1200">
                <a:solidFill>
                  <a:schemeClr val="tx1"/>
                </a:solidFill>
                <a:latin typeface="+mn-lt"/>
                <a:ea typeface="+mn-ea"/>
                <a:cs typeface="+mn-cs"/>
              </a:defRPr>
            </a:lvl5pPr>
            <a:lvl6pPr marL="2634167" indent="-239469" algn="l" defTabSz="478940" rtl="0" eaLnBrk="1" latinLnBrk="0" hangingPunct="1">
              <a:spcBef>
                <a:spcPct val="20000"/>
              </a:spcBef>
              <a:buFont typeface="Arial"/>
              <a:buChar char="•"/>
              <a:defRPr kumimoji="1" sz="2100" kern="1200">
                <a:solidFill>
                  <a:schemeClr val="tx1"/>
                </a:solidFill>
                <a:latin typeface="+mn-lt"/>
                <a:ea typeface="+mn-ea"/>
                <a:cs typeface="+mn-cs"/>
              </a:defRPr>
            </a:lvl6pPr>
            <a:lvl7pPr marL="3113107" indent="-239469" algn="l" defTabSz="478940" rtl="0" eaLnBrk="1" latinLnBrk="0" hangingPunct="1">
              <a:spcBef>
                <a:spcPct val="20000"/>
              </a:spcBef>
              <a:buFont typeface="Arial"/>
              <a:buChar char="•"/>
              <a:defRPr kumimoji="1" sz="2100" kern="1200">
                <a:solidFill>
                  <a:schemeClr val="tx1"/>
                </a:solidFill>
                <a:latin typeface="+mn-lt"/>
                <a:ea typeface="+mn-ea"/>
                <a:cs typeface="+mn-cs"/>
              </a:defRPr>
            </a:lvl7pPr>
            <a:lvl8pPr marL="3592047" indent="-239469" algn="l" defTabSz="478940" rtl="0" eaLnBrk="1" latinLnBrk="0" hangingPunct="1">
              <a:spcBef>
                <a:spcPct val="20000"/>
              </a:spcBef>
              <a:buFont typeface="Arial"/>
              <a:buChar char="•"/>
              <a:defRPr kumimoji="1" sz="2100" kern="1200">
                <a:solidFill>
                  <a:schemeClr val="tx1"/>
                </a:solidFill>
                <a:latin typeface="+mn-lt"/>
                <a:ea typeface="+mn-ea"/>
                <a:cs typeface="+mn-cs"/>
              </a:defRPr>
            </a:lvl8pPr>
            <a:lvl9pPr marL="4070986" indent="-239469" algn="l" defTabSz="478940" rtl="0" eaLnBrk="1" latinLnBrk="0" hangingPunct="1">
              <a:spcBef>
                <a:spcPct val="20000"/>
              </a:spcBef>
              <a:buFont typeface="Arial"/>
              <a:buChar char="•"/>
              <a:defRPr kumimoji="1" sz="2100" kern="1200">
                <a:solidFill>
                  <a:schemeClr val="tx1"/>
                </a:solidFill>
                <a:latin typeface="+mn-lt"/>
                <a:ea typeface="+mn-ea"/>
                <a:cs typeface="+mn-cs"/>
              </a:defRPr>
            </a:lvl9pPr>
          </a:lstStyle>
          <a:p>
            <a:pPr marL="0" indent="0" algn="ctr">
              <a:lnSpc>
                <a:spcPct val="120000"/>
              </a:lnSpc>
              <a:buNone/>
            </a:pPr>
            <a:r>
              <a:rPr lang="ja-JP" altLang="en-US" sz="2000" dirty="0">
                <a:solidFill>
                  <a:schemeClr val="accent5">
                    <a:lumMod val="75000"/>
                  </a:schemeClr>
                </a:solidFill>
              </a:rPr>
              <a:t>日本のビジネスに必要な機能</a:t>
            </a:r>
            <a:r>
              <a:rPr lang="ja-JP" altLang="en-US" sz="2000">
                <a:solidFill>
                  <a:schemeClr val="accent5">
                    <a:lumMod val="75000"/>
                  </a:schemeClr>
                </a:solidFill>
              </a:rPr>
              <a:t>を集めています。</a:t>
            </a:r>
            <a:endParaRPr lang="en-US" altLang="ja-JP" sz="2000" dirty="0">
              <a:solidFill>
                <a:schemeClr val="accent5">
                  <a:lumMod val="75000"/>
                </a:schemeClr>
              </a:solidFill>
            </a:endParaRPr>
          </a:p>
          <a:p>
            <a:pPr marL="0" indent="0" algn="ctr">
              <a:lnSpc>
                <a:spcPct val="120000"/>
              </a:lnSpc>
              <a:buNone/>
            </a:pPr>
            <a:r>
              <a:rPr lang="ja-JP" altLang="en-US" sz="2000" dirty="0"/>
              <a:t>国内メーカーだからこそ、</a:t>
            </a:r>
            <a:endParaRPr lang="en-US" altLang="ja-JP" sz="2000" dirty="0"/>
          </a:p>
          <a:p>
            <a:pPr marL="0" indent="0" algn="ctr">
              <a:lnSpc>
                <a:spcPct val="120000"/>
              </a:lnSpc>
              <a:buNone/>
            </a:pPr>
            <a:r>
              <a:rPr lang="ja-JP" altLang="en-US" sz="2000" dirty="0"/>
              <a:t>日本人のワークスタイルの変化を細かく見つめ、</a:t>
            </a:r>
            <a:br>
              <a:rPr lang="en-US" altLang="ja-JP" sz="2000" dirty="0"/>
            </a:br>
            <a:r>
              <a:rPr lang="ja-JP" altLang="en-US" sz="2000" dirty="0"/>
              <a:t>常に機能を</a:t>
            </a:r>
            <a:r>
              <a:rPr lang="ja-JP" altLang="en-US" sz="2000"/>
              <a:t>進化させ続けてきました。</a:t>
            </a:r>
            <a:endParaRPr lang="en-US" altLang="ja-JP" sz="2000" dirty="0"/>
          </a:p>
        </p:txBody>
      </p:sp>
      <p:sp>
        <p:nvSpPr>
          <p:cNvPr id="5" name="正方形/長方形 4">
            <a:extLst>
              <a:ext uri="{FF2B5EF4-FFF2-40B4-BE49-F238E27FC236}">
                <a16:creationId xmlns:a16="http://schemas.microsoft.com/office/drawing/2014/main" id="{3DD8AE14-7832-BE45-8DE7-826026C1A6AF}"/>
              </a:ext>
            </a:extLst>
          </p:cNvPr>
          <p:cNvSpPr/>
          <p:nvPr/>
        </p:nvSpPr>
        <p:spPr>
          <a:xfrm>
            <a:off x="401787" y="1839991"/>
            <a:ext cx="4791237" cy="830997"/>
          </a:xfrm>
          <a:prstGeom prst="rect">
            <a:avLst/>
          </a:prstGeom>
          <a:effectLst>
            <a:outerShdw blurRad="50800" dist="38100" dir="2700000" algn="tl" rotWithShape="0">
              <a:prstClr val="black">
                <a:alpha val="40000"/>
              </a:prstClr>
            </a:outerShdw>
          </a:effectLst>
        </p:spPr>
        <p:txBody>
          <a:bodyPr wrap="square">
            <a:spAutoFit/>
          </a:bodyPr>
          <a:lstStyle/>
          <a:p>
            <a:pPr algn="ctr"/>
            <a:r>
              <a:rPr lang="ja-JP" altLang="en-US" sz="2400" dirty="0">
                <a:solidFill>
                  <a:srgbClr val="0181A4"/>
                </a:solidFill>
              </a:rPr>
              <a:t>「安心」「信頼」</a:t>
            </a:r>
            <a:endParaRPr lang="en-US" altLang="ja-JP" sz="2400" dirty="0">
              <a:solidFill>
                <a:srgbClr val="0181A4"/>
              </a:solidFill>
            </a:endParaRPr>
          </a:p>
          <a:p>
            <a:pPr algn="ctr"/>
            <a:r>
              <a:rPr lang="ja-JP" altLang="en-US" sz="2400" dirty="0">
                <a:solidFill>
                  <a:srgbClr val="0181A4"/>
                </a:solidFill>
              </a:rPr>
              <a:t>ニッポンのグループウェア</a:t>
            </a:r>
            <a:endParaRPr lang="en-US" altLang="ja-JP" sz="2400" dirty="0">
              <a:solidFill>
                <a:srgbClr val="0181A4"/>
              </a:solidFill>
            </a:endParaRPr>
          </a:p>
        </p:txBody>
      </p:sp>
      <p:pic>
        <p:nvPicPr>
          <p:cNvPr id="6" name="図 5">
            <a:extLst>
              <a:ext uri="{FF2B5EF4-FFF2-40B4-BE49-F238E27FC236}">
                <a16:creationId xmlns:a16="http://schemas.microsoft.com/office/drawing/2014/main" id="{7A6C9968-DE06-4544-8568-CC0E79B26E2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242230" y="4323263"/>
            <a:ext cx="534365" cy="534365"/>
          </a:xfrm>
          <a:prstGeom prst="rect">
            <a:avLst/>
          </a:prstGeom>
        </p:spPr>
      </p:pic>
      <p:pic>
        <p:nvPicPr>
          <p:cNvPr id="7" name="図 6">
            <a:extLst>
              <a:ext uri="{FF2B5EF4-FFF2-40B4-BE49-F238E27FC236}">
                <a16:creationId xmlns:a16="http://schemas.microsoft.com/office/drawing/2014/main" id="{EB600F58-3811-D646-96DA-5C9C47EA415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617980" y="4352533"/>
            <a:ext cx="534365" cy="534365"/>
          </a:xfrm>
          <a:prstGeom prst="rect">
            <a:avLst/>
          </a:prstGeom>
        </p:spPr>
      </p:pic>
      <p:pic>
        <p:nvPicPr>
          <p:cNvPr id="8" name="図 7">
            <a:extLst>
              <a:ext uri="{FF2B5EF4-FFF2-40B4-BE49-F238E27FC236}">
                <a16:creationId xmlns:a16="http://schemas.microsoft.com/office/drawing/2014/main" id="{14E1563C-52FD-7B49-A2CB-A56890C4B3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320987" y="4367836"/>
            <a:ext cx="534365" cy="534365"/>
          </a:xfrm>
          <a:prstGeom prst="rect">
            <a:avLst/>
          </a:prstGeom>
        </p:spPr>
      </p:pic>
      <p:pic>
        <p:nvPicPr>
          <p:cNvPr id="9" name="図 8">
            <a:extLst>
              <a:ext uri="{FF2B5EF4-FFF2-40B4-BE49-F238E27FC236}">
                <a16:creationId xmlns:a16="http://schemas.microsoft.com/office/drawing/2014/main" id="{2EA33844-EDC2-4D48-B212-A87981193DE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986418" y="4934654"/>
            <a:ext cx="534365" cy="534365"/>
          </a:xfrm>
          <a:prstGeom prst="rect">
            <a:avLst/>
          </a:prstGeom>
        </p:spPr>
      </p:pic>
      <p:pic>
        <p:nvPicPr>
          <p:cNvPr id="10" name="図 9">
            <a:extLst>
              <a:ext uri="{FF2B5EF4-FFF2-40B4-BE49-F238E27FC236}">
                <a16:creationId xmlns:a16="http://schemas.microsoft.com/office/drawing/2014/main" id="{BFB44ABD-2800-614A-AC4D-4E658CD29D5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928994" y="4352534"/>
            <a:ext cx="534365" cy="534365"/>
          </a:xfrm>
          <a:prstGeom prst="rect">
            <a:avLst/>
          </a:prstGeom>
        </p:spPr>
      </p:pic>
      <p:pic>
        <p:nvPicPr>
          <p:cNvPr id="11" name="図 10">
            <a:extLst>
              <a:ext uri="{FF2B5EF4-FFF2-40B4-BE49-F238E27FC236}">
                <a16:creationId xmlns:a16="http://schemas.microsoft.com/office/drawing/2014/main" id="{05137839-B82D-D445-B309-D0AB6330C2A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344147" y="4934655"/>
            <a:ext cx="534365" cy="534365"/>
          </a:xfrm>
          <a:prstGeom prst="rect">
            <a:avLst/>
          </a:prstGeom>
        </p:spPr>
      </p:pic>
      <p:pic>
        <p:nvPicPr>
          <p:cNvPr id="13" name="図 12">
            <a:extLst>
              <a:ext uri="{FF2B5EF4-FFF2-40B4-BE49-F238E27FC236}">
                <a16:creationId xmlns:a16="http://schemas.microsoft.com/office/drawing/2014/main" id="{CCD17AF0-E27A-9940-A346-115831EA6D9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928995" y="4938754"/>
            <a:ext cx="534365" cy="534365"/>
          </a:xfrm>
          <a:prstGeom prst="rect">
            <a:avLst/>
          </a:prstGeom>
        </p:spPr>
      </p:pic>
      <p:pic>
        <p:nvPicPr>
          <p:cNvPr id="14" name="図 13">
            <a:extLst>
              <a:ext uri="{FF2B5EF4-FFF2-40B4-BE49-F238E27FC236}">
                <a16:creationId xmlns:a16="http://schemas.microsoft.com/office/drawing/2014/main" id="{3B6E7B01-FB78-6340-81C8-F88F039EC22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3305458" y="5558255"/>
            <a:ext cx="534365" cy="534365"/>
          </a:xfrm>
          <a:prstGeom prst="rect">
            <a:avLst/>
          </a:prstGeom>
        </p:spPr>
      </p:pic>
      <p:pic>
        <p:nvPicPr>
          <p:cNvPr id="15" name="図 14">
            <a:extLst>
              <a:ext uri="{FF2B5EF4-FFF2-40B4-BE49-F238E27FC236}">
                <a16:creationId xmlns:a16="http://schemas.microsoft.com/office/drawing/2014/main" id="{36A0DACE-2AD4-6542-B1AB-160AE65646C3}"/>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1242230" y="5559885"/>
            <a:ext cx="534365" cy="534365"/>
          </a:xfrm>
          <a:prstGeom prst="rect">
            <a:avLst/>
          </a:prstGeom>
        </p:spPr>
      </p:pic>
      <p:pic>
        <p:nvPicPr>
          <p:cNvPr id="16" name="図 15">
            <a:extLst>
              <a:ext uri="{FF2B5EF4-FFF2-40B4-BE49-F238E27FC236}">
                <a16:creationId xmlns:a16="http://schemas.microsoft.com/office/drawing/2014/main" id="{A1C1856F-43FA-4E4F-AC23-3BB9E5FB9D83}"/>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3992223" y="5548781"/>
            <a:ext cx="534365" cy="534365"/>
          </a:xfrm>
          <a:prstGeom prst="rect">
            <a:avLst/>
          </a:prstGeom>
        </p:spPr>
      </p:pic>
      <p:pic>
        <p:nvPicPr>
          <p:cNvPr id="17" name="図 16">
            <a:extLst>
              <a:ext uri="{FF2B5EF4-FFF2-40B4-BE49-F238E27FC236}">
                <a16:creationId xmlns:a16="http://schemas.microsoft.com/office/drawing/2014/main" id="{8A5163EF-1515-814A-842F-E0248232F531}"/>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2611512" y="5576853"/>
            <a:ext cx="534365" cy="534365"/>
          </a:xfrm>
          <a:prstGeom prst="rect">
            <a:avLst/>
          </a:prstGeom>
        </p:spPr>
      </p:pic>
      <p:pic>
        <p:nvPicPr>
          <p:cNvPr id="18" name="図 17">
            <a:extLst>
              <a:ext uri="{FF2B5EF4-FFF2-40B4-BE49-F238E27FC236}">
                <a16:creationId xmlns:a16="http://schemas.microsoft.com/office/drawing/2014/main" id="{73DD0040-C063-934C-9675-5B08C4464436}"/>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928995" y="5549508"/>
            <a:ext cx="534365" cy="534365"/>
          </a:xfrm>
          <a:prstGeom prst="rect">
            <a:avLst/>
          </a:prstGeom>
        </p:spPr>
      </p:pic>
      <p:pic>
        <p:nvPicPr>
          <p:cNvPr id="19" name="図 18">
            <a:extLst>
              <a:ext uri="{FF2B5EF4-FFF2-40B4-BE49-F238E27FC236}">
                <a16:creationId xmlns:a16="http://schemas.microsoft.com/office/drawing/2014/main" id="{4D340FE1-9D14-874A-8A81-68EC89458101}"/>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3986418" y="4378297"/>
            <a:ext cx="534365" cy="534365"/>
          </a:xfrm>
          <a:prstGeom prst="rect">
            <a:avLst/>
          </a:prstGeom>
        </p:spPr>
      </p:pic>
      <p:pic>
        <p:nvPicPr>
          <p:cNvPr id="20" name="図 19">
            <a:extLst>
              <a:ext uri="{FF2B5EF4-FFF2-40B4-BE49-F238E27FC236}">
                <a16:creationId xmlns:a16="http://schemas.microsoft.com/office/drawing/2014/main" id="{567DC89B-9D42-024F-A8D9-FCAF6968F688}"/>
              </a:ext>
            </a:extLst>
          </p:cNvPr>
          <p:cNvPicPr>
            <a:picLocks noChangeAspect="1"/>
          </p:cNvPicPr>
          <p:nvPr/>
        </p:nvPicPr>
        <p:blipFill>
          <a:blip r:embed="rId15" cstate="hqprint">
            <a:extLst>
              <a:ext uri="{28A0092B-C50C-407E-A947-70E740481C1C}">
                <a14:useLocalDpi xmlns:a14="http://schemas.microsoft.com/office/drawing/2010/main"/>
              </a:ext>
            </a:extLst>
          </a:blip>
          <a:stretch>
            <a:fillRect/>
          </a:stretch>
        </p:blipFill>
        <p:spPr>
          <a:xfrm>
            <a:off x="2615402" y="4943491"/>
            <a:ext cx="534365" cy="534365"/>
          </a:xfrm>
          <a:prstGeom prst="rect">
            <a:avLst/>
          </a:prstGeom>
        </p:spPr>
      </p:pic>
      <p:sp>
        <p:nvSpPr>
          <p:cNvPr id="22" name="角丸四角形 21">
            <a:extLst>
              <a:ext uri="{FF2B5EF4-FFF2-40B4-BE49-F238E27FC236}">
                <a16:creationId xmlns:a16="http://schemas.microsoft.com/office/drawing/2014/main" id="{3A6326E4-4AAB-E04A-B2E7-BD7EED062A64}"/>
              </a:ext>
            </a:extLst>
          </p:cNvPr>
          <p:cNvSpPr/>
          <p:nvPr/>
        </p:nvSpPr>
        <p:spPr>
          <a:xfrm>
            <a:off x="5742755" y="1456472"/>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a:solidFill>
                  <a:schemeClr val="tx2">
                    <a:lumMod val="50000"/>
                  </a:schemeClr>
                </a:solidFill>
              </a:rPr>
              <a:t>アプリケーションの利用制御</a:t>
            </a:r>
            <a:endParaRPr kumimoji="1" lang="ja-JP" altLang="en-US" sz="1200" dirty="0">
              <a:solidFill>
                <a:schemeClr val="tx2">
                  <a:lumMod val="50000"/>
                </a:schemeClr>
              </a:solidFill>
            </a:endParaRPr>
          </a:p>
        </p:txBody>
      </p:sp>
      <p:sp>
        <p:nvSpPr>
          <p:cNvPr id="23" name="角丸四角形 22">
            <a:extLst>
              <a:ext uri="{FF2B5EF4-FFF2-40B4-BE49-F238E27FC236}">
                <a16:creationId xmlns:a16="http://schemas.microsoft.com/office/drawing/2014/main" id="{754CA52F-8EF1-4244-9515-1F2C52402DD0}"/>
              </a:ext>
            </a:extLst>
          </p:cNvPr>
          <p:cNvSpPr/>
          <p:nvPr/>
        </p:nvSpPr>
        <p:spPr>
          <a:xfrm>
            <a:off x="5742755" y="2007533"/>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200" dirty="0">
                <a:solidFill>
                  <a:schemeClr val="tx2">
                    <a:lumMod val="50000"/>
                  </a:schemeClr>
                </a:solidFill>
              </a:rPr>
              <a:t>UTF-8 </a:t>
            </a:r>
            <a:r>
              <a:rPr kumimoji="1" lang="ja-JP" altLang="en-US" sz="1200" dirty="0">
                <a:solidFill>
                  <a:schemeClr val="tx2">
                    <a:lumMod val="50000"/>
                  </a:schemeClr>
                </a:solidFill>
              </a:rPr>
              <a:t>対応</a:t>
            </a:r>
          </a:p>
        </p:txBody>
      </p:sp>
      <p:sp>
        <p:nvSpPr>
          <p:cNvPr id="24" name="角丸四角形 23">
            <a:extLst>
              <a:ext uri="{FF2B5EF4-FFF2-40B4-BE49-F238E27FC236}">
                <a16:creationId xmlns:a16="http://schemas.microsoft.com/office/drawing/2014/main" id="{A78EA998-E2B5-694F-83DF-C5DA7CDE4DAD}"/>
              </a:ext>
            </a:extLst>
          </p:cNvPr>
          <p:cNvSpPr/>
          <p:nvPr/>
        </p:nvSpPr>
        <p:spPr>
          <a:xfrm>
            <a:off x="5742755" y="2561200"/>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通知処理の改善</a:t>
            </a:r>
          </a:p>
        </p:txBody>
      </p:sp>
      <p:sp>
        <p:nvSpPr>
          <p:cNvPr id="25" name="角丸四角形 24">
            <a:extLst>
              <a:ext uri="{FF2B5EF4-FFF2-40B4-BE49-F238E27FC236}">
                <a16:creationId xmlns:a16="http://schemas.microsoft.com/office/drawing/2014/main" id="{6086E5B1-B4F7-494A-BDBC-F47D320C7D50}"/>
              </a:ext>
            </a:extLst>
          </p:cNvPr>
          <p:cNvSpPr/>
          <p:nvPr/>
        </p:nvSpPr>
        <p:spPr>
          <a:xfrm>
            <a:off x="5742755" y="3114867"/>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メール機能の刷新</a:t>
            </a:r>
          </a:p>
        </p:txBody>
      </p:sp>
      <p:sp>
        <p:nvSpPr>
          <p:cNvPr id="26" name="角丸四角形 25">
            <a:extLst>
              <a:ext uri="{FF2B5EF4-FFF2-40B4-BE49-F238E27FC236}">
                <a16:creationId xmlns:a16="http://schemas.microsoft.com/office/drawing/2014/main" id="{461B56E4-E296-DC4D-A50B-6079048ECF48}"/>
              </a:ext>
            </a:extLst>
          </p:cNvPr>
          <p:cNvSpPr/>
          <p:nvPr/>
        </p:nvSpPr>
        <p:spPr>
          <a:xfrm>
            <a:off x="5742755" y="3668534"/>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dirty="0">
                <a:solidFill>
                  <a:schemeClr val="tx2">
                    <a:lumMod val="50000"/>
                  </a:schemeClr>
                </a:solidFill>
              </a:rPr>
              <a:t>スケジュール登録・変更の</a:t>
            </a:r>
            <a:r>
              <a:rPr lang="en-US" altLang="ja-JP" sz="1200" dirty="0">
                <a:solidFill>
                  <a:schemeClr val="tx2">
                    <a:lumMod val="50000"/>
                  </a:schemeClr>
                </a:solidFill>
              </a:rPr>
              <a:t>UI</a:t>
            </a:r>
            <a:r>
              <a:rPr lang="ja-JP" altLang="en-US" sz="1200" dirty="0">
                <a:solidFill>
                  <a:schemeClr val="tx2">
                    <a:lumMod val="50000"/>
                  </a:schemeClr>
                </a:solidFill>
              </a:rPr>
              <a:t>改善</a:t>
            </a:r>
            <a:endParaRPr kumimoji="1" lang="ja-JP" altLang="en-US" sz="1200" dirty="0">
              <a:solidFill>
                <a:schemeClr val="tx2">
                  <a:lumMod val="50000"/>
                </a:schemeClr>
              </a:solidFill>
            </a:endParaRPr>
          </a:p>
        </p:txBody>
      </p:sp>
      <p:pic>
        <p:nvPicPr>
          <p:cNvPr id="27" name="図 26">
            <a:extLst>
              <a:ext uri="{FF2B5EF4-FFF2-40B4-BE49-F238E27FC236}">
                <a16:creationId xmlns:a16="http://schemas.microsoft.com/office/drawing/2014/main" id="{A983038D-2E74-AD4E-9A93-E61F54E2836E}"/>
              </a:ext>
            </a:extLst>
          </p:cNvPr>
          <p:cNvPicPr>
            <a:picLocks noChangeAspect="1"/>
          </p:cNvPicPr>
          <p:nvPr/>
        </p:nvPicPr>
        <p:blipFill>
          <a:blip r:embed="rId16" cstate="hqprint">
            <a:extLst>
              <a:ext uri="{28A0092B-C50C-407E-A947-70E740481C1C}">
                <a14:useLocalDpi xmlns:a14="http://schemas.microsoft.com/office/drawing/2010/main"/>
              </a:ext>
            </a:extLst>
          </a:blip>
          <a:stretch>
            <a:fillRect/>
          </a:stretch>
        </p:blipFill>
        <p:spPr>
          <a:xfrm>
            <a:off x="8640062" y="3678295"/>
            <a:ext cx="427737" cy="427737"/>
          </a:xfrm>
          <a:prstGeom prst="rect">
            <a:avLst/>
          </a:prstGeom>
        </p:spPr>
      </p:pic>
      <p:pic>
        <p:nvPicPr>
          <p:cNvPr id="28" name="図 27">
            <a:extLst>
              <a:ext uri="{FF2B5EF4-FFF2-40B4-BE49-F238E27FC236}">
                <a16:creationId xmlns:a16="http://schemas.microsoft.com/office/drawing/2014/main" id="{D165B510-299C-0940-8403-62171BAE3356}"/>
              </a:ext>
            </a:extLst>
          </p:cNvPr>
          <p:cNvPicPr>
            <a:picLocks noChangeAspect="1"/>
          </p:cNvPicPr>
          <p:nvPr/>
        </p:nvPicPr>
        <p:blipFill>
          <a:blip r:embed="rId17"/>
          <a:srcRect/>
          <a:stretch/>
        </p:blipFill>
        <p:spPr>
          <a:xfrm>
            <a:off x="8623493" y="3111240"/>
            <a:ext cx="427737" cy="427737"/>
          </a:xfrm>
          <a:prstGeom prst="rect">
            <a:avLst/>
          </a:prstGeom>
        </p:spPr>
      </p:pic>
      <p:pic>
        <p:nvPicPr>
          <p:cNvPr id="29" name="図 28">
            <a:extLst>
              <a:ext uri="{FF2B5EF4-FFF2-40B4-BE49-F238E27FC236}">
                <a16:creationId xmlns:a16="http://schemas.microsoft.com/office/drawing/2014/main" id="{3D06A93C-6678-2341-BF69-92385BC0EC5C}"/>
              </a:ext>
            </a:extLst>
          </p:cNvPr>
          <p:cNvPicPr>
            <a:picLocks noChangeAspect="1"/>
          </p:cNvPicPr>
          <p:nvPr/>
        </p:nvPicPr>
        <p:blipFill>
          <a:blip r:embed="rId18" cstate="hqprint">
            <a:extLst>
              <a:ext uri="{28A0092B-C50C-407E-A947-70E740481C1C}">
                <a14:useLocalDpi xmlns:a14="http://schemas.microsoft.com/office/drawing/2010/main"/>
              </a:ext>
            </a:extLst>
          </a:blip>
          <a:stretch>
            <a:fillRect/>
          </a:stretch>
        </p:blipFill>
        <p:spPr>
          <a:xfrm>
            <a:off x="8554151" y="1503471"/>
            <a:ext cx="171819" cy="171819"/>
          </a:xfrm>
          <a:prstGeom prst="rect">
            <a:avLst/>
          </a:prstGeom>
        </p:spPr>
      </p:pic>
      <p:pic>
        <p:nvPicPr>
          <p:cNvPr id="30" name="図 29">
            <a:extLst>
              <a:ext uri="{FF2B5EF4-FFF2-40B4-BE49-F238E27FC236}">
                <a16:creationId xmlns:a16="http://schemas.microsoft.com/office/drawing/2014/main" id="{70CB2691-2216-3D4B-98A0-00715672F919}"/>
              </a:ext>
            </a:extLst>
          </p:cNvPr>
          <p:cNvPicPr>
            <a:picLocks noChangeAspect="1"/>
          </p:cNvPicPr>
          <p:nvPr/>
        </p:nvPicPr>
        <p:blipFill>
          <a:blip r:embed="rId19" cstate="hqprint">
            <a:extLst>
              <a:ext uri="{28A0092B-C50C-407E-A947-70E740481C1C}">
                <a14:useLocalDpi xmlns:a14="http://schemas.microsoft.com/office/drawing/2010/main"/>
              </a:ext>
            </a:extLst>
          </a:blip>
          <a:stretch>
            <a:fillRect/>
          </a:stretch>
        </p:blipFill>
        <p:spPr>
          <a:xfrm>
            <a:off x="8602192" y="1693180"/>
            <a:ext cx="171819" cy="171819"/>
          </a:xfrm>
          <a:prstGeom prst="rect">
            <a:avLst/>
          </a:prstGeom>
        </p:spPr>
      </p:pic>
      <p:pic>
        <p:nvPicPr>
          <p:cNvPr id="31" name="図 30">
            <a:extLst>
              <a:ext uri="{FF2B5EF4-FFF2-40B4-BE49-F238E27FC236}">
                <a16:creationId xmlns:a16="http://schemas.microsoft.com/office/drawing/2014/main" id="{81B8DD0D-30B2-B74A-A20A-35DE43287083}"/>
              </a:ext>
            </a:extLst>
          </p:cNvPr>
          <p:cNvPicPr>
            <a:picLocks noChangeAspect="1"/>
          </p:cNvPicPr>
          <p:nvPr/>
        </p:nvPicPr>
        <p:blipFill>
          <a:blip r:embed="rId17"/>
          <a:srcRect/>
          <a:stretch/>
        </p:blipFill>
        <p:spPr>
          <a:xfrm>
            <a:off x="8850731" y="1711207"/>
            <a:ext cx="171819" cy="171819"/>
          </a:xfrm>
          <a:prstGeom prst="rect">
            <a:avLst/>
          </a:prstGeom>
        </p:spPr>
      </p:pic>
      <p:pic>
        <p:nvPicPr>
          <p:cNvPr id="32" name="図 31">
            <a:extLst>
              <a:ext uri="{FF2B5EF4-FFF2-40B4-BE49-F238E27FC236}">
                <a16:creationId xmlns:a16="http://schemas.microsoft.com/office/drawing/2014/main" id="{89D5D35F-9FAE-BD48-BD6B-A76807439369}"/>
              </a:ext>
            </a:extLst>
          </p:cNvPr>
          <p:cNvPicPr>
            <a:picLocks noChangeAspect="1"/>
          </p:cNvPicPr>
          <p:nvPr/>
        </p:nvPicPr>
        <p:blipFill>
          <a:blip r:embed="rId20" cstate="hqprint">
            <a:extLst>
              <a:ext uri="{28A0092B-C50C-407E-A947-70E740481C1C}">
                <a14:useLocalDpi xmlns:a14="http://schemas.microsoft.com/office/drawing/2010/main"/>
              </a:ext>
            </a:extLst>
          </a:blip>
          <a:stretch>
            <a:fillRect/>
          </a:stretch>
        </p:blipFill>
        <p:spPr>
          <a:xfrm>
            <a:off x="8764822" y="1511598"/>
            <a:ext cx="171819" cy="171819"/>
          </a:xfrm>
          <a:prstGeom prst="rect">
            <a:avLst/>
          </a:prstGeom>
        </p:spPr>
      </p:pic>
      <p:sp>
        <p:nvSpPr>
          <p:cNvPr id="34" name="角丸四角形 33">
            <a:extLst>
              <a:ext uri="{FF2B5EF4-FFF2-40B4-BE49-F238E27FC236}">
                <a16:creationId xmlns:a16="http://schemas.microsoft.com/office/drawing/2014/main" id="{8EA86D4D-7DC8-AF4E-B86C-4F20401576E8}"/>
              </a:ext>
            </a:extLst>
          </p:cNvPr>
          <p:cNvSpPr/>
          <p:nvPr/>
        </p:nvSpPr>
        <p:spPr>
          <a:xfrm>
            <a:off x="5742755" y="4222201"/>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カスタムアプリの機能強化</a:t>
            </a:r>
          </a:p>
        </p:txBody>
      </p:sp>
      <p:sp>
        <p:nvSpPr>
          <p:cNvPr id="35" name="角丸四角形 34">
            <a:extLst>
              <a:ext uri="{FF2B5EF4-FFF2-40B4-BE49-F238E27FC236}">
                <a16:creationId xmlns:a16="http://schemas.microsoft.com/office/drawing/2014/main" id="{E9EEBA02-1D7C-9842-9A7B-4F889622451E}"/>
              </a:ext>
            </a:extLst>
          </p:cNvPr>
          <p:cNvSpPr/>
          <p:nvPr/>
        </p:nvSpPr>
        <p:spPr>
          <a:xfrm>
            <a:off x="5742755" y="4775849"/>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ファイル管理の機能強化</a:t>
            </a:r>
          </a:p>
        </p:txBody>
      </p:sp>
      <p:sp>
        <p:nvSpPr>
          <p:cNvPr id="36" name="角丸四角形 35">
            <a:extLst>
              <a:ext uri="{FF2B5EF4-FFF2-40B4-BE49-F238E27FC236}">
                <a16:creationId xmlns:a16="http://schemas.microsoft.com/office/drawing/2014/main" id="{C2EF3972-DABA-FD4E-9BAF-BEE57E33EF16}"/>
              </a:ext>
            </a:extLst>
          </p:cNvPr>
          <p:cNvSpPr/>
          <p:nvPr/>
        </p:nvSpPr>
        <p:spPr>
          <a:xfrm>
            <a:off x="5742755" y="5325908"/>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2">
                    <a:lumMod val="50000"/>
                  </a:schemeClr>
                </a:solidFill>
              </a:rPr>
              <a:t>モバイル表示の強化</a:t>
            </a:r>
          </a:p>
        </p:txBody>
      </p:sp>
      <p:sp>
        <p:nvSpPr>
          <p:cNvPr id="37" name="角丸四角形 36">
            <a:extLst>
              <a:ext uri="{FF2B5EF4-FFF2-40B4-BE49-F238E27FC236}">
                <a16:creationId xmlns:a16="http://schemas.microsoft.com/office/drawing/2014/main" id="{92AE31E2-6FE8-C447-8CB7-AC0B2F690B29}"/>
              </a:ext>
            </a:extLst>
          </p:cNvPr>
          <p:cNvSpPr/>
          <p:nvPr/>
        </p:nvSpPr>
        <p:spPr>
          <a:xfrm>
            <a:off x="5742755" y="5875967"/>
            <a:ext cx="3404558" cy="447261"/>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a:solidFill>
                  <a:schemeClr val="tx2">
                    <a:lumMod val="50000"/>
                  </a:schemeClr>
                </a:solidFill>
              </a:rPr>
              <a:t>モバイル版アプリ「サイボウズ </a:t>
            </a:r>
            <a:r>
              <a:rPr kumimoji="1" lang="en-US" altLang="ja-JP" sz="1200" dirty="0">
                <a:solidFill>
                  <a:schemeClr val="tx2">
                    <a:lumMod val="50000"/>
                  </a:schemeClr>
                </a:solidFill>
              </a:rPr>
              <a:t>Office</a:t>
            </a:r>
            <a:r>
              <a:rPr kumimoji="1" lang="ja-JP" altLang="en-US" sz="1200">
                <a:solidFill>
                  <a:schemeClr val="tx2">
                    <a:lumMod val="50000"/>
                  </a:schemeClr>
                </a:solidFill>
              </a:rPr>
              <a:t>」</a:t>
            </a:r>
            <a:endParaRPr kumimoji="1" lang="ja-JP" altLang="en-US" sz="1200" dirty="0">
              <a:solidFill>
                <a:schemeClr val="tx2">
                  <a:lumMod val="50000"/>
                </a:schemeClr>
              </a:solidFill>
            </a:endParaRPr>
          </a:p>
        </p:txBody>
      </p:sp>
      <p:pic>
        <p:nvPicPr>
          <p:cNvPr id="38" name="図 37">
            <a:extLst>
              <a:ext uri="{FF2B5EF4-FFF2-40B4-BE49-F238E27FC236}">
                <a16:creationId xmlns:a16="http://schemas.microsoft.com/office/drawing/2014/main" id="{A0A0B799-F0A1-B646-AD98-BF77A08D6F4E}"/>
              </a:ext>
            </a:extLst>
          </p:cNvPr>
          <p:cNvPicPr>
            <a:picLocks noChangeAspect="1"/>
          </p:cNvPicPr>
          <p:nvPr/>
        </p:nvPicPr>
        <p:blipFill>
          <a:blip r:embed="rId21" cstate="hqprint">
            <a:extLst>
              <a:ext uri="{28A0092B-C50C-407E-A947-70E740481C1C}">
                <a14:useLocalDpi xmlns:a14="http://schemas.microsoft.com/office/drawing/2010/main"/>
              </a:ext>
            </a:extLst>
          </a:blip>
          <a:stretch>
            <a:fillRect/>
          </a:stretch>
        </p:blipFill>
        <p:spPr>
          <a:xfrm>
            <a:off x="8623495" y="4772241"/>
            <a:ext cx="427737" cy="427737"/>
          </a:xfrm>
          <a:prstGeom prst="rect">
            <a:avLst/>
          </a:prstGeom>
        </p:spPr>
      </p:pic>
      <p:pic>
        <p:nvPicPr>
          <p:cNvPr id="39" name="図 38">
            <a:extLst>
              <a:ext uri="{FF2B5EF4-FFF2-40B4-BE49-F238E27FC236}">
                <a16:creationId xmlns:a16="http://schemas.microsoft.com/office/drawing/2014/main" id="{003944D5-4685-3447-AC1F-8B7E5710BD0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23494" y="4230941"/>
            <a:ext cx="427737" cy="427737"/>
          </a:xfrm>
          <a:prstGeom prst="rect">
            <a:avLst/>
          </a:prstGeom>
        </p:spPr>
      </p:pic>
      <p:sp>
        <p:nvSpPr>
          <p:cNvPr id="41" name="角丸四角形吹き出し 40">
            <a:extLst>
              <a:ext uri="{FF2B5EF4-FFF2-40B4-BE49-F238E27FC236}">
                <a16:creationId xmlns:a16="http://schemas.microsoft.com/office/drawing/2014/main" id="{BE9ECF40-7061-4643-8D58-2A2128829C28}"/>
              </a:ext>
            </a:extLst>
          </p:cNvPr>
          <p:cNvSpPr/>
          <p:nvPr/>
        </p:nvSpPr>
        <p:spPr>
          <a:xfrm>
            <a:off x="240933" y="1238940"/>
            <a:ext cx="1448912" cy="472267"/>
          </a:xfrm>
          <a:prstGeom prst="wedgeRoundRectCallout">
            <a:avLst>
              <a:gd name="adj1" fmla="val -2748"/>
              <a:gd name="adj2" fmla="val 72882"/>
              <a:gd name="adj3" fmla="val 16667"/>
            </a:avLst>
          </a:prstGeom>
          <a:solidFill>
            <a:srgbClr val="F7964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100" dirty="0"/>
              <a:t>2013</a:t>
            </a:r>
            <a:r>
              <a:rPr kumimoji="1" lang="ja-JP" altLang="en-US" sz="1100" dirty="0"/>
              <a:t>年</a:t>
            </a:r>
            <a:r>
              <a:rPr lang="en-US" altLang="ja-JP" sz="1100" dirty="0"/>
              <a:t>10</a:t>
            </a:r>
            <a:r>
              <a:rPr kumimoji="1" lang="ja-JP" altLang="en-US" sz="1100" dirty="0"/>
              <a:t>月</a:t>
            </a:r>
            <a:r>
              <a:rPr lang="en-US" altLang="ja-JP" sz="1100" dirty="0"/>
              <a:t>10</a:t>
            </a:r>
            <a:r>
              <a:rPr kumimoji="1" lang="ja-JP" altLang="en-US" sz="1100" dirty="0"/>
              <a:t>日販売開始</a:t>
            </a:r>
          </a:p>
        </p:txBody>
      </p:sp>
      <p:pic>
        <p:nvPicPr>
          <p:cNvPr id="42" name="図 41">
            <a:extLst>
              <a:ext uri="{FF2B5EF4-FFF2-40B4-BE49-F238E27FC236}">
                <a16:creationId xmlns:a16="http://schemas.microsoft.com/office/drawing/2014/main" id="{D05274C9-030D-4B4B-91DD-1BBC40E4A8D2}"/>
              </a:ext>
            </a:extLst>
          </p:cNvPr>
          <p:cNvPicPr>
            <a:picLocks noChangeAspect="1"/>
          </p:cNvPicPr>
          <p:nvPr/>
        </p:nvPicPr>
        <p:blipFill>
          <a:blip r:embed="rId17"/>
          <a:srcRect/>
          <a:stretch/>
        </p:blipFill>
        <p:spPr>
          <a:xfrm>
            <a:off x="1242230" y="4958510"/>
            <a:ext cx="529200" cy="529200"/>
          </a:xfrm>
          <a:prstGeom prst="rect">
            <a:avLst/>
          </a:prstGeom>
        </p:spPr>
      </p:pic>
      <p:pic>
        <p:nvPicPr>
          <p:cNvPr id="45" name="図 44">
            <a:extLst>
              <a:ext uri="{FF2B5EF4-FFF2-40B4-BE49-F238E27FC236}">
                <a16:creationId xmlns:a16="http://schemas.microsoft.com/office/drawing/2014/main" id="{0DD0BEB6-1F3F-9C4D-A600-1D87B02B9A4A}"/>
              </a:ext>
            </a:extLst>
          </p:cNvPr>
          <p:cNvPicPr>
            <a:picLocks noChangeAspect="1"/>
          </p:cNvPicPr>
          <p:nvPr/>
        </p:nvPicPr>
        <p:blipFill>
          <a:blip r:embed="rId22"/>
          <a:srcRect/>
          <a:stretch/>
        </p:blipFill>
        <p:spPr>
          <a:xfrm>
            <a:off x="8733131" y="5852535"/>
            <a:ext cx="278492" cy="494123"/>
          </a:xfrm>
          <a:prstGeom prst="rect">
            <a:avLst/>
          </a:prstGeom>
        </p:spPr>
      </p:pic>
      <p:pic>
        <p:nvPicPr>
          <p:cNvPr id="46" name="図 45" descr="モニター画面に映るウェブサイトのスクリーンショット&#10;&#10;自動的に生成された説明">
            <a:extLst>
              <a:ext uri="{FF2B5EF4-FFF2-40B4-BE49-F238E27FC236}">
                <a16:creationId xmlns:a16="http://schemas.microsoft.com/office/drawing/2014/main" id="{2DA35D58-BBE9-FD4F-AD4A-2F573A4502A2}"/>
              </a:ext>
            </a:extLst>
          </p:cNvPr>
          <p:cNvPicPr>
            <a:picLocks noChangeAspect="1"/>
          </p:cNvPicPr>
          <p:nvPr/>
        </p:nvPicPr>
        <p:blipFill>
          <a:blip r:embed="rId23"/>
          <a:stretch>
            <a:fillRect/>
          </a:stretch>
        </p:blipFill>
        <p:spPr>
          <a:xfrm>
            <a:off x="8733131" y="5333592"/>
            <a:ext cx="242039" cy="439200"/>
          </a:xfrm>
          <a:prstGeom prst="rect">
            <a:avLst/>
          </a:prstGeom>
        </p:spPr>
      </p:pic>
    </p:spTree>
    <p:extLst>
      <p:ext uri="{BB962C8B-B14F-4D97-AF65-F5344CB8AC3E}">
        <p14:creationId xmlns:p14="http://schemas.microsoft.com/office/powerpoint/2010/main" val="235907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CA3AFA3-B754-0B4A-B7A2-A854AE71F5C5}"/>
              </a:ext>
            </a:extLst>
          </p:cNvPr>
          <p:cNvSpPr>
            <a:spLocks noGrp="1"/>
          </p:cNvSpPr>
          <p:nvPr>
            <p:ph type="sldNum" sz="quarter" idx="10"/>
          </p:nvPr>
        </p:nvSpPr>
        <p:spPr/>
        <p:txBody>
          <a:bodyPr/>
          <a:lstStyle/>
          <a:p>
            <a:fld id="{0FEDF257-E9DE-47AD-A871-A7339627178B}" type="slidenum">
              <a:rPr lang="ja-JP" altLang="en-US" smtClean="0"/>
              <a:pPr/>
              <a:t>5</a:t>
            </a:fld>
            <a:endParaRPr lang="ja-JP" altLang="en-US" dirty="0"/>
          </a:p>
        </p:txBody>
      </p:sp>
      <p:sp>
        <p:nvSpPr>
          <p:cNvPr id="22" name="テキスト ボックス 21">
            <a:extLst>
              <a:ext uri="{FF2B5EF4-FFF2-40B4-BE49-F238E27FC236}">
                <a16:creationId xmlns:a16="http://schemas.microsoft.com/office/drawing/2014/main" id="{A3B1D3BC-540B-6947-B8C0-DA580F06BB15}"/>
              </a:ext>
            </a:extLst>
          </p:cNvPr>
          <p:cNvSpPr txBox="1"/>
          <p:nvPr/>
        </p:nvSpPr>
        <p:spPr>
          <a:xfrm>
            <a:off x="330192" y="1371598"/>
            <a:ext cx="6807761" cy="830997"/>
          </a:xfrm>
          <a:prstGeom prst="rect">
            <a:avLst/>
          </a:prstGeom>
          <a:noFill/>
        </p:spPr>
        <p:txBody>
          <a:bodyPr wrap="none" rtlCol="0">
            <a:spAutoFit/>
          </a:bodyPr>
          <a:lstStyle/>
          <a:p>
            <a:r>
              <a:rPr lang="ja-JP" altLang="en-US" sz="2400" b="1" dirty="0">
                <a:solidFill>
                  <a:schemeClr val="bg1"/>
                </a:solidFill>
                <a:latin typeface="+mj-ea"/>
                <a:ea typeface="+mj-ea"/>
              </a:rPr>
              <a:t>サイボウズ </a:t>
            </a:r>
            <a:r>
              <a:rPr lang="en-US" altLang="ja-JP" sz="2400" b="1" dirty="0">
                <a:solidFill>
                  <a:schemeClr val="bg1"/>
                </a:solidFill>
                <a:latin typeface="+mj-ea"/>
                <a:ea typeface="+mj-ea"/>
              </a:rPr>
              <a:t>Office 8 〜</a:t>
            </a:r>
            <a:r>
              <a:rPr lang="ja-JP" altLang="en-US" sz="2400" b="1" dirty="0">
                <a:solidFill>
                  <a:schemeClr val="bg1"/>
                </a:solidFill>
                <a:latin typeface="+mj-ea"/>
                <a:ea typeface="+mj-ea"/>
              </a:rPr>
              <a:t> サイボウズ </a:t>
            </a:r>
            <a:r>
              <a:rPr lang="en-US" altLang="ja-JP" sz="2400" b="1" dirty="0">
                <a:solidFill>
                  <a:schemeClr val="bg1"/>
                </a:solidFill>
                <a:latin typeface="+mj-ea"/>
                <a:ea typeface="+mj-ea"/>
              </a:rPr>
              <a:t>Office 10 </a:t>
            </a:r>
          </a:p>
          <a:p>
            <a:r>
              <a:rPr lang="ja-JP" altLang="en-US" sz="2400" b="1" dirty="0">
                <a:solidFill>
                  <a:schemeClr val="bg1"/>
                </a:solidFill>
                <a:latin typeface="+mj-ea"/>
                <a:ea typeface="+mj-ea"/>
              </a:rPr>
              <a:t>機能比較</a:t>
            </a:r>
            <a:endParaRPr lang="en-US" altLang="ja-JP" sz="2400" b="1" dirty="0">
              <a:solidFill>
                <a:schemeClr val="bg1"/>
              </a:solidFill>
              <a:latin typeface="+mj-ea"/>
              <a:ea typeface="+mj-ea"/>
            </a:endParaRPr>
          </a:p>
        </p:txBody>
      </p:sp>
      <p:sp>
        <p:nvSpPr>
          <p:cNvPr id="23" name="角丸四角形 22">
            <a:extLst>
              <a:ext uri="{FF2B5EF4-FFF2-40B4-BE49-F238E27FC236}">
                <a16:creationId xmlns:a16="http://schemas.microsoft.com/office/drawing/2014/main" id="{78952324-EAA3-7B4E-BD95-88D5BE971CBF}"/>
              </a:ext>
            </a:extLst>
          </p:cNvPr>
          <p:cNvSpPr/>
          <p:nvPr/>
        </p:nvSpPr>
        <p:spPr>
          <a:xfrm>
            <a:off x="845273" y="3176652"/>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b="1" dirty="0">
                <a:solidFill>
                  <a:schemeClr val="tx2">
                    <a:lumMod val="50000"/>
                  </a:schemeClr>
                </a:solidFill>
              </a:rPr>
              <a:t>基本仕様（全般）</a:t>
            </a:r>
            <a:endParaRPr kumimoji="1" lang="ja-JP" altLang="en-US" sz="1400" b="1" dirty="0">
              <a:solidFill>
                <a:schemeClr val="tx2">
                  <a:lumMod val="50000"/>
                </a:schemeClr>
              </a:solidFill>
            </a:endParaRPr>
          </a:p>
        </p:txBody>
      </p:sp>
      <p:sp>
        <p:nvSpPr>
          <p:cNvPr id="24" name="角丸四角形 23">
            <a:extLst>
              <a:ext uri="{FF2B5EF4-FFF2-40B4-BE49-F238E27FC236}">
                <a16:creationId xmlns:a16="http://schemas.microsoft.com/office/drawing/2014/main" id="{5C00523F-1A67-6E41-B2BE-CFE3C56719D8}"/>
              </a:ext>
            </a:extLst>
          </p:cNvPr>
          <p:cNvSpPr/>
          <p:nvPr/>
        </p:nvSpPr>
        <p:spPr>
          <a:xfrm>
            <a:off x="845273" y="4320239"/>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tx2">
                    <a:lumMod val="50000"/>
                  </a:schemeClr>
                </a:solidFill>
              </a:rPr>
              <a:t>管理画面</a:t>
            </a:r>
            <a:endParaRPr kumimoji="1" lang="en-US" altLang="ja-JP" sz="1400" b="1" dirty="0">
              <a:solidFill>
                <a:schemeClr val="tx2">
                  <a:lumMod val="50000"/>
                </a:schemeClr>
              </a:solidFill>
            </a:endParaRPr>
          </a:p>
          <a:p>
            <a:pPr algn="ctr"/>
            <a:r>
              <a:rPr kumimoji="1" lang="ja-JP" altLang="en-US" sz="1400" b="1">
                <a:solidFill>
                  <a:schemeClr val="tx2">
                    <a:lumMod val="50000"/>
                  </a:schemeClr>
                </a:solidFill>
              </a:rPr>
              <a:t>（</a:t>
            </a:r>
            <a:r>
              <a:rPr kumimoji="1" lang="ja-JP" altLang="en-US" sz="1400" b="1" dirty="0">
                <a:solidFill>
                  <a:schemeClr val="tx2">
                    <a:lumMod val="50000"/>
                  </a:schemeClr>
                </a:solidFill>
              </a:rPr>
              <a:t>システム設定）</a:t>
            </a:r>
          </a:p>
        </p:txBody>
      </p:sp>
      <p:sp>
        <p:nvSpPr>
          <p:cNvPr id="25" name="角丸四角形 24">
            <a:extLst>
              <a:ext uri="{FF2B5EF4-FFF2-40B4-BE49-F238E27FC236}">
                <a16:creationId xmlns:a16="http://schemas.microsoft.com/office/drawing/2014/main" id="{9B0B556C-F495-D04E-89CC-FD92FA53EBA7}"/>
              </a:ext>
            </a:extLst>
          </p:cNvPr>
          <p:cNvSpPr/>
          <p:nvPr/>
        </p:nvSpPr>
        <p:spPr>
          <a:xfrm>
            <a:off x="845273" y="5463826"/>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tx2">
                    <a:lumMod val="50000"/>
                  </a:schemeClr>
                </a:solidFill>
              </a:rPr>
              <a:t>スケジュール</a:t>
            </a:r>
            <a:endParaRPr kumimoji="1" lang="ja-JP" altLang="en-US" sz="1400" b="1" dirty="0">
              <a:solidFill>
                <a:schemeClr val="tx2">
                  <a:lumMod val="50000"/>
                </a:schemeClr>
              </a:solidFill>
            </a:endParaRPr>
          </a:p>
        </p:txBody>
      </p:sp>
      <p:sp>
        <p:nvSpPr>
          <p:cNvPr id="26" name="角丸四角形 25">
            <a:extLst>
              <a:ext uri="{FF2B5EF4-FFF2-40B4-BE49-F238E27FC236}">
                <a16:creationId xmlns:a16="http://schemas.microsoft.com/office/drawing/2014/main" id="{77EAADF5-FF3D-1D48-ADF2-AE2BEFA474E2}"/>
              </a:ext>
            </a:extLst>
          </p:cNvPr>
          <p:cNvSpPr/>
          <p:nvPr/>
        </p:nvSpPr>
        <p:spPr>
          <a:xfrm>
            <a:off x="3688977" y="3176652"/>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tx2">
                    <a:lumMod val="50000"/>
                  </a:schemeClr>
                </a:solidFill>
              </a:rPr>
              <a:t>掲示板</a:t>
            </a:r>
            <a:endParaRPr kumimoji="1" lang="ja-JP" altLang="en-US" sz="1400" b="1" dirty="0">
              <a:solidFill>
                <a:schemeClr val="tx2">
                  <a:lumMod val="50000"/>
                </a:schemeClr>
              </a:solidFill>
            </a:endParaRPr>
          </a:p>
        </p:txBody>
      </p:sp>
      <p:sp>
        <p:nvSpPr>
          <p:cNvPr id="27" name="角丸四角形 26">
            <a:extLst>
              <a:ext uri="{FF2B5EF4-FFF2-40B4-BE49-F238E27FC236}">
                <a16:creationId xmlns:a16="http://schemas.microsoft.com/office/drawing/2014/main" id="{F3E9BBCE-E399-B849-9B10-29F9E818EA9A}"/>
              </a:ext>
            </a:extLst>
          </p:cNvPr>
          <p:cNvSpPr/>
          <p:nvPr/>
        </p:nvSpPr>
        <p:spPr>
          <a:xfrm>
            <a:off x="3688977" y="4320239"/>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b="1">
                <a:solidFill>
                  <a:schemeClr val="tx2">
                    <a:lumMod val="50000"/>
                  </a:schemeClr>
                </a:solidFill>
              </a:rPr>
              <a:t>メール</a:t>
            </a:r>
            <a:endParaRPr kumimoji="1" lang="ja-JP" altLang="en-US" sz="1400" b="1" dirty="0">
              <a:solidFill>
                <a:schemeClr val="tx2">
                  <a:lumMod val="50000"/>
                </a:schemeClr>
              </a:solidFill>
            </a:endParaRPr>
          </a:p>
        </p:txBody>
      </p:sp>
      <p:sp>
        <p:nvSpPr>
          <p:cNvPr id="28" name="角丸四角形 27">
            <a:extLst>
              <a:ext uri="{FF2B5EF4-FFF2-40B4-BE49-F238E27FC236}">
                <a16:creationId xmlns:a16="http://schemas.microsoft.com/office/drawing/2014/main" id="{6A669B96-4D87-E443-B28F-4C72731A0950}"/>
              </a:ext>
            </a:extLst>
          </p:cNvPr>
          <p:cNvSpPr/>
          <p:nvPr/>
        </p:nvSpPr>
        <p:spPr>
          <a:xfrm>
            <a:off x="3688977" y="5463826"/>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tx2">
                    <a:lumMod val="50000"/>
                  </a:schemeClr>
                </a:solidFill>
              </a:rPr>
              <a:t>電話メモ</a:t>
            </a:r>
            <a:endParaRPr kumimoji="1" lang="ja-JP" altLang="en-US" sz="1400" b="1" dirty="0">
              <a:solidFill>
                <a:schemeClr val="tx2">
                  <a:lumMod val="50000"/>
                </a:schemeClr>
              </a:solidFill>
            </a:endParaRPr>
          </a:p>
        </p:txBody>
      </p:sp>
      <p:sp>
        <p:nvSpPr>
          <p:cNvPr id="29" name="角丸四角形 28">
            <a:extLst>
              <a:ext uri="{FF2B5EF4-FFF2-40B4-BE49-F238E27FC236}">
                <a16:creationId xmlns:a16="http://schemas.microsoft.com/office/drawing/2014/main" id="{C69E7F64-132F-2B4B-8102-66AC8351820A}"/>
              </a:ext>
            </a:extLst>
          </p:cNvPr>
          <p:cNvSpPr/>
          <p:nvPr/>
        </p:nvSpPr>
        <p:spPr>
          <a:xfrm>
            <a:off x="6532681" y="3176652"/>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tx2">
                    <a:lumMod val="50000"/>
                  </a:schemeClr>
                </a:solidFill>
              </a:rPr>
              <a:t>ファイル管理</a:t>
            </a:r>
            <a:endParaRPr kumimoji="1" lang="ja-JP" altLang="en-US" sz="1400" b="1" dirty="0">
              <a:solidFill>
                <a:schemeClr val="tx2">
                  <a:lumMod val="50000"/>
                </a:schemeClr>
              </a:solidFill>
            </a:endParaRPr>
          </a:p>
        </p:txBody>
      </p:sp>
      <p:sp>
        <p:nvSpPr>
          <p:cNvPr id="30" name="角丸四角形 29">
            <a:extLst>
              <a:ext uri="{FF2B5EF4-FFF2-40B4-BE49-F238E27FC236}">
                <a16:creationId xmlns:a16="http://schemas.microsoft.com/office/drawing/2014/main" id="{164DD0E1-96A9-1746-9A6A-99F7AC8B1240}"/>
              </a:ext>
            </a:extLst>
          </p:cNvPr>
          <p:cNvSpPr/>
          <p:nvPr/>
        </p:nvSpPr>
        <p:spPr>
          <a:xfrm>
            <a:off x="6532681" y="4320239"/>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tx2">
                    <a:lumMod val="50000"/>
                  </a:schemeClr>
                </a:solidFill>
              </a:rPr>
              <a:t>ワークフロー</a:t>
            </a:r>
            <a:endParaRPr kumimoji="1" lang="ja-JP" altLang="en-US" sz="1400" b="1" dirty="0">
              <a:solidFill>
                <a:schemeClr val="tx2">
                  <a:lumMod val="50000"/>
                </a:schemeClr>
              </a:solidFill>
            </a:endParaRPr>
          </a:p>
        </p:txBody>
      </p:sp>
      <p:sp>
        <p:nvSpPr>
          <p:cNvPr id="31" name="角丸四角形 30">
            <a:extLst>
              <a:ext uri="{FF2B5EF4-FFF2-40B4-BE49-F238E27FC236}">
                <a16:creationId xmlns:a16="http://schemas.microsoft.com/office/drawing/2014/main" id="{600EF41B-B42B-ED49-BAA4-346B3D10C129}"/>
              </a:ext>
            </a:extLst>
          </p:cNvPr>
          <p:cNvSpPr/>
          <p:nvPr/>
        </p:nvSpPr>
        <p:spPr>
          <a:xfrm>
            <a:off x="6532681" y="5463826"/>
            <a:ext cx="2691304" cy="1021760"/>
          </a:xfrm>
          <a:prstGeom prst="roundRect">
            <a:avLst/>
          </a:prstGeom>
          <a:noFill/>
          <a:ln w="38100">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a:solidFill>
                  <a:schemeClr val="tx2">
                    <a:lumMod val="50000"/>
                  </a:schemeClr>
                </a:solidFill>
              </a:rPr>
              <a:t>カスタムアプリ</a:t>
            </a:r>
            <a:endParaRPr kumimoji="1" lang="ja-JP" altLang="en-US" sz="1400" b="1" dirty="0">
              <a:solidFill>
                <a:schemeClr val="tx2">
                  <a:lumMod val="50000"/>
                </a:schemeClr>
              </a:solidFill>
            </a:endParaRPr>
          </a:p>
        </p:txBody>
      </p:sp>
      <p:pic>
        <p:nvPicPr>
          <p:cNvPr id="4" name="図 3">
            <a:extLst>
              <a:ext uri="{FF2B5EF4-FFF2-40B4-BE49-F238E27FC236}">
                <a16:creationId xmlns:a16="http://schemas.microsoft.com/office/drawing/2014/main" id="{3F93AA66-D4CF-544E-9E72-8D0D48379A1C}"/>
              </a:ext>
            </a:extLst>
          </p:cNvPr>
          <p:cNvPicPr>
            <a:picLocks noChangeAspect="1"/>
          </p:cNvPicPr>
          <p:nvPr/>
        </p:nvPicPr>
        <p:blipFill>
          <a:blip r:embed="rId2"/>
          <a:stretch>
            <a:fillRect/>
          </a:stretch>
        </p:blipFill>
        <p:spPr>
          <a:xfrm>
            <a:off x="2871188" y="4529425"/>
            <a:ext cx="632236" cy="632236"/>
          </a:xfrm>
          <a:prstGeom prst="rect">
            <a:avLst/>
          </a:prstGeom>
        </p:spPr>
      </p:pic>
      <p:pic>
        <p:nvPicPr>
          <p:cNvPr id="40" name="図 39">
            <a:extLst>
              <a:ext uri="{FF2B5EF4-FFF2-40B4-BE49-F238E27FC236}">
                <a16:creationId xmlns:a16="http://schemas.microsoft.com/office/drawing/2014/main" id="{6B7573E5-4580-124B-BFD2-8638C2422AE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871188" y="5761690"/>
            <a:ext cx="534365" cy="534365"/>
          </a:xfrm>
          <a:prstGeom prst="rect">
            <a:avLst/>
          </a:prstGeom>
        </p:spPr>
      </p:pic>
      <p:pic>
        <p:nvPicPr>
          <p:cNvPr id="41" name="図 40">
            <a:extLst>
              <a:ext uri="{FF2B5EF4-FFF2-40B4-BE49-F238E27FC236}">
                <a16:creationId xmlns:a16="http://schemas.microsoft.com/office/drawing/2014/main" id="{75BE939D-149D-D746-8A7F-D56F71649D35}"/>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654934" y="3420349"/>
            <a:ext cx="534365" cy="534365"/>
          </a:xfrm>
          <a:prstGeom prst="rect">
            <a:avLst/>
          </a:prstGeom>
        </p:spPr>
      </p:pic>
      <p:pic>
        <p:nvPicPr>
          <p:cNvPr id="42" name="図 41">
            <a:extLst>
              <a:ext uri="{FF2B5EF4-FFF2-40B4-BE49-F238E27FC236}">
                <a16:creationId xmlns:a16="http://schemas.microsoft.com/office/drawing/2014/main" id="{CC08E575-3A40-C84B-B696-840FD37E9CD7}"/>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26361" y="5707523"/>
            <a:ext cx="534365" cy="534365"/>
          </a:xfrm>
          <a:prstGeom prst="rect">
            <a:avLst/>
          </a:prstGeom>
        </p:spPr>
      </p:pic>
      <p:pic>
        <p:nvPicPr>
          <p:cNvPr id="43" name="図 42">
            <a:extLst>
              <a:ext uri="{FF2B5EF4-FFF2-40B4-BE49-F238E27FC236}">
                <a16:creationId xmlns:a16="http://schemas.microsoft.com/office/drawing/2014/main" id="{20E0D72E-5859-B341-A075-69B6DAAAAD5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526362" y="3376224"/>
            <a:ext cx="534365" cy="534365"/>
          </a:xfrm>
          <a:prstGeom prst="rect">
            <a:avLst/>
          </a:prstGeom>
        </p:spPr>
      </p:pic>
      <p:pic>
        <p:nvPicPr>
          <p:cNvPr id="44" name="図 43">
            <a:extLst>
              <a:ext uri="{FF2B5EF4-FFF2-40B4-BE49-F238E27FC236}">
                <a16:creationId xmlns:a16="http://schemas.microsoft.com/office/drawing/2014/main" id="{5328DA5C-768C-AA4C-9DF1-CF6A32E8D82F}"/>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660363" y="5707522"/>
            <a:ext cx="534365" cy="534365"/>
          </a:xfrm>
          <a:prstGeom prst="rect">
            <a:avLst/>
          </a:prstGeom>
        </p:spPr>
      </p:pic>
      <p:pic>
        <p:nvPicPr>
          <p:cNvPr id="45" name="図 44">
            <a:extLst>
              <a:ext uri="{FF2B5EF4-FFF2-40B4-BE49-F238E27FC236}">
                <a16:creationId xmlns:a16="http://schemas.microsoft.com/office/drawing/2014/main" id="{9924DE60-35FC-864A-81E8-16DF502D1F93}"/>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8526360" y="4521151"/>
            <a:ext cx="534365" cy="534365"/>
          </a:xfrm>
          <a:prstGeom prst="rect">
            <a:avLst/>
          </a:prstGeom>
        </p:spPr>
      </p:pic>
      <p:pic>
        <p:nvPicPr>
          <p:cNvPr id="46" name="図 45">
            <a:extLst>
              <a:ext uri="{FF2B5EF4-FFF2-40B4-BE49-F238E27FC236}">
                <a16:creationId xmlns:a16="http://schemas.microsoft.com/office/drawing/2014/main" id="{48E41B4A-C260-BE4C-9A48-BE90EF0C6FA6}"/>
              </a:ext>
            </a:extLst>
          </p:cNvPr>
          <p:cNvPicPr>
            <a:picLocks noChangeAspect="1"/>
          </p:cNvPicPr>
          <p:nvPr/>
        </p:nvPicPr>
        <p:blipFill>
          <a:blip r:embed="rId9"/>
          <a:srcRect/>
          <a:stretch/>
        </p:blipFill>
        <p:spPr>
          <a:xfrm>
            <a:off x="5654934" y="4566519"/>
            <a:ext cx="529200" cy="529200"/>
          </a:xfrm>
          <a:prstGeom prst="rect">
            <a:avLst/>
          </a:prstGeom>
        </p:spPr>
      </p:pic>
    </p:spTree>
    <p:extLst>
      <p:ext uri="{BB962C8B-B14F-4D97-AF65-F5344CB8AC3E}">
        <p14:creationId xmlns:p14="http://schemas.microsoft.com/office/powerpoint/2010/main" val="165288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3D8CBA1-B27E-594F-9404-09BC89EDB121}"/>
              </a:ext>
            </a:extLst>
          </p:cNvPr>
          <p:cNvSpPr>
            <a:spLocks noGrp="1"/>
          </p:cNvSpPr>
          <p:nvPr>
            <p:ph type="sldNum" sz="quarter" idx="10"/>
          </p:nvPr>
        </p:nvSpPr>
        <p:spPr/>
        <p:txBody>
          <a:bodyPr/>
          <a:lstStyle/>
          <a:p>
            <a:fld id="{0FEDF257-E9DE-47AD-A871-A7339627178B}" type="slidenum">
              <a:rPr lang="ja-JP" altLang="en-US" smtClean="0"/>
              <a:pPr/>
              <a:t>6</a:t>
            </a:fld>
            <a:endParaRPr lang="ja-JP" altLang="en-US" dirty="0"/>
          </a:p>
        </p:txBody>
      </p:sp>
      <p:sp>
        <p:nvSpPr>
          <p:cNvPr id="3" name="角丸四角形 2">
            <a:extLst>
              <a:ext uri="{FF2B5EF4-FFF2-40B4-BE49-F238E27FC236}">
                <a16:creationId xmlns:a16="http://schemas.microsoft.com/office/drawing/2014/main" id="{CC257056-349A-0340-8C57-FC68443C86E1}"/>
              </a:ext>
            </a:extLst>
          </p:cNvPr>
          <p:cNvSpPr/>
          <p:nvPr/>
        </p:nvSpPr>
        <p:spPr>
          <a:xfrm>
            <a:off x="212634" y="273679"/>
            <a:ext cx="3305817" cy="591025"/>
          </a:xfrm>
          <a:prstGeom prst="roundRect">
            <a:avLst/>
          </a:prstGeom>
          <a:solidFill>
            <a:schemeClr val="bg1"/>
          </a:solidFill>
          <a:ln>
            <a:solidFill>
              <a:srgbClr val="00A6F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b="1" dirty="0">
                <a:solidFill>
                  <a:srgbClr val="0070C0"/>
                </a:solidFill>
              </a:rPr>
              <a:t>   基本仕様（全般）</a:t>
            </a:r>
            <a:endParaRPr kumimoji="1" lang="ja-JP" altLang="en-US" sz="1600" b="1" dirty="0">
              <a:solidFill>
                <a:srgbClr val="0070C0"/>
              </a:solidFill>
            </a:endParaRPr>
          </a:p>
        </p:txBody>
      </p:sp>
      <p:graphicFrame>
        <p:nvGraphicFramePr>
          <p:cNvPr id="4" name="表 3">
            <a:extLst>
              <a:ext uri="{FF2B5EF4-FFF2-40B4-BE49-F238E27FC236}">
                <a16:creationId xmlns:a16="http://schemas.microsoft.com/office/drawing/2014/main" id="{51F7EBE7-7DFA-0844-96FC-30CCEA1DF709}"/>
              </a:ext>
            </a:extLst>
          </p:cNvPr>
          <p:cNvGraphicFramePr>
            <a:graphicFrameLocks noGrp="1"/>
          </p:cNvGraphicFramePr>
          <p:nvPr>
            <p:extLst>
              <p:ext uri="{D42A27DB-BD31-4B8C-83A1-F6EECF244321}">
                <p14:modId xmlns:p14="http://schemas.microsoft.com/office/powerpoint/2010/main" val="3518965796"/>
              </p:ext>
            </p:extLst>
          </p:nvPr>
        </p:nvGraphicFramePr>
        <p:xfrm>
          <a:off x="599438" y="1227667"/>
          <a:ext cx="8832797" cy="5053865"/>
        </p:xfrm>
        <a:graphic>
          <a:graphicData uri="http://schemas.openxmlformats.org/drawingml/2006/table">
            <a:tbl>
              <a:tblPr firstRow="1" bandRow="1">
                <a:tableStyleId>{5C22544A-7EE6-4342-B048-85BDC9FD1C3A}</a:tableStyleId>
              </a:tblPr>
              <a:tblGrid>
                <a:gridCol w="3157553">
                  <a:extLst>
                    <a:ext uri="{9D8B030D-6E8A-4147-A177-3AD203B41FA5}">
                      <a16:colId xmlns:a16="http://schemas.microsoft.com/office/drawing/2014/main" val="20000"/>
                    </a:ext>
                  </a:extLst>
                </a:gridCol>
                <a:gridCol w="1891748">
                  <a:extLst>
                    <a:ext uri="{9D8B030D-6E8A-4147-A177-3AD203B41FA5}">
                      <a16:colId xmlns:a16="http://schemas.microsoft.com/office/drawing/2014/main" val="20001"/>
                    </a:ext>
                  </a:extLst>
                </a:gridCol>
                <a:gridCol w="1891748">
                  <a:extLst>
                    <a:ext uri="{9D8B030D-6E8A-4147-A177-3AD203B41FA5}">
                      <a16:colId xmlns:a16="http://schemas.microsoft.com/office/drawing/2014/main" val="20002"/>
                    </a:ext>
                  </a:extLst>
                </a:gridCol>
                <a:gridCol w="1891748">
                  <a:extLst>
                    <a:ext uri="{9D8B030D-6E8A-4147-A177-3AD203B41FA5}">
                      <a16:colId xmlns:a16="http://schemas.microsoft.com/office/drawing/2014/main" val="20003"/>
                    </a:ext>
                  </a:extLst>
                </a:gridCol>
              </a:tblGrid>
              <a:tr h="686551">
                <a:tc>
                  <a:txBody>
                    <a:bodyPr/>
                    <a:lstStyle/>
                    <a:p>
                      <a:endParaRPr kumimoji="1" lang="ja-JP" altLang="en-US" sz="1200" dirty="0"/>
                    </a:p>
                  </a:txBody>
                  <a:tcPr/>
                </a:tc>
                <a:tc>
                  <a:txBody>
                    <a:bodyPr/>
                    <a:lstStyle/>
                    <a:p>
                      <a:pPr algn="ctr"/>
                      <a:r>
                        <a:rPr kumimoji="1" lang="ja-JP" altLang="en-US" dirty="0"/>
                        <a:t>サイボウズ </a:t>
                      </a:r>
                      <a:r>
                        <a:rPr kumimoji="1" lang="en-US" altLang="ja-JP" dirty="0"/>
                        <a:t>Office</a:t>
                      </a:r>
                      <a:r>
                        <a:rPr kumimoji="1" lang="en-US" altLang="ja-JP" baseline="0" dirty="0"/>
                        <a:t> 8</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9</a:t>
                      </a:r>
                      <a:endParaRPr kumimoji="1" lang="ja-JP" altLang="en-US" dirty="0"/>
                    </a:p>
                  </a:txBody>
                  <a:tcPr anchor="ctr"/>
                </a:tc>
                <a:tc>
                  <a:txBody>
                    <a:bodyPr/>
                    <a:lstStyle/>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dirty="0"/>
                        <a:t>サイボウズ </a:t>
                      </a:r>
                      <a:r>
                        <a:rPr kumimoji="1" lang="en-US" altLang="ja-JP" dirty="0"/>
                        <a:t>Office</a:t>
                      </a:r>
                      <a:r>
                        <a:rPr kumimoji="1" lang="en-US" altLang="ja-JP" baseline="0" dirty="0"/>
                        <a:t> 10</a:t>
                      </a:r>
                      <a:endParaRPr kumimoji="1" lang="ja-JP" altLang="en-US" dirty="0"/>
                    </a:p>
                  </a:txBody>
                  <a:tcPr anchor="ctr"/>
                </a:tc>
                <a:extLst>
                  <a:ext uri="{0D108BD9-81ED-4DB2-BD59-A6C34878D82A}">
                    <a16:rowId xmlns:a16="http://schemas.microsoft.com/office/drawing/2014/main" val="10000"/>
                  </a:ext>
                </a:extLst>
              </a:tr>
              <a:tr h="623902">
                <a:tc>
                  <a:txBody>
                    <a:bodyPr/>
                    <a:lstStyle/>
                    <a:p>
                      <a:pPr algn="ctr"/>
                      <a:r>
                        <a:rPr kumimoji="1" lang="ja-JP" altLang="en-US" sz="1200" dirty="0"/>
                        <a:t>カスタムアプリ機能の利用</a:t>
                      </a:r>
                      <a:endParaRPr kumimoji="1" lang="en-US" altLang="ja-JP" sz="1200" dirty="0"/>
                    </a:p>
                    <a:p>
                      <a:pPr algn="ctr"/>
                      <a:r>
                        <a:rPr kumimoji="1" lang="ja-JP" altLang="en-US" sz="1200" b="0">
                          <a:solidFill>
                            <a:schemeClr val="accent5">
                              <a:lumMod val="50000"/>
                            </a:schemeClr>
                          </a:solidFill>
                        </a:rPr>
                        <a:t>＊ </a:t>
                      </a:r>
                      <a:r>
                        <a:rPr kumimoji="1" lang="en-US" altLang="ja-JP" sz="1200" b="0" dirty="0">
                          <a:solidFill>
                            <a:schemeClr val="accent5">
                              <a:lumMod val="50000"/>
                            </a:schemeClr>
                          </a:solidFill>
                        </a:rPr>
                        <a:t>P7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1"/>
                  </a:ext>
                </a:extLst>
              </a:tr>
              <a:tr h="623902">
                <a:tc>
                  <a:txBody>
                    <a:bodyPr/>
                    <a:lstStyle/>
                    <a:p>
                      <a:pPr algn="ctr"/>
                      <a:r>
                        <a:rPr kumimoji="1" lang="ja-JP" altLang="en-US" sz="1200" dirty="0"/>
                        <a:t>コメント書き込み時の</a:t>
                      </a:r>
                      <a:endParaRPr kumimoji="1" lang="en-US" altLang="ja-JP" sz="1200" dirty="0"/>
                    </a:p>
                    <a:p>
                      <a:pPr algn="ctr"/>
                      <a:r>
                        <a:rPr kumimoji="1" lang="ja-JP" altLang="en-US" sz="1200" dirty="0"/>
                        <a:t>ファイル添付</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p>
                      <a:pPr algn="ctr"/>
                      <a:r>
                        <a:rPr kumimoji="1" lang="en-US" altLang="ja-JP" sz="1000" dirty="0"/>
                        <a:t>*</a:t>
                      </a:r>
                      <a:r>
                        <a:rPr kumimoji="1" lang="ja-JP" altLang="en-US" sz="1000" dirty="0"/>
                        <a:t>バージョン </a:t>
                      </a:r>
                      <a:r>
                        <a:rPr kumimoji="1" lang="en-US" altLang="ja-JP" sz="1000" dirty="0"/>
                        <a:t>10.1.0</a:t>
                      </a:r>
                      <a:r>
                        <a:rPr kumimoji="1" lang="ja-JP" altLang="en-US" sz="1000" dirty="0"/>
                        <a:t>より対応</a:t>
                      </a:r>
                    </a:p>
                  </a:txBody>
                  <a:tcPr anchor="ctr"/>
                </a:tc>
                <a:extLst>
                  <a:ext uri="{0D108BD9-81ED-4DB2-BD59-A6C34878D82A}">
                    <a16:rowId xmlns:a16="http://schemas.microsoft.com/office/drawing/2014/main" val="10002"/>
                  </a:ext>
                </a:extLst>
              </a:tr>
              <a:tr h="623902">
                <a:tc>
                  <a:txBody>
                    <a:bodyPr/>
                    <a:lstStyle/>
                    <a:p>
                      <a:pPr algn="ctr"/>
                      <a:r>
                        <a:rPr kumimoji="1" lang="ja-JP" altLang="en-US" sz="1200" dirty="0"/>
                        <a:t>未読通知一覧画面</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P8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3"/>
                  </a:ext>
                </a:extLst>
              </a:tr>
              <a:tr h="623902">
                <a:tc>
                  <a:txBody>
                    <a:bodyPr/>
                    <a:lstStyle/>
                    <a:p>
                      <a:pPr algn="ctr"/>
                      <a:r>
                        <a:rPr kumimoji="1" lang="ja-JP" altLang="en-US" sz="1200" dirty="0"/>
                        <a:t>メンション機能</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P8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4"/>
                  </a:ext>
                </a:extLst>
              </a:tr>
              <a:tr h="623902">
                <a:tc>
                  <a:txBody>
                    <a:bodyPr/>
                    <a:lstStyle/>
                    <a:p>
                      <a:pPr algn="ctr"/>
                      <a:r>
                        <a:rPr kumimoji="1" lang="ja-JP" altLang="en-US" sz="1200" dirty="0"/>
                        <a:t>リアクション機能</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P8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extLst>
                  <a:ext uri="{0D108BD9-81ED-4DB2-BD59-A6C34878D82A}">
                    <a16:rowId xmlns:a16="http://schemas.microsoft.com/office/drawing/2014/main" val="10005"/>
                  </a:ext>
                </a:extLst>
              </a:tr>
              <a:tr h="623902">
                <a:tc>
                  <a:txBody>
                    <a:bodyPr/>
                    <a:lstStyle/>
                    <a:p>
                      <a:pPr algn="ctr"/>
                      <a:r>
                        <a:rPr kumimoji="1" lang="ja-JP" altLang="en-US" sz="1200" dirty="0"/>
                        <a:t>モバイル表示</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P9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en-US" altLang="ja-JP" sz="1000" dirty="0"/>
                        <a:t>*</a:t>
                      </a:r>
                      <a:r>
                        <a:rPr kumimoji="1" lang="ja-JP" altLang="en-US" sz="1000" dirty="0"/>
                        <a:t>バージョン </a:t>
                      </a:r>
                      <a:r>
                        <a:rPr kumimoji="1" lang="en-US" altLang="ja-JP" sz="1000" dirty="0"/>
                        <a:t>10.1.0</a:t>
                      </a:r>
                      <a:r>
                        <a:rPr kumimoji="1" lang="ja-JP" altLang="en-US" sz="1000" dirty="0"/>
                        <a:t>より対応</a:t>
                      </a:r>
                    </a:p>
                  </a:txBody>
                  <a:tcPr anchor="ctr"/>
                </a:tc>
                <a:extLst>
                  <a:ext uri="{0D108BD9-81ED-4DB2-BD59-A6C34878D82A}">
                    <a16:rowId xmlns:a16="http://schemas.microsoft.com/office/drawing/2014/main" val="10006"/>
                  </a:ext>
                </a:extLst>
              </a:tr>
              <a:tr h="623902">
                <a:tc>
                  <a:txBody>
                    <a:bodyPr/>
                    <a:lstStyle/>
                    <a:p>
                      <a:pPr algn="ctr"/>
                      <a:r>
                        <a:rPr kumimoji="1" lang="ja-JP" altLang="en-US" sz="1200" dirty="0"/>
                        <a:t>タッチデバイス用画面</a:t>
                      </a:r>
                      <a:endParaRPr kumimoji="1" lang="en-US" altLang="ja-JP" sz="1200"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ja-JP" altLang="en-US" sz="1200" b="0">
                          <a:solidFill>
                            <a:schemeClr val="accent5">
                              <a:lumMod val="50000"/>
                            </a:schemeClr>
                          </a:solidFill>
                        </a:rPr>
                        <a:t>＊ </a:t>
                      </a:r>
                      <a:r>
                        <a:rPr kumimoji="1" lang="en-US" altLang="ja-JP" sz="1200" b="0" dirty="0">
                          <a:solidFill>
                            <a:schemeClr val="accent5">
                              <a:lumMod val="50000"/>
                            </a:schemeClr>
                          </a:solidFill>
                        </a:rPr>
                        <a:t>P9 </a:t>
                      </a:r>
                      <a:r>
                        <a:rPr kumimoji="1" lang="ja-JP" altLang="en-US" sz="1200" b="0" dirty="0">
                          <a:solidFill>
                            <a:schemeClr val="accent5">
                              <a:lumMod val="50000"/>
                            </a:schemeClr>
                          </a:solidFill>
                        </a:rPr>
                        <a:t>で解説</a:t>
                      </a:r>
                      <a:endParaRPr kumimoji="1" lang="en-US" altLang="ja-JP" sz="1200" b="0" dirty="0">
                        <a:solidFill>
                          <a:schemeClr val="accent5">
                            <a:lumMod val="50000"/>
                          </a:schemeClr>
                        </a:solidFill>
                      </a:endParaRPr>
                    </a:p>
                  </a:txBody>
                  <a:tcPr anchor="ctr"/>
                </a:tc>
                <a:tc>
                  <a:txBody>
                    <a:bodyPr/>
                    <a:lstStyle/>
                    <a:p>
                      <a:pPr algn="ctr"/>
                      <a:r>
                        <a:rPr kumimoji="1" lang="ja-JP" altLang="en-US" dirty="0"/>
                        <a:t>✕</a:t>
                      </a:r>
                    </a:p>
                  </a:txBody>
                  <a:tcPr anchor="ctr"/>
                </a:tc>
                <a:tc>
                  <a:txBody>
                    <a:bodyPr/>
                    <a:lstStyle/>
                    <a:p>
                      <a:pPr algn="ctr"/>
                      <a:r>
                        <a:rPr kumimoji="1" lang="ja-JP" altLang="en-US" dirty="0"/>
                        <a:t>✕</a:t>
                      </a:r>
                    </a:p>
                  </a:txBody>
                  <a:tcPr anchor="ctr"/>
                </a:tc>
                <a:tc>
                  <a:txBody>
                    <a:bodyPr/>
                    <a:lstStyle/>
                    <a:p>
                      <a:pPr algn="ctr"/>
                      <a:r>
                        <a:rPr kumimoji="1" lang="ja-JP" altLang="en-US" dirty="0"/>
                        <a:t>○</a:t>
                      </a:r>
                      <a:endParaRPr kumimoji="1" lang="en-US" altLang="ja-JP" dirty="0"/>
                    </a:p>
                    <a:p>
                      <a:pPr marL="0" marR="0" indent="0" algn="ctr" defTabSz="478940" rtl="0" eaLnBrk="1" fontAlgn="auto" latinLnBrk="0" hangingPunct="1">
                        <a:lnSpc>
                          <a:spcPct val="100000"/>
                        </a:lnSpc>
                        <a:spcBef>
                          <a:spcPts val="0"/>
                        </a:spcBef>
                        <a:spcAft>
                          <a:spcPts val="0"/>
                        </a:spcAft>
                        <a:buClrTx/>
                        <a:buSzTx/>
                        <a:buFontTx/>
                        <a:buNone/>
                        <a:tabLst/>
                        <a:defRPr/>
                      </a:pPr>
                      <a:r>
                        <a:rPr kumimoji="1" lang="en-US" altLang="ja-JP" sz="1000" dirty="0"/>
                        <a:t>*</a:t>
                      </a:r>
                      <a:r>
                        <a:rPr kumimoji="1" lang="ja-JP" altLang="en-US" sz="1000" dirty="0"/>
                        <a:t>バージョン </a:t>
                      </a:r>
                      <a:r>
                        <a:rPr kumimoji="1" lang="en-US" altLang="ja-JP" sz="1000" dirty="0"/>
                        <a:t>10.1.0</a:t>
                      </a:r>
                      <a:r>
                        <a:rPr kumimoji="1" lang="ja-JP" altLang="en-US" sz="1000" dirty="0"/>
                        <a:t>より対応</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2481794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E981A2-D672-AD4B-B354-75152E6DE7B5}"/>
              </a:ext>
            </a:extLst>
          </p:cNvPr>
          <p:cNvSpPr>
            <a:spLocks noGrp="1"/>
          </p:cNvSpPr>
          <p:nvPr>
            <p:ph type="sldNum" sz="quarter" idx="10"/>
          </p:nvPr>
        </p:nvSpPr>
        <p:spPr/>
        <p:txBody>
          <a:bodyPr/>
          <a:lstStyle/>
          <a:p>
            <a:fld id="{0FEDF257-E9DE-47AD-A871-A7339627178B}" type="slidenum">
              <a:rPr lang="ja-JP" altLang="en-US" smtClean="0"/>
              <a:pPr/>
              <a:t>7</a:t>
            </a:fld>
            <a:endParaRPr lang="ja-JP" altLang="en-US" dirty="0"/>
          </a:p>
        </p:txBody>
      </p:sp>
      <p:sp>
        <p:nvSpPr>
          <p:cNvPr id="3" name="角丸四角形 2">
            <a:extLst>
              <a:ext uri="{FF2B5EF4-FFF2-40B4-BE49-F238E27FC236}">
                <a16:creationId xmlns:a16="http://schemas.microsoft.com/office/drawing/2014/main" id="{AD8AD40F-A050-C04A-B4F4-F8A7A11D4199}"/>
              </a:ext>
            </a:extLst>
          </p:cNvPr>
          <p:cNvSpPr/>
          <p:nvPr/>
        </p:nvSpPr>
        <p:spPr>
          <a:xfrm>
            <a:off x="334431" y="226807"/>
            <a:ext cx="3427672" cy="565673"/>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2000" b="1" dirty="0">
              <a:solidFill>
                <a:schemeClr val="tx2">
                  <a:lumMod val="50000"/>
                </a:schemeClr>
              </a:solidFill>
            </a:endParaRPr>
          </a:p>
        </p:txBody>
      </p:sp>
      <p:pic>
        <p:nvPicPr>
          <p:cNvPr id="4" name="図 3">
            <a:extLst>
              <a:ext uri="{FF2B5EF4-FFF2-40B4-BE49-F238E27FC236}">
                <a16:creationId xmlns:a16="http://schemas.microsoft.com/office/drawing/2014/main" id="{71B6696A-8985-4F47-B119-AC9BF26AE4A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983744" y="260013"/>
            <a:ext cx="511084" cy="511084"/>
          </a:xfrm>
          <a:prstGeom prst="rect">
            <a:avLst/>
          </a:prstGeom>
        </p:spPr>
      </p:pic>
      <p:sp>
        <p:nvSpPr>
          <p:cNvPr id="5" name="四角形吹き出し 4">
            <a:extLst>
              <a:ext uri="{FF2B5EF4-FFF2-40B4-BE49-F238E27FC236}">
                <a16:creationId xmlns:a16="http://schemas.microsoft.com/office/drawing/2014/main" id="{F54C233C-E87D-8D4A-919C-A2BC1678D659}"/>
              </a:ext>
            </a:extLst>
          </p:cNvPr>
          <p:cNvSpPr/>
          <p:nvPr/>
        </p:nvSpPr>
        <p:spPr>
          <a:xfrm>
            <a:off x="599440" y="948137"/>
            <a:ext cx="3040744" cy="322217"/>
          </a:xfrm>
          <a:prstGeom prst="wedgeRectCallout">
            <a:avLst>
              <a:gd name="adj1" fmla="val -5625"/>
              <a:gd name="adj2" fmla="val 79822"/>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latin typeface="Meiryo UI" panose="020B0604030504040204" pitchFamily="50" charset="-128"/>
                <a:ea typeface="Meiryo UI" panose="020B0604030504040204" pitchFamily="50" charset="-128"/>
              </a:rPr>
              <a:t>カスタムアプリとは？</a:t>
            </a:r>
            <a:endParaRPr kumimoji="1" lang="ja-JP" altLang="en-US" sz="1600" dirty="0">
              <a:latin typeface="Meiryo UI" panose="020B0604030504040204" pitchFamily="50" charset="-128"/>
              <a:ea typeface="Meiryo UI" panose="020B0604030504040204" pitchFamily="50" charset="-128"/>
            </a:endParaRPr>
          </a:p>
        </p:txBody>
      </p:sp>
      <p:sp>
        <p:nvSpPr>
          <p:cNvPr id="6" name="Rectangle 4">
            <a:extLst>
              <a:ext uri="{FF2B5EF4-FFF2-40B4-BE49-F238E27FC236}">
                <a16:creationId xmlns:a16="http://schemas.microsoft.com/office/drawing/2014/main" id="{900619F3-A038-7C4D-A561-64C154C2B979}"/>
              </a:ext>
            </a:extLst>
          </p:cNvPr>
          <p:cNvSpPr>
            <a:spLocks noChangeArrowheads="1"/>
          </p:cNvSpPr>
          <p:nvPr/>
        </p:nvSpPr>
        <p:spPr bwMode="auto">
          <a:xfrm>
            <a:off x="670016" y="1384794"/>
            <a:ext cx="8108224" cy="82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ct val="20000"/>
              </a:spcBef>
            </a:pPr>
            <a:r>
              <a:rPr lang="ja-JP" altLang="en-US" sz="1400" b="1">
                <a:solidFill>
                  <a:srgbClr val="000000"/>
                </a:solidFill>
                <a:latin typeface="+mn-ea"/>
                <a:ea typeface="+mn-ea"/>
              </a:rPr>
              <a:t>サイボウズ </a:t>
            </a:r>
            <a:r>
              <a:rPr lang="en-US" altLang="ja-JP" sz="1400" b="1" dirty="0">
                <a:solidFill>
                  <a:srgbClr val="000000"/>
                </a:solidFill>
                <a:latin typeface="+mn-ea"/>
                <a:ea typeface="+mn-ea"/>
              </a:rPr>
              <a:t>Office </a:t>
            </a:r>
            <a:r>
              <a:rPr lang="ja-JP" altLang="en-US" sz="1400" b="1">
                <a:solidFill>
                  <a:srgbClr val="000000"/>
                </a:solidFill>
                <a:latin typeface="+mn-ea"/>
                <a:ea typeface="+mn-ea"/>
              </a:rPr>
              <a:t>上</a:t>
            </a:r>
            <a:r>
              <a:rPr lang="ja-JP" altLang="en-US" sz="1400" b="1" dirty="0">
                <a:solidFill>
                  <a:srgbClr val="000000"/>
                </a:solidFill>
                <a:latin typeface="+mn-ea"/>
                <a:ea typeface="+mn-ea"/>
              </a:rPr>
              <a:t>で使えるアプリを、</a:t>
            </a:r>
            <a:endParaRPr lang="en-US" altLang="ja-JP" sz="1400" b="1" dirty="0">
              <a:solidFill>
                <a:srgbClr val="000000"/>
              </a:solidFill>
              <a:latin typeface="+mn-ea"/>
              <a:ea typeface="+mn-ea"/>
            </a:endParaRPr>
          </a:p>
          <a:p>
            <a:pPr eaLnBrk="1" hangingPunct="1">
              <a:spcBef>
                <a:spcPct val="20000"/>
              </a:spcBef>
            </a:pPr>
            <a:r>
              <a:rPr lang="ja-JP" altLang="en-US" sz="1400" b="1" dirty="0">
                <a:solidFill>
                  <a:srgbClr val="000000"/>
                </a:solidFill>
                <a:latin typeface="+mn-ea"/>
                <a:ea typeface="+mn-ea"/>
              </a:rPr>
              <a:t>開発の知識がなくても、自社の業務に合わせてかんたんに作れる機能です。</a:t>
            </a:r>
            <a:endParaRPr lang="en-US" altLang="ja-JP" sz="1400" b="1" dirty="0">
              <a:solidFill>
                <a:srgbClr val="000000"/>
              </a:solidFill>
              <a:latin typeface="+mn-ea"/>
              <a:ea typeface="+mn-ea"/>
            </a:endParaRPr>
          </a:p>
          <a:p>
            <a:pPr>
              <a:lnSpc>
                <a:spcPct val="120000"/>
              </a:lnSpc>
              <a:defRPr/>
            </a:pPr>
            <a:r>
              <a:rPr lang="en-US" altLang="ja-JP" sz="1400" b="1" dirty="0">
                <a:solidFill>
                  <a:srgbClr val="00A6F8"/>
                </a:solidFill>
                <a:latin typeface="+mn-ea"/>
                <a:ea typeface="+mn-ea"/>
              </a:rPr>
              <a:t>Excel</a:t>
            </a:r>
            <a:r>
              <a:rPr lang="ja-JP" altLang="en-US" sz="1400" b="1" dirty="0">
                <a:latin typeface="+mn-ea"/>
                <a:ea typeface="+mn-ea"/>
              </a:rPr>
              <a:t>で共有しているファイルやデータを、カスタムアプリに集約して管理することができます。</a:t>
            </a:r>
          </a:p>
        </p:txBody>
      </p:sp>
      <p:sp>
        <p:nvSpPr>
          <p:cNvPr id="7" name="四角形吹き出し 6">
            <a:extLst>
              <a:ext uri="{FF2B5EF4-FFF2-40B4-BE49-F238E27FC236}">
                <a16:creationId xmlns:a16="http://schemas.microsoft.com/office/drawing/2014/main" id="{D1AABD21-FBEC-D241-82B4-5015E793D73D}"/>
              </a:ext>
            </a:extLst>
          </p:cNvPr>
          <p:cNvSpPr/>
          <p:nvPr/>
        </p:nvSpPr>
        <p:spPr>
          <a:xfrm>
            <a:off x="599440" y="2272944"/>
            <a:ext cx="3040744" cy="322217"/>
          </a:xfrm>
          <a:prstGeom prst="wedgeRectCallout">
            <a:avLst>
              <a:gd name="adj1" fmla="val -5625"/>
              <a:gd name="adj2" fmla="val 79822"/>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a:latin typeface="Meiryo UI" panose="020B0604030504040204" pitchFamily="50" charset="-128"/>
                <a:ea typeface="Meiryo UI" panose="020B0604030504040204" pitchFamily="50" charset="-128"/>
              </a:rPr>
              <a:t>特長</a:t>
            </a:r>
            <a:r>
              <a:rPr lang="ja-JP" altLang="en-US" sz="1600" dirty="0">
                <a:latin typeface="Meiryo UI" panose="020B0604030504040204" pitchFamily="50" charset="-128"/>
                <a:ea typeface="Meiryo UI" panose="020B0604030504040204" pitchFamily="50" charset="-128"/>
              </a:rPr>
              <a:t>は？</a:t>
            </a:r>
            <a:endParaRPr kumimoji="1" lang="ja-JP" altLang="en-US" sz="1600" dirty="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FBF8AA4A-DF42-704F-8E88-13D4E30D3199}"/>
              </a:ext>
            </a:extLst>
          </p:cNvPr>
          <p:cNvSpPr/>
          <p:nvPr/>
        </p:nvSpPr>
        <p:spPr>
          <a:xfrm>
            <a:off x="704919" y="2900229"/>
            <a:ext cx="2722663" cy="770216"/>
          </a:xfrm>
          <a:prstGeom prst="roundRect">
            <a:avLst>
              <a:gd name="adj" fmla="val 10420"/>
            </a:avLst>
          </a:prstGeom>
          <a:noFill/>
          <a:ln w="28575">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30EB4350-CB21-2445-8AF5-18391F87A6A3}"/>
              </a:ext>
            </a:extLst>
          </p:cNvPr>
          <p:cNvSpPr/>
          <p:nvPr/>
        </p:nvSpPr>
        <p:spPr>
          <a:xfrm>
            <a:off x="1213316" y="2759609"/>
            <a:ext cx="1695455" cy="24461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dirty="0"/>
              <a:t>特長①</a:t>
            </a:r>
            <a:endParaRPr kumimoji="1" lang="ja-JP" altLang="en-US" sz="1200" b="1" dirty="0"/>
          </a:p>
        </p:txBody>
      </p:sp>
      <p:sp>
        <p:nvSpPr>
          <p:cNvPr id="10" name="テキスト ボックス 9">
            <a:extLst>
              <a:ext uri="{FF2B5EF4-FFF2-40B4-BE49-F238E27FC236}">
                <a16:creationId xmlns:a16="http://schemas.microsoft.com/office/drawing/2014/main" id="{53DE4BB2-181D-1D42-80B8-055A70CB30F7}"/>
              </a:ext>
            </a:extLst>
          </p:cNvPr>
          <p:cNvSpPr txBox="1"/>
          <p:nvPr/>
        </p:nvSpPr>
        <p:spPr>
          <a:xfrm>
            <a:off x="816380" y="3111704"/>
            <a:ext cx="2489325" cy="430887"/>
          </a:xfrm>
          <a:prstGeom prst="rect">
            <a:avLst/>
          </a:prstGeom>
          <a:noFill/>
        </p:spPr>
        <p:txBody>
          <a:bodyPr wrap="square" rtlCol="0" anchor="ctr">
            <a:spAutoFit/>
          </a:bodyPr>
          <a:lstStyle/>
          <a:p>
            <a:r>
              <a:rPr lang="ja-JP" altLang="en-US" sz="1100" dirty="0"/>
              <a:t>１つのデータを皆で閲覧・編集するので、二重更新の心配がありません。</a:t>
            </a:r>
            <a:endParaRPr lang="en-US" altLang="ja-JP" sz="1100" dirty="0"/>
          </a:p>
        </p:txBody>
      </p:sp>
      <p:sp>
        <p:nvSpPr>
          <p:cNvPr id="11" name="角丸四角形 10">
            <a:extLst>
              <a:ext uri="{FF2B5EF4-FFF2-40B4-BE49-F238E27FC236}">
                <a16:creationId xmlns:a16="http://schemas.microsoft.com/office/drawing/2014/main" id="{87E402D5-CE61-1647-8F88-4AB36411F026}"/>
              </a:ext>
            </a:extLst>
          </p:cNvPr>
          <p:cNvSpPr/>
          <p:nvPr/>
        </p:nvSpPr>
        <p:spPr>
          <a:xfrm>
            <a:off x="3589260" y="2903907"/>
            <a:ext cx="2722663" cy="770216"/>
          </a:xfrm>
          <a:prstGeom prst="roundRect">
            <a:avLst>
              <a:gd name="adj" fmla="val 10420"/>
            </a:avLst>
          </a:prstGeom>
          <a:noFill/>
          <a:ln w="28575">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9386A89E-B4F5-FB41-80E6-8D52920CF11C}"/>
              </a:ext>
            </a:extLst>
          </p:cNvPr>
          <p:cNvSpPr/>
          <p:nvPr/>
        </p:nvSpPr>
        <p:spPr>
          <a:xfrm>
            <a:off x="4097657" y="2759609"/>
            <a:ext cx="1695455" cy="24829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dirty="0"/>
              <a:t>特長②</a:t>
            </a:r>
            <a:endParaRPr kumimoji="1" lang="ja-JP" altLang="en-US" sz="1200" b="1" dirty="0"/>
          </a:p>
        </p:txBody>
      </p:sp>
      <p:sp>
        <p:nvSpPr>
          <p:cNvPr id="13" name="テキスト ボックス 12">
            <a:extLst>
              <a:ext uri="{FF2B5EF4-FFF2-40B4-BE49-F238E27FC236}">
                <a16:creationId xmlns:a16="http://schemas.microsoft.com/office/drawing/2014/main" id="{4177F0A9-08D5-6B43-8E22-0E9A773880A7}"/>
              </a:ext>
            </a:extLst>
          </p:cNvPr>
          <p:cNvSpPr txBox="1"/>
          <p:nvPr/>
        </p:nvSpPr>
        <p:spPr>
          <a:xfrm>
            <a:off x="3700721" y="3027065"/>
            <a:ext cx="2489325" cy="600164"/>
          </a:xfrm>
          <a:prstGeom prst="rect">
            <a:avLst/>
          </a:prstGeom>
          <a:noFill/>
        </p:spPr>
        <p:txBody>
          <a:bodyPr wrap="square" rtlCol="0" anchor="ctr">
            <a:spAutoFit/>
          </a:bodyPr>
          <a:lstStyle/>
          <a:p>
            <a:r>
              <a:rPr lang="en-US" altLang="ja-JP" sz="1100" dirty="0"/>
              <a:t>Web</a:t>
            </a:r>
            <a:r>
              <a:rPr lang="ja-JP" altLang="en-US" sz="1100" dirty="0"/>
              <a:t>上のアプリケーションなので、リアルタイムに最新情報が反映されます。</a:t>
            </a:r>
            <a:endParaRPr lang="en-US" altLang="ja-JP" sz="1100" dirty="0"/>
          </a:p>
        </p:txBody>
      </p:sp>
      <p:sp>
        <p:nvSpPr>
          <p:cNvPr id="14" name="角丸四角形 13">
            <a:extLst>
              <a:ext uri="{FF2B5EF4-FFF2-40B4-BE49-F238E27FC236}">
                <a16:creationId xmlns:a16="http://schemas.microsoft.com/office/drawing/2014/main" id="{9BD6EDBE-A203-ED49-984C-046D0076D42F}"/>
              </a:ext>
            </a:extLst>
          </p:cNvPr>
          <p:cNvSpPr/>
          <p:nvPr/>
        </p:nvSpPr>
        <p:spPr>
          <a:xfrm>
            <a:off x="6463187" y="2903907"/>
            <a:ext cx="2722663" cy="770216"/>
          </a:xfrm>
          <a:prstGeom prst="roundRect">
            <a:avLst>
              <a:gd name="adj" fmla="val 10420"/>
            </a:avLst>
          </a:prstGeom>
          <a:noFill/>
          <a:ln w="28575">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正方形/長方形 14">
            <a:extLst>
              <a:ext uri="{FF2B5EF4-FFF2-40B4-BE49-F238E27FC236}">
                <a16:creationId xmlns:a16="http://schemas.microsoft.com/office/drawing/2014/main" id="{91F92710-BDAC-2D47-82AD-C4DFE452F607}"/>
              </a:ext>
            </a:extLst>
          </p:cNvPr>
          <p:cNvSpPr/>
          <p:nvPr/>
        </p:nvSpPr>
        <p:spPr>
          <a:xfrm>
            <a:off x="6971584" y="2759609"/>
            <a:ext cx="1695455" cy="24829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200" b="1" dirty="0"/>
              <a:t>特長③</a:t>
            </a:r>
            <a:endParaRPr kumimoji="1" lang="ja-JP" altLang="en-US" sz="1200" b="1" dirty="0"/>
          </a:p>
        </p:txBody>
      </p:sp>
      <p:sp>
        <p:nvSpPr>
          <p:cNvPr id="16" name="テキスト ボックス 15">
            <a:extLst>
              <a:ext uri="{FF2B5EF4-FFF2-40B4-BE49-F238E27FC236}">
                <a16:creationId xmlns:a16="http://schemas.microsoft.com/office/drawing/2014/main" id="{257B3A4B-2354-3E4A-8A97-96B26F41F324}"/>
              </a:ext>
            </a:extLst>
          </p:cNvPr>
          <p:cNvSpPr txBox="1"/>
          <p:nvPr/>
        </p:nvSpPr>
        <p:spPr>
          <a:xfrm>
            <a:off x="6574648" y="3027065"/>
            <a:ext cx="2489325" cy="600164"/>
          </a:xfrm>
          <a:prstGeom prst="rect">
            <a:avLst/>
          </a:prstGeom>
          <a:noFill/>
        </p:spPr>
        <p:txBody>
          <a:bodyPr wrap="square" rtlCol="0" anchor="ctr">
            <a:spAutoFit/>
          </a:bodyPr>
          <a:lstStyle/>
          <a:p>
            <a:r>
              <a:rPr lang="ja-JP" altLang="en-US" sz="1100" dirty="0"/>
              <a:t>クラウド版であれば、場所を問わず必要な時に情報を確認したり、</a:t>
            </a:r>
            <a:endParaRPr lang="en-US" altLang="ja-JP" sz="1100" dirty="0"/>
          </a:p>
          <a:p>
            <a:r>
              <a:rPr lang="ja-JP" altLang="en-US" sz="1100" dirty="0"/>
              <a:t>登録・更新することができます。</a:t>
            </a:r>
            <a:endParaRPr lang="en-US" altLang="ja-JP" sz="1100" dirty="0"/>
          </a:p>
        </p:txBody>
      </p:sp>
      <p:sp>
        <p:nvSpPr>
          <p:cNvPr id="17" name="四角形吹き出し 16">
            <a:extLst>
              <a:ext uri="{FF2B5EF4-FFF2-40B4-BE49-F238E27FC236}">
                <a16:creationId xmlns:a16="http://schemas.microsoft.com/office/drawing/2014/main" id="{B3FD25A7-82B2-FB4E-8EB5-4E0DD70C40E8}"/>
              </a:ext>
            </a:extLst>
          </p:cNvPr>
          <p:cNvSpPr/>
          <p:nvPr/>
        </p:nvSpPr>
        <p:spPr>
          <a:xfrm>
            <a:off x="599440" y="3988426"/>
            <a:ext cx="3406503" cy="322217"/>
          </a:xfrm>
          <a:prstGeom prst="wedgeRectCallout">
            <a:avLst>
              <a:gd name="adj1" fmla="val -5625"/>
              <a:gd name="adj2" fmla="val 79822"/>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latin typeface="Meiryo UI" panose="020B0604030504040204" pitchFamily="50" charset="-128"/>
                <a:ea typeface="Meiryo UI" panose="020B0604030504040204" pitchFamily="50" charset="-128"/>
              </a:rPr>
              <a:t>具体的に何ができるの？</a:t>
            </a:r>
            <a:endParaRPr kumimoji="1" lang="ja-JP" altLang="en-US" sz="1600" dirty="0">
              <a:latin typeface="Meiryo UI" panose="020B0604030504040204" pitchFamily="50" charset="-128"/>
              <a:ea typeface="Meiryo UI" panose="020B0604030504040204" pitchFamily="50" charset="-128"/>
            </a:endParaRPr>
          </a:p>
        </p:txBody>
      </p:sp>
      <p:sp>
        <p:nvSpPr>
          <p:cNvPr id="18" name="角丸四角形 17">
            <a:extLst>
              <a:ext uri="{FF2B5EF4-FFF2-40B4-BE49-F238E27FC236}">
                <a16:creationId xmlns:a16="http://schemas.microsoft.com/office/drawing/2014/main" id="{24B9102A-8276-314B-B2E6-F8E9BF925A2F}"/>
              </a:ext>
            </a:extLst>
          </p:cNvPr>
          <p:cNvSpPr/>
          <p:nvPr/>
        </p:nvSpPr>
        <p:spPr>
          <a:xfrm>
            <a:off x="704919" y="4491744"/>
            <a:ext cx="4407081" cy="1884817"/>
          </a:xfrm>
          <a:prstGeom prst="roundRect">
            <a:avLst>
              <a:gd name="adj" fmla="val 8784"/>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n-ea"/>
            </a:endParaRPr>
          </a:p>
        </p:txBody>
      </p:sp>
      <p:sp>
        <p:nvSpPr>
          <p:cNvPr id="19" name="テキスト ボックス 17">
            <a:extLst>
              <a:ext uri="{FF2B5EF4-FFF2-40B4-BE49-F238E27FC236}">
                <a16:creationId xmlns:a16="http://schemas.microsoft.com/office/drawing/2014/main" id="{C53A6CF9-9A2B-2C4C-AB1F-EA30126480E6}"/>
              </a:ext>
            </a:extLst>
          </p:cNvPr>
          <p:cNvSpPr txBox="1">
            <a:spLocks noChangeArrowheads="1"/>
          </p:cNvSpPr>
          <p:nvPr/>
        </p:nvSpPr>
        <p:spPr bwMode="auto">
          <a:xfrm>
            <a:off x="1132343" y="4568115"/>
            <a:ext cx="107928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b="1" dirty="0">
                <a:solidFill>
                  <a:srgbClr val="2479C2"/>
                </a:solidFill>
                <a:latin typeface="+mn-ea"/>
                <a:ea typeface="+mn-ea"/>
              </a:rPr>
              <a:t>クレーム管理</a:t>
            </a:r>
          </a:p>
        </p:txBody>
      </p:sp>
      <p:sp>
        <p:nvSpPr>
          <p:cNvPr id="21" name="角丸四角形 20">
            <a:extLst>
              <a:ext uri="{FF2B5EF4-FFF2-40B4-BE49-F238E27FC236}">
                <a16:creationId xmlns:a16="http://schemas.microsoft.com/office/drawing/2014/main" id="{07478288-38FC-674E-8C64-1941A6B6E39D}"/>
              </a:ext>
            </a:extLst>
          </p:cNvPr>
          <p:cNvSpPr/>
          <p:nvPr/>
        </p:nvSpPr>
        <p:spPr>
          <a:xfrm>
            <a:off x="5288508" y="4502094"/>
            <a:ext cx="4407081" cy="1884817"/>
          </a:xfrm>
          <a:prstGeom prst="roundRect">
            <a:avLst>
              <a:gd name="adj" fmla="val 8784"/>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mn-ea"/>
            </a:endParaRPr>
          </a:p>
        </p:txBody>
      </p:sp>
      <p:sp>
        <p:nvSpPr>
          <p:cNvPr id="22" name="テキスト ボックス 17">
            <a:extLst>
              <a:ext uri="{FF2B5EF4-FFF2-40B4-BE49-F238E27FC236}">
                <a16:creationId xmlns:a16="http://schemas.microsoft.com/office/drawing/2014/main" id="{EFB08D97-1FC1-B54C-AB49-CDC2D3B99734}"/>
              </a:ext>
            </a:extLst>
          </p:cNvPr>
          <p:cNvSpPr txBox="1">
            <a:spLocks noChangeArrowheads="1"/>
          </p:cNvSpPr>
          <p:nvPr/>
        </p:nvSpPr>
        <p:spPr bwMode="auto">
          <a:xfrm>
            <a:off x="5712516" y="4568115"/>
            <a:ext cx="74892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100" b="1" dirty="0">
                <a:solidFill>
                  <a:srgbClr val="2479C2"/>
                </a:solidFill>
                <a:latin typeface="+mn-ea"/>
                <a:ea typeface="+mn-ea"/>
              </a:rPr>
              <a:t>顧客台帳</a:t>
            </a:r>
          </a:p>
        </p:txBody>
      </p:sp>
      <p:pic>
        <p:nvPicPr>
          <p:cNvPr id="24" name="図 23">
            <a:extLst>
              <a:ext uri="{FF2B5EF4-FFF2-40B4-BE49-F238E27FC236}">
                <a16:creationId xmlns:a16="http://schemas.microsoft.com/office/drawing/2014/main" id="{20A563F0-8B25-004B-B36C-5CBA60A8C8A1}"/>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360340" y="4836134"/>
            <a:ext cx="1800823" cy="978675"/>
          </a:xfrm>
          <a:prstGeom prst="rect">
            <a:avLst/>
          </a:prstGeom>
        </p:spPr>
      </p:pic>
      <p:sp>
        <p:nvSpPr>
          <p:cNvPr id="25" name="四角形吹き出し 24">
            <a:extLst>
              <a:ext uri="{FF2B5EF4-FFF2-40B4-BE49-F238E27FC236}">
                <a16:creationId xmlns:a16="http://schemas.microsoft.com/office/drawing/2014/main" id="{76FFA5FD-1351-6C42-92FB-6852DC838D62}"/>
              </a:ext>
            </a:extLst>
          </p:cNvPr>
          <p:cNvSpPr/>
          <p:nvPr/>
        </p:nvSpPr>
        <p:spPr>
          <a:xfrm>
            <a:off x="7890644" y="4428098"/>
            <a:ext cx="1237398" cy="630519"/>
          </a:xfrm>
          <a:prstGeom prst="wedgeRectCallout">
            <a:avLst>
              <a:gd name="adj1" fmla="val -35745"/>
              <a:gd name="adj2" fmla="val 73844"/>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ja-JP" altLang="en-US" sz="900" dirty="0">
                <a:latin typeface="+mn-ea"/>
              </a:rPr>
              <a:t>今お持ちの</a:t>
            </a:r>
            <a:r>
              <a:rPr lang="en-US" altLang="ja-JP" sz="900" dirty="0">
                <a:latin typeface="+mn-ea"/>
              </a:rPr>
              <a:t>Excel</a:t>
            </a:r>
            <a:r>
              <a:rPr lang="ja-JP" altLang="en-US" sz="900" dirty="0">
                <a:latin typeface="+mn-ea"/>
              </a:rPr>
              <a:t>ファイルのデータをそのまま読み込み利用できます。</a:t>
            </a:r>
          </a:p>
        </p:txBody>
      </p:sp>
      <p:pic>
        <p:nvPicPr>
          <p:cNvPr id="26" name="図 25">
            <a:extLst>
              <a:ext uri="{FF2B5EF4-FFF2-40B4-BE49-F238E27FC236}">
                <a16:creationId xmlns:a16="http://schemas.microsoft.com/office/drawing/2014/main" id="{F5D2D3EC-8A9B-8F47-8A19-3AEF4F2E757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069125" y="5314826"/>
            <a:ext cx="1943940" cy="990675"/>
          </a:xfrm>
          <a:prstGeom prst="rect">
            <a:avLst/>
          </a:prstGeom>
        </p:spPr>
      </p:pic>
      <p:pic>
        <p:nvPicPr>
          <p:cNvPr id="27" name="図 26">
            <a:extLst>
              <a:ext uri="{FF2B5EF4-FFF2-40B4-BE49-F238E27FC236}">
                <a16:creationId xmlns:a16="http://schemas.microsoft.com/office/drawing/2014/main" id="{7FC0AA09-AA9B-D242-BAFB-E7C5A3EAFAB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45401" y="5132613"/>
            <a:ext cx="2998020" cy="1178157"/>
          </a:xfrm>
          <a:prstGeom prst="rect">
            <a:avLst/>
          </a:prstGeom>
          <a:effectLst/>
        </p:spPr>
      </p:pic>
      <p:sp>
        <p:nvSpPr>
          <p:cNvPr id="28" name="四角形吹き出し 27">
            <a:extLst>
              <a:ext uri="{FF2B5EF4-FFF2-40B4-BE49-F238E27FC236}">
                <a16:creationId xmlns:a16="http://schemas.microsoft.com/office/drawing/2014/main" id="{8AC895B5-470D-1A44-BEC4-57D4677DAE3E}"/>
              </a:ext>
            </a:extLst>
          </p:cNvPr>
          <p:cNvSpPr/>
          <p:nvPr/>
        </p:nvSpPr>
        <p:spPr>
          <a:xfrm>
            <a:off x="3957188" y="4601421"/>
            <a:ext cx="1237398" cy="633265"/>
          </a:xfrm>
          <a:prstGeom prst="wedgeRectCallout">
            <a:avLst>
              <a:gd name="adj1" fmla="val 7262"/>
              <a:gd name="adj2" fmla="val 67473"/>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ja-JP" altLang="en-US" sz="900" dirty="0">
                <a:latin typeface="+mn-ea"/>
              </a:rPr>
              <a:t>問い合わせ件数を、年月日別にグラフ表示させ、傾向を見ることができます。</a:t>
            </a:r>
          </a:p>
        </p:txBody>
      </p:sp>
      <p:pic>
        <p:nvPicPr>
          <p:cNvPr id="29" name="図 28">
            <a:extLst>
              <a:ext uri="{FF2B5EF4-FFF2-40B4-BE49-F238E27FC236}">
                <a16:creationId xmlns:a16="http://schemas.microsoft.com/office/drawing/2014/main" id="{BD8BC089-2C54-AF4C-83FC-21A576B8646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1061176" y="4952624"/>
            <a:ext cx="1922568" cy="1329231"/>
          </a:xfrm>
          <a:prstGeom prst="rect">
            <a:avLst/>
          </a:prstGeom>
        </p:spPr>
      </p:pic>
      <p:sp>
        <p:nvSpPr>
          <p:cNvPr id="30" name="四角形吹き出し 29">
            <a:extLst>
              <a:ext uri="{FF2B5EF4-FFF2-40B4-BE49-F238E27FC236}">
                <a16:creationId xmlns:a16="http://schemas.microsoft.com/office/drawing/2014/main" id="{CB5E7E55-544E-CE44-AAB9-0C1ED146C8F5}"/>
              </a:ext>
            </a:extLst>
          </p:cNvPr>
          <p:cNvSpPr/>
          <p:nvPr/>
        </p:nvSpPr>
        <p:spPr>
          <a:xfrm>
            <a:off x="342965" y="5190274"/>
            <a:ext cx="1147507" cy="472687"/>
          </a:xfrm>
          <a:prstGeom prst="wedgeRectCallout">
            <a:avLst>
              <a:gd name="adj1" fmla="val 48747"/>
              <a:gd name="adj2" fmla="val 76483"/>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defRPr/>
            </a:pPr>
            <a:r>
              <a:rPr lang="ja-JP" altLang="en-US" sz="900" dirty="0">
                <a:latin typeface="+mn-ea"/>
              </a:rPr>
              <a:t>問い合わせ内容や回答状況を簡単に登録できます。</a:t>
            </a:r>
          </a:p>
        </p:txBody>
      </p:sp>
      <p:sp>
        <p:nvSpPr>
          <p:cNvPr id="31" name="屈折矢印 30">
            <a:extLst>
              <a:ext uri="{FF2B5EF4-FFF2-40B4-BE49-F238E27FC236}">
                <a16:creationId xmlns:a16="http://schemas.microsoft.com/office/drawing/2014/main" id="{633B5060-312C-AA4C-8F4F-121082CAFDF6}"/>
              </a:ext>
            </a:extLst>
          </p:cNvPr>
          <p:cNvSpPr/>
          <p:nvPr/>
        </p:nvSpPr>
        <p:spPr>
          <a:xfrm flipV="1">
            <a:off x="2885374" y="5058617"/>
            <a:ext cx="504267" cy="469692"/>
          </a:xfrm>
          <a:prstGeom prst="bentUpArrow">
            <a:avLst>
              <a:gd name="adj1" fmla="val 18812"/>
              <a:gd name="adj2" fmla="val 20526"/>
              <a:gd name="adj3" fmla="val 24394"/>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 name="屈折矢印 31">
            <a:extLst>
              <a:ext uri="{FF2B5EF4-FFF2-40B4-BE49-F238E27FC236}">
                <a16:creationId xmlns:a16="http://schemas.microsoft.com/office/drawing/2014/main" id="{BB116993-20AD-0742-94AD-D1D035AA47B9}"/>
              </a:ext>
            </a:extLst>
          </p:cNvPr>
          <p:cNvSpPr/>
          <p:nvPr/>
        </p:nvSpPr>
        <p:spPr>
          <a:xfrm flipV="1">
            <a:off x="6763399" y="5058617"/>
            <a:ext cx="504267" cy="469692"/>
          </a:xfrm>
          <a:prstGeom prst="bentUpArrow">
            <a:avLst>
              <a:gd name="adj1" fmla="val 18812"/>
              <a:gd name="adj2" fmla="val 20526"/>
              <a:gd name="adj3" fmla="val 24394"/>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BB25826E-D114-F545-9401-52C3DA8B0DDC}"/>
              </a:ext>
            </a:extLst>
          </p:cNvPr>
          <p:cNvSpPr txBox="1"/>
          <p:nvPr/>
        </p:nvSpPr>
        <p:spPr>
          <a:xfrm>
            <a:off x="881428" y="346688"/>
            <a:ext cx="2150924" cy="400110"/>
          </a:xfrm>
          <a:prstGeom prst="rect">
            <a:avLst/>
          </a:prstGeom>
          <a:noFill/>
        </p:spPr>
        <p:txBody>
          <a:bodyPr wrap="square" rtlCol="0">
            <a:spAutoFit/>
          </a:bodyPr>
          <a:lstStyle/>
          <a:p>
            <a:pPr algn="ctr"/>
            <a:r>
              <a:rPr kumimoji="1" lang="ja-JP" altLang="en-US" sz="2000" b="1"/>
              <a:t>カスタムアプリ</a:t>
            </a:r>
          </a:p>
        </p:txBody>
      </p:sp>
      <p:pic>
        <p:nvPicPr>
          <p:cNvPr id="38" name="図 37">
            <a:extLst>
              <a:ext uri="{FF2B5EF4-FFF2-40B4-BE49-F238E27FC236}">
                <a16:creationId xmlns:a16="http://schemas.microsoft.com/office/drawing/2014/main" id="{384F8597-5157-B443-9F0F-700A62219A46}"/>
              </a:ext>
            </a:extLst>
          </p:cNvPr>
          <p:cNvPicPr>
            <a:picLocks noChangeAspect="1"/>
          </p:cNvPicPr>
          <p:nvPr/>
        </p:nvPicPr>
        <p:blipFill>
          <a:blip r:embed="rId8"/>
          <a:stretch>
            <a:fillRect/>
          </a:stretch>
        </p:blipFill>
        <p:spPr>
          <a:xfrm>
            <a:off x="5508177" y="4537525"/>
            <a:ext cx="182906" cy="261611"/>
          </a:xfrm>
          <a:prstGeom prst="rect">
            <a:avLst/>
          </a:prstGeom>
        </p:spPr>
      </p:pic>
      <p:pic>
        <p:nvPicPr>
          <p:cNvPr id="40" name="図 39">
            <a:extLst>
              <a:ext uri="{FF2B5EF4-FFF2-40B4-BE49-F238E27FC236}">
                <a16:creationId xmlns:a16="http://schemas.microsoft.com/office/drawing/2014/main" id="{ACE9D0B3-EAD8-1243-8A11-CE5AC62706AE}"/>
              </a:ext>
            </a:extLst>
          </p:cNvPr>
          <p:cNvPicPr>
            <a:picLocks noChangeAspect="1"/>
          </p:cNvPicPr>
          <p:nvPr/>
        </p:nvPicPr>
        <p:blipFill>
          <a:blip r:embed="rId9"/>
          <a:stretch>
            <a:fillRect/>
          </a:stretch>
        </p:blipFill>
        <p:spPr>
          <a:xfrm>
            <a:off x="806549" y="4537525"/>
            <a:ext cx="325794" cy="328492"/>
          </a:xfrm>
          <a:prstGeom prst="rect">
            <a:avLst/>
          </a:prstGeom>
        </p:spPr>
      </p:pic>
      <p:pic>
        <p:nvPicPr>
          <p:cNvPr id="37" name="図 36">
            <a:extLst>
              <a:ext uri="{FF2B5EF4-FFF2-40B4-BE49-F238E27FC236}">
                <a16:creationId xmlns:a16="http://schemas.microsoft.com/office/drawing/2014/main" id="{209598A7-3B00-5C46-AF18-F89B7D6D2023}"/>
              </a:ext>
            </a:extLst>
          </p:cNvPr>
          <p:cNvPicPr>
            <a:picLocks noChangeAspect="1"/>
          </p:cNvPicPr>
          <p:nvPr/>
        </p:nvPicPr>
        <p:blipFill>
          <a:blip r:embed="rId10"/>
          <a:srcRect/>
          <a:stretch/>
        </p:blipFill>
        <p:spPr>
          <a:xfrm rot="1798552">
            <a:off x="8885279" y="3184660"/>
            <a:ext cx="457519" cy="811769"/>
          </a:xfrm>
          <a:prstGeom prst="rect">
            <a:avLst/>
          </a:prstGeom>
        </p:spPr>
      </p:pic>
    </p:spTree>
    <p:extLst>
      <p:ext uri="{BB962C8B-B14F-4D97-AF65-F5344CB8AC3E}">
        <p14:creationId xmlns:p14="http://schemas.microsoft.com/office/powerpoint/2010/main" val="583439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B856F1F-7B9E-5643-A48A-AA3111E58B56}"/>
              </a:ext>
            </a:extLst>
          </p:cNvPr>
          <p:cNvSpPr>
            <a:spLocks noGrp="1"/>
          </p:cNvSpPr>
          <p:nvPr>
            <p:ph type="sldNum" sz="quarter" idx="10"/>
          </p:nvPr>
        </p:nvSpPr>
        <p:spPr/>
        <p:txBody>
          <a:bodyPr/>
          <a:lstStyle/>
          <a:p>
            <a:fld id="{0FEDF257-E9DE-47AD-A871-A7339627178B}" type="slidenum">
              <a:rPr lang="ja-JP" altLang="en-US" smtClean="0"/>
              <a:pPr/>
              <a:t>8</a:t>
            </a:fld>
            <a:endParaRPr lang="ja-JP" altLang="en-US" dirty="0"/>
          </a:p>
        </p:txBody>
      </p:sp>
      <p:grpSp>
        <p:nvGrpSpPr>
          <p:cNvPr id="3" name="図形グループ 9">
            <a:extLst>
              <a:ext uri="{FF2B5EF4-FFF2-40B4-BE49-F238E27FC236}">
                <a16:creationId xmlns:a16="http://schemas.microsoft.com/office/drawing/2014/main" id="{6E3C8213-39E2-894E-ABCC-07C2168616A3}"/>
              </a:ext>
            </a:extLst>
          </p:cNvPr>
          <p:cNvGrpSpPr/>
          <p:nvPr/>
        </p:nvGrpSpPr>
        <p:grpSpPr>
          <a:xfrm>
            <a:off x="287882" y="1720578"/>
            <a:ext cx="2200131" cy="1891979"/>
            <a:chOff x="287882" y="1720578"/>
            <a:chExt cx="2200131" cy="1891979"/>
          </a:xfrm>
        </p:grpSpPr>
        <p:pic>
          <p:nvPicPr>
            <p:cNvPr id="4" name="図 3">
              <a:extLst>
                <a:ext uri="{FF2B5EF4-FFF2-40B4-BE49-F238E27FC236}">
                  <a16:creationId xmlns:a16="http://schemas.microsoft.com/office/drawing/2014/main" id="{96F3C215-4C89-A947-9814-912F9C7CE148}"/>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87882" y="1721251"/>
              <a:ext cx="2200131" cy="1891306"/>
            </a:xfrm>
            <a:prstGeom prst="rect">
              <a:avLst/>
            </a:prstGeom>
          </p:spPr>
        </p:pic>
        <p:pic>
          <p:nvPicPr>
            <p:cNvPr id="5" name="図 4">
              <a:extLst>
                <a:ext uri="{FF2B5EF4-FFF2-40B4-BE49-F238E27FC236}">
                  <a16:creationId xmlns:a16="http://schemas.microsoft.com/office/drawing/2014/main" id="{8D449DFA-AAE3-D34E-8E04-C01D8199ED9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 b="-5830"/>
            <a:stretch/>
          </p:blipFill>
          <p:spPr>
            <a:xfrm>
              <a:off x="288091" y="1720578"/>
              <a:ext cx="1464509" cy="45719"/>
            </a:xfrm>
            <a:prstGeom prst="rect">
              <a:avLst/>
            </a:prstGeom>
          </p:spPr>
        </p:pic>
      </p:grpSp>
      <p:sp>
        <p:nvSpPr>
          <p:cNvPr id="6" name="角丸四角形 5">
            <a:extLst>
              <a:ext uri="{FF2B5EF4-FFF2-40B4-BE49-F238E27FC236}">
                <a16:creationId xmlns:a16="http://schemas.microsoft.com/office/drawing/2014/main" id="{A6ED7244-9EE0-5B4A-921E-506FE739D8E5}"/>
              </a:ext>
            </a:extLst>
          </p:cNvPr>
          <p:cNvSpPr/>
          <p:nvPr/>
        </p:nvSpPr>
        <p:spPr>
          <a:xfrm>
            <a:off x="334431" y="226807"/>
            <a:ext cx="2598926" cy="565673"/>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2000" b="1" dirty="0">
              <a:solidFill>
                <a:schemeClr val="tx2">
                  <a:lumMod val="50000"/>
                </a:schemeClr>
              </a:solidFill>
            </a:endParaRPr>
          </a:p>
        </p:txBody>
      </p:sp>
      <p:sp>
        <p:nvSpPr>
          <p:cNvPr id="7" name="角丸四角形 6">
            <a:extLst>
              <a:ext uri="{FF2B5EF4-FFF2-40B4-BE49-F238E27FC236}">
                <a16:creationId xmlns:a16="http://schemas.microsoft.com/office/drawing/2014/main" id="{33AA7CFF-FD2D-1244-86DA-E5AD39E33B7B}"/>
              </a:ext>
            </a:extLst>
          </p:cNvPr>
          <p:cNvSpPr/>
          <p:nvPr/>
        </p:nvSpPr>
        <p:spPr>
          <a:xfrm>
            <a:off x="5144558" y="226806"/>
            <a:ext cx="2211589" cy="565673"/>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2000" b="1" dirty="0">
              <a:solidFill>
                <a:schemeClr val="tx2">
                  <a:lumMod val="50000"/>
                </a:schemeClr>
              </a:solidFill>
            </a:endParaRPr>
          </a:p>
        </p:txBody>
      </p:sp>
      <p:sp>
        <p:nvSpPr>
          <p:cNvPr id="8" name="角丸四角形 7">
            <a:extLst>
              <a:ext uri="{FF2B5EF4-FFF2-40B4-BE49-F238E27FC236}">
                <a16:creationId xmlns:a16="http://schemas.microsoft.com/office/drawing/2014/main" id="{13DAC236-E3C7-7246-9E66-19F0B03F5AEB}"/>
              </a:ext>
            </a:extLst>
          </p:cNvPr>
          <p:cNvSpPr/>
          <p:nvPr/>
        </p:nvSpPr>
        <p:spPr>
          <a:xfrm>
            <a:off x="5147732" y="3575462"/>
            <a:ext cx="2413505" cy="565673"/>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2000" b="1" dirty="0">
              <a:solidFill>
                <a:schemeClr val="tx2">
                  <a:lumMod val="50000"/>
                </a:schemeClr>
              </a:solidFill>
            </a:endParaRPr>
          </a:p>
        </p:txBody>
      </p:sp>
      <p:cxnSp>
        <p:nvCxnSpPr>
          <p:cNvPr id="9" name="直線コネクタ 8">
            <a:extLst>
              <a:ext uri="{FF2B5EF4-FFF2-40B4-BE49-F238E27FC236}">
                <a16:creationId xmlns:a16="http://schemas.microsoft.com/office/drawing/2014/main" id="{7647CAC2-261E-6D4C-A16F-0D9C514CC3CF}"/>
              </a:ext>
            </a:extLst>
          </p:cNvPr>
          <p:cNvCxnSpPr/>
          <p:nvPr/>
        </p:nvCxnSpPr>
        <p:spPr>
          <a:xfrm>
            <a:off x="4953000" y="226806"/>
            <a:ext cx="0" cy="6391708"/>
          </a:xfrm>
          <a:prstGeom prst="line">
            <a:avLst/>
          </a:prstGeom>
        </p:spPr>
        <p:style>
          <a:lnRef idx="2">
            <a:schemeClr val="accent5"/>
          </a:lnRef>
          <a:fillRef idx="0">
            <a:schemeClr val="accent5"/>
          </a:fillRef>
          <a:effectRef idx="1">
            <a:schemeClr val="accent5"/>
          </a:effectRef>
          <a:fontRef idx="minor">
            <a:schemeClr val="tx1"/>
          </a:fontRef>
        </p:style>
      </p:cxnSp>
      <p:sp>
        <p:nvSpPr>
          <p:cNvPr id="12" name="Text Box 22">
            <a:extLst>
              <a:ext uri="{FF2B5EF4-FFF2-40B4-BE49-F238E27FC236}">
                <a16:creationId xmlns:a16="http://schemas.microsoft.com/office/drawing/2014/main" id="{E988C575-A34D-C146-8075-295A8406521F}"/>
              </a:ext>
            </a:extLst>
          </p:cNvPr>
          <p:cNvSpPr txBox="1">
            <a:spLocks noChangeArrowheads="1"/>
          </p:cNvSpPr>
          <p:nvPr/>
        </p:nvSpPr>
        <p:spPr bwMode="auto">
          <a:xfrm>
            <a:off x="212635" y="1040480"/>
            <a:ext cx="372853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dirty="0">
                <a:latin typeface="+mn-ea"/>
                <a:ea typeface="+mn-ea"/>
              </a:rPr>
              <a:t>未読一覧画面で、通知の既読処理や</a:t>
            </a:r>
            <a:endParaRPr lang="en-US" altLang="ja-JP" sz="1600" dirty="0">
              <a:latin typeface="+mn-ea"/>
              <a:ea typeface="+mn-ea"/>
            </a:endParaRPr>
          </a:p>
          <a:p>
            <a:r>
              <a:rPr lang="ja-JP" altLang="en-US" sz="1600" dirty="0">
                <a:latin typeface="+mn-ea"/>
                <a:ea typeface="+mn-ea"/>
              </a:rPr>
              <a:t>コメントの書き込みなどができます。</a:t>
            </a:r>
            <a:endParaRPr lang="en-US" altLang="ja-JP" sz="1600" dirty="0">
              <a:latin typeface="+mn-ea"/>
              <a:ea typeface="+mn-ea"/>
            </a:endParaRPr>
          </a:p>
        </p:txBody>
      </p:sp>
      <p:sp>
        <p:nvSpPr>
          <p:cNvPr id="13" name="円/楕円 12">
            <a:extLst>
              <a:ext uri="{FF2B5EF4-FFF2-40B4-BE49-F238E27FC236}">
                <a16:creationId xmlns:a16="http://schemas.microsoft.com/office/drawing/2014/main" id="{43F9FCE1-331C-4543-9A39-65F4520C1C22}"/>
              </a:ext>
            </a:extLst>
          </p:cNvPr>
          <p:cNvSpPr/>
          <p:nvPr/>
        </p:nvSpPr>
        <p:spPr bwMode="auto">
          <a:xfrm>
            <a:off x="1693517" y="3101612"/>
            <a:ext cx="542718" cy="173747"/>
          </a:xfrm>
          <a:prstGeom prst="ellipse">
            <a:avLst/>
          </a:prstGeom>
          <a:blipFill>
            <a:blip r:embed="rId4"/>
            <a:stretch>
              <a:fillRect/>
            </a:stretch>
          </a:blipFill>
          <a:ln w="28575">
            <a:solidFill>
              <a:srgbClr val="F79646"/>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grpSp>
        <p:nvGrpSpPr>
          <p:cNvPr id="14" name="グループ化 13">
            <a:extLst>
              <a:ext uri="{FF2B5EF4-FFF2-40B4-BE49-F238E27FC236}">
                <a16:creationId xmlns:a16="http://schemas.microsoft.com/office/drawing/2014/main" id="{FC6D88CA-C65E-0942-9AEE-5EFB8120A485}"/>
              </a:ext>
            </a:extLst>
          </p:cNvPr>
          <p:cNvGrpSpPr/>
          <p:nvPr/>
        </p:nvGrpSpPr>
        <p:grpSpPr>
          <a:xfrm>
            <a:off x="943546" y="3214811"/>
            <a:ext cx="3798019" cy="3324101"/>
            <a:chOff x="4513943" y="1863178"/>
            <a:chExt cx="5230583" cy="4577910"/>
          </a:xfrm>
        </p:grpSpPr>
        <p:pic>
          <p:nvPicPr>
            <p:cNvPr id="15" name="図 14">
              <a:extLst>
                <a:ext uri="{FF2B5EF4-FFF2-40B4-BE49-F238E27FC236}">
                  <a16:creationId xmlns:a16="http://schemas.microsoft.com/office/drawing/2014/main" id="{65EE9A32-B2F7-6E44-8605-E91826020DD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13943" y="1956253"/>
              <a:ext cx="5230583" cy="4484835"/>
            </a:xfrm>
            <a:prstGeom prst="rect">
              <a:avLst/>
            </a:prstGeom>
            <a:ln w="3175">
              <a:solidFill>
                <a:schemeClr val="bg1">
                  <a:lumMod val="50000"/>
                </a:schemeClr>
              </a:solidFill>
            </a:ln>
          </p:spPr>
        </p:pic>
        <p:sp>
          <p:nvSpPr>
            <p:cNvPr id="16" name="正方形/長方形 15">
              <a:extLst>
                <a:ext uri="{FF2B5EF4-FFF2-40B4-BE49-F238E27FC236}">
                  <a16:creationId xmlns:a16="http://schemas.microsoft.com/office/drawing/2014/main" id="{75E15B2E-1BB2-B54F-8D2A-896E8B067D42}"/>
                </a:ext>
              </a:extLst>
            </p:cNvPr>
            <p:cNvSpPr/>
            <p:nvPr/>
          </p:nvSpPr>
          <p:spPr>
            <a:xfrm>
              <a:off x="5455622" y="2482973"/>
              <a:ext cx="4288904" cy="3958115"/>
            </a:xfrm>
            <a:prstGeom prst="rect">
              <a:avLst/>
            </a:prstGeom>
            <a:noFill/>
            <a:ln w="38100">
              <a:solidFill>
                <a:srgbClr val="F79646"/>
              </a:solid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ltLang="ja-JP" dirty="0">
                <a:latin typeface="+mn-ea"/>
              </a:endParaRPr>
            </a:p>
            <a:p>
              <a:pPr algn="ctr">
                <a:defRPr/>
              </a:pPr>
              <a:endParaRPr lang="ja-JP" altLang="en-US" dirty="0">
                <a:latin typeface="+mn-ea"/>
              </a:endParaRPr>
            </a:p>
          </p:txBody>
        </p:sp>
        <p:sp>
          <p:nvSpPr>
            <p:cNvPr id="17" name="円/楕円 16">
              <a:extLst>
                <a:ext uri="{FF2B5EF4-FFF2-40B4-BE49-F238E27FC236}">
                  <a16:creationId xmlns:a16="http://schemas.microsoft.com/office/drawing/2014/main" id="{3CFECCC6-8F21-0746-B06E-DD6EECF384FD}"/>
                </a:ext>
              </a:extLst>
            </p:cNvPr>
            <p:cNvSpPr/>
            <p:nvPr/>
          </p:nvSpPr>
          <p:spPr bwMode="auto">
            <a:xfrm>
              <a:off x="7836900" y="1863178"/>
              <a:ext cx="426720" cy="289521"/>
            </a:xfrm>
            <a:prstGeom prst="ellipse">
              <a:avLst/>
            </a:prstGeom>
            <a:blipFill>
              <a:blip r:embed="rId6"/>
              <a:stretch>
                <a:fillRect/>
              </a:stretch>
            </a:blipFill>
            <a:ln w="28575">
              <a:solidFill>
                <a:srgbClr val="F79646"/>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18" name="下矢印 17">
              <a:extLst>
                <a:ext uri="{FF2B5EF4-FFF2-40B4-BE49-F238E27FC236}">
                  <a16:creationId xmlns:a16="http://schemas.microsoft.com/office/drawing/2014/main" id="{CB04593D-9714-4841-9977-DD9CA703960D}"/>
                </a:ext>
              </a:extLst>
            </p:cNvPr>
            <p:cNvSpPr/>
            <p:nvPr/>
          </p:nvSpPr>
          <p:spPr bwMode="auto">
            <a:xfrm>
              <a:off x="7849929" y="2165816"/>
              <a:ext cx="400661" cy="317157"/>
            </a:xfrm>
            <a:prstGeom prst="downArrow">
              <a:avLst/>
            </a:prstGeom>
            <a:solidFill>
              <a:srgbClr val="F79646"/>
            </a:soli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grpSp>
      <p:sp>
        <p:nvSpPr>
          <p:cNvPr id="19" name="四角形吹き出し 18">
            <a:extLst>
              <a:ext uri="{FF2B5EF4-FFF2-40B4-BE49-F238E27FC236}">
                <a16:creationId xmlns:a16="http://schemas.microsoft.com/office/drawing/2014/main" id="{0AE81DE4-6EEE-D345-B0DB-CE04EB2B9F33}"/>
              </a:ext>
            </a:extLst>
          </p:cNvPr>
          <p:cNvSpPr/>
          <p:nvPr/>
        </p:nvSpPr>
        <p:spPr>
          <a:xfrm>
            <a:off x="2432249" y="4734092"/>
            <a:ext cx="2415033" cy="929581"/>
          </a:xfrm>
          <a:prstGeom prst="wedgeRectCallout">
            <a:avLst>
              <a:gd name="adj1" fmla="val 3146"/>
              <a:gd name="adj2" fmla="val 78165"/>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それぞれの機能のページに画面を移動させる必要がないので、通知を溜めてしまっても楽に処理することができます。</a:t>
            </a:r>
          </a:p>
        </p:txBody>
      </p:sp>
      <p:sp>
        <p:nvSpPr>
          <p:cNvPr id="20" name="下矢印 19">
            <a:extLst>
              <a:ext uri="{FF2B5EF4-FFF2-40B4-BE49-F238E27FC236}">
                <a16:creationId xmlns:a16="http://schemas.microsoft.com/office/drawing/2014/main" id="{F0FAAA74-F287-5A45-88BA-3B4CBE1B6608}"/>
              </a:ext>
            </a:extLst>
          </p:cNvPr>
          <p:cNvSpPr/>
          <p:nvPr/>
        </p:nvSpPr>
        <p:spPr bwMode="auto">
          <a:xfrm>
            <a:off x="1797726" y="3284158"/>
            <a:ext cx="350233" cy="632923"/>
          </a:xfrm>
          <a:prstGeom prst="downArrow">
            <a:avLst/>
          </a:prstGeom>
          <a:solidFill>
            <a:srgbClr val="F79646"/>
          </a:soli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ja-JP" altLang="en-US" sz="4200" b="0" i="0" u="none" strike="noStrike" cap="none" normalizeH="0" baseline="0">
              <a:ln>
                <a:noFill/>
              </a:ln>
              <a:solidFill>
                <a:srgbClr val="414141"/>
              </a:solidFill>
              <a:effectLst/>
              <a:latin typeface="Gill Sans Light" charset="0"/>
              <a:ea typeface="ヒラギノ角ゴ ProN W3" charset="0"/>
              <a:cs typeface="ヒラギノ角ゴ ProN W3" charset="0"/>
              <a:sym typeface="Gill Sans Light" charset="0"/>
            </a:endParaRPr>
          </a:p>
        </p:txBody>
      </p:sp>
      <p:sp>
        <p:nvSpPr>
          <p:cNvPr id="21" name="四角形吹き出し 20">
            <a:extLst>
              <a:ext uri="{FF2B5EF4-FFF2-40B4-BE49-F238E27FC236}">
                <a16:creationId xmlns:a16="http://schemas.microsoft.com/office/drawing/2014/main" id="{F0D34AC8-3A38-D447-A581-71B7F21F2C94}"/>
              </a:ext>
            </a:extLst>
          </p:cNvPr>
          <p:cNvSpPr/>
          <p:nvPr/>
        </p:nvSpPr>
        <p:spPr>
          <a:xfrm>
            <a:off x="1950908" y="2760865"/>
            <a:ext cx="836973" cy="269304"/>
          </a:xfrm>
          <a:prstGeom prst="wedgeRectCallout">
            <a:avLst>
              <a:gd name="adj1" fmla="val -25583"/>
              <a:gd name="adj2" fmla="val 83243"/>
            </a:avLst>
          </a:prstGeom>
          <a:solidFill>
            <a:srgbClr val="43A2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a:t>トップページから</a:t>
            </a:r>
          </a:p>
        </p:txBody>
      </p:sp>
      <p:sp>
        <p:nvSpPr>
          <p:cNvPr id="22" name="四角形吹き出し 21">
            <a:extLst>
              <a:ext uri="{FF2B5EF4-FFF2-40B4-BE49-F238E27FC236}">
                <a16:creationId xmlns:a16="http://schemas.microsoft.com/office/drawing/2014/main" id="{547D8740-185F-E64D-9A61-223CCDF6C18E}"/>
              </a:ext>
            </a:extLst>
          </p:cNvPr>
          <p:cNvSpPr/>
          <p:nvPr/>
        </p:nvSpPr>
        <p:spPr>
          <a:xfrm>
            <a:off x="3417292" y="2829935"/>
            <a:ext cx="984062" cy="269304"/>
          </a:xfrm>
          <a:prstGeom prst="wedgeRectCallout">
            <a:avLst>
              <a:gd name="adj1" fmla="val -25583"/>
              <a:gd name="adj2" fmla="val 83243"/>
            </a:avLst>
          </a:prstGeom>
          <a:solidFill>
            <a:srgbClr val="43A2D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a:t>バナーアイコンから</a:t>
            </a:r>
          </a:p>
        </p:txBody>
      </p:sp>
      <p:pic>
        <p:nvPicPr>
          <p:cNvPr id="23" name="図 22">
            <a:extLst>
              <a:ext uri="{FF2B5EF4-FFF2-40B4-BE49-F238E27FC236}">
                <a16:creationId xmlns:a16="http://schemas.microsoft.com/office/drawing/2014/main" id="{3FACA484-C65D-8946-A62B-7069D39CC03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164436" y="4309948"/>
            <a:ext cx="3423980" cy="2022265"/>
          </a:xfrm>
          <a:prstGeom prst="rect">
            <a:avLst/>
          </a:prstGeom>
          <a:ln>
            <a:solidFill>
              <a:schemeClr val="tx1">
                <a:lumMod val="50000"/>
                <a:lumOff val="50000"/>
              </a:schemeClr>
            </a:solidFill>
          </a:ln>
        </p:spPr>
      </p:pic>
      <p:sp>
        <p:nvSpPr>
          <p:cNvPr id="24" name="四角形吹き出し 23">
            <a:extLst>
              <a:ext uri="{FF2B5EF4-FFF2-40B4-BE49-F238E27FC236}">
                <a16:creationId xmlns:a16="http://schemas.microsoft.com/office/drawing/2014/main" id="{C018ED56-B7A7-E044-97E4-19C3297FCF88}"/>
              </a:ext>
            </a:extLst>
          </p:cNvPr>
          <p:cNvSpPr/>
          <p:nvPr/>
        </p:nvSpPr>
        <p:spPr>
          <a:xfrm>
            <a:off x="7334936" y="5119540"/>
            <a:ext cx="2415033" cy="929581"/>
          </a:xfrm>
          <a:prstGeom prst="wedgeRectCallout">
            <a:avLst>
              <a:gd name="adj1" fmla="val -83280"/>
              <a:gd name="adj2" fmla="val 45020"/>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他のユーザーが書いたコメントに対し、意思表示できます。</a:t>
            </a:r>
            <a:endParaRPr lang="en-US" altLang="ja-JP" sz="1200" dirty="0">
              <a:latin typeface="+mn-ea"/>
            </a:endParaRPr>
          </a:p>
          <a:p>
            <a:r>
              <a:rPr lang="ja-JP" altLang="en-US" sz="1200" dirty="0">
                <a:latin typeface="+mn-ea"/>
              </a:rPr>
              <a:t>表現は「いいね！」「見ました」など自由に変更できます。</a:t>
            </a:r>
          </a:p>
        </p:txBody>
      </p:sp>
      <p:pic>
        <p:nvPicPr>
          <p:cNvPr id="25" name="図 24">
            <a:extLst>
              <a:ext uri="{FF2B5EF4-FFF2-40B4-BE49-F238E27FC236}">
                <a16:creationId xmlns:a16="http://schemas.microsoft.com/office/drawing/2014/main" id="{50C0668B-2303-D142-AAC2-35D25D8056E9}"/>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164436" y="979837"/>
            <a:ext cx="3246529" cy="2341312"/>
          </a:xfrm>
          <a:prstGeom prst="rect">
            <a:avLst/>
          </a:prstGeom>
          <a:ln>
            <a:solidFill>
              <a:schemeClr val="tx1">
                <a:lumMod val="50000"/>
                <a:lumOff val="50000"/>
              </a:schemeClr>
            </a:solidFill>
          </a:ln>
        </p:spPr>
      </p:pic>
      <p:sp>
        <p:nvSpPr>
          <p:cNvPr id="26" name="四角形吹き出し 25">
            <a:extLst>
              <a:ext uri="{FF2B5EF4-FFF2-40B4-BE49-F238E27FC236}">
                <a16:creationId xmlns:a16="http://schemas.microsoft.com/office/drawing/2014/main" id="{D65AF6BC-28D7-0140-814A-0A47359A91BE}"/>
              </a:ext>
            </a:extLst>
          </p:cNvPr>
          <p:cNvSpPr/>
          <p:nvPr/>
        </p:nvSpPr>
        <p:spPr>
          <a:xfrm>
            <a:off x="6325544" y="1338719"/>
            <a:ext cx="2091006" cy="320999"/>
          </a:xfrm>
          <a:prstGeom prst="wedgeRectCallout">
            <a:avLst>
              <a:gd name="adj1" fmla="val -68099"/>
              <a:gd name="adj2" fmla="val 90753"/>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宛先を候補から選択します。</a:t>
            </a:r>
          </a:p>
        </p:txBody>
      </p:sp>
      <p:pic>
        <p:nvPicPr>
          <p:cNvPr id="27" name="図 26">
            <a:extLst>
              <a:ext uri="{FF2B5EF4-FFF2-40B4-BE49-F238E27FC236}">
                <a16:creationId xmlns:a16="http://schemas.microsoft.com/office/drawing/2014/main" id="{0F886B8D-4B75-E84E-866C-C88EFB558DB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899938" y="2263804"/>
            <a:ext cx="2734288" cy="1170758"/>
          </a:xfrm>
          <a:prstGeom prst="rect">
            <a:avLst/>
          </a:prstGeom>
          <a:ln>
            <a:solidFill>
              <a:schemeClr val="tx1">
                <a:lumMod val="50000"/>
                <a:lumOff val="50000"/>
              </a:schemeClr>
            </a:solidFill>
          </a:ln>
        </p:spPr>
      </p:pic>
      <p:sp>
        <p:nvSpPr>
          <p:cNvPr id="28" name="四角形吹き出し 27">
            <a:extLst>
              <a:ext uri="{FF2B5EF4-FFF2-40B4-BE49-F238E27FC236}">
                <a16:creationId xmlns:a16="http://schemas.microsoft.com/office/drawing/2014/main" id="{AAD7809B-2E61-F545-87AF-CD0DA0B827F5}"/>
              </a:ext>
            </a:extLst>
          </p:cNvPr>
          <p:cNvSpPr/>
          <p:nvPr/>
        </p:nvSpPr>
        <p:spPr>
          <a:xfrm>
            <a:off x="8249477" y="1968636"/>
            <a:ext cx="1504509" cy="468831"/>
          </a:xfrm>
          <a:prstGeom prst="wedgeRectCallout">
            <a:avLst>
              <a:gd name="adj1" fmla="val -40353"/>
              <a:gd name="adj2" fmla="val 114073"/>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最新情報に通知されます。</a:t>
            </a:r>
          </a:p>
        </p:txBody>
      </p:sp>
      <p:cxnSp>
        <p:nvCxnSpPr>
          <p:cNvPr id="29" name="直線コネクタ 28">
            <a:extLst>
              <a:ext uri="{FF2B5EF4-FFF2-40B4-BE49-F238E27FC236}">
                <a16:creationId xmlns:a16="http://schemas.microsoft.com/office/drawing/2014/main" id="{42BD4419-BA61-0A4B-993F-196229C36EF1}"/>
              </a:ext>
            </a:extLst>
          </p:cNvPr>
          <p:cNvCxnSpPr/>
          <p:nvPr/>
        </p:nvCxnSpPr>
        <p:spPr>
          <a:xfrm>
            <a:off x="7126357" y="2959749"/>
            <a:ext cx="1630017" cy="0"/>
          </a:xfrm>
          <a:prstGeom prst="line">
            <a:avLst/>
          </a:prstGeom>
          <a:ln>
            <a:solidFill>
              <a:srgbClr val="F79646"/>
            </a:solidFill>
          </a:ln>
          <a:effectLst/>
        </p:spPr>
        <p:style>
          <a:lnRef idx="2">
            <a:schemeClr val="accent1"/>
          </a:lnRef>
          <a:fillRef idx="0">
            <a:schemeClr val="accent1"/>
          </a:fillRef>
          <a:effectRef idx="1">
            <a:schemeClr val="accent1"/>
          </a:effectRef>
          <a:fontRef idx="minor">
            <a:schemeClr val="tx1"/>
          </a:fontRef>
        </p:style>
      </p:cxnSp>
      <p:sp>
        <p:nvSpPr>
          <p:cNvPr id="30" name="正方形/長方形 29">
            <a:extLst>
              <a:ext uri="{FF2B5EF4-FFF2-40B4-BE49-F238E27FC236}">
                <a16:creationId xmlns:a16="http://schemas.microsoft.com/office/drawing/2014/main" id="{EDACCEFC-CF0D-3A4E-AC55-BF7C4BB34F18}"/>
              </a:ext>
            </a:extLst>
          </p:cNvPr>
          <p:cNvSpPr/>
          <p:nvPr/>
        </p:nvSpPr>
        <p:spPr>
          <a:xfrm>
            <a:off x="5144558" y="1639840"/>
            <a:ext cx="749347" cy="255921"/>
          </a:xfrm>
          <a:prstGeom prst="rect">
            <a:avLst/>
          </a:prstGeom>
          <a:noFill/>
          <a:ln w="28575">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76F21E6F-2BAF-3742-B607-6B6655D4C163}"/>
              </a:ext>
            </a:extLst>
          </p:cNvPr>
          <p:cNvSpPr txBox="1"/>
          <p:nvPr/>
        </p:nvSpPr>
        <p:spPr>
          <a:xfrm>
            <a:off x="6837700" y="297957"/>
            <a:ext cx="518447" cy="461665"/>
          </a:xfrm>
          <a:prstGeom prst="rect">
            <a:avLst/>
          </a:prstGeom>
          <a:noFill/>
        </p:spPr>
        <p:txBody>
          <a:bodyPr wrap="square" rtlCol="0">
            <a:spAutoFit/>
          </a:bodyPr>
          <a:lstStyle/>
          <a:p>
            <a:pPr algn="ctr"/>
            <a:r>
              <a:rPr kumimoji="1" lang="ja-JP" altLang="en-US" sz="2400" b="1" dirty="0">
                <a:solidFill>
                  <a:srgbClr val="0070C0"/>
                </a:solidFill>
              </a:rPr>
              <a:t>＠</a:t>
            </a:r>
          </a:p>
        </p:txBody>
      </p:sp>
      <p:sp>
        <p:nvSpPr>
          <p:cNvPr id="32" name="テキスト ボックス 31">
            <a:extLst>
              <a:ext uri="{FF2B5EF4-FFF2-40B4-BE49-F238E27FC236}">
                <a16:creationId xmlns:a16="http://schemas.microsoft.com/office/drawing/2014/main" id="{AFE82FCC-30D3-0849-A95B-4F54747868D2}"/>
              </a:ext>
            </a:extLst>
          </p:cNvPr>
          <p:cNvSpPr txBox="1"/>
          <p:nvPr/>
        </p:nvSpPr>
        <p:spPr>
          <a:xfrm>
            <a:off x="7476676" y="280534"/>
            <a:ext cx="1785775" cy="523220"/>
          </a:xfrm>
          <a:prstGeom prst="rect">
            <a:avLst/>
          </a:prstGeom>
          <a:noFill/>
        </p:spPr>
        <p:txBody>
          <a:bodyPr wrap="square" rtlCol="0">
            <a:spAutoFit/>
          </a:bodyPr>
          <a:lstStyle/>
          <a:p>
            <a:r>
              <a:rPr kumimoji="1" lang="ja-JP" altLang="en-US" sz="1400" i="1" dirty="0"/>
              <a:t>宛先を指定した</a:t>
            </a:r>
            <a:endParaRPr kumimoji="1" lang="en-US" altLang="ja-JP" sz="1400" i="1" dirty="0"/>
          </a:p>
          <a:p>
            <a:r>
              <a:rPr kumimoji="1" lang="ja-JP" altLang="en-US" sz="1400" i="1" dirty="0"/>
              <a:t>コメントができます。</a:t>
            </a:r>
          </a:p>
        </p:txBody>
      </p:sp>
      <p:sp>
        <p:nvSpPr>
          <p:cNvPr id="35" name="正方形/長方形 34">
            <a:extLst>
              <a:ext uri="{FF2B5EF4-FFF2-40B4-BE49-F238E27FC236}">
                <a16:creationId xmlns:a16="http://schemas.microsoft.com/office/drawing/2014/main" id="{02827C15-4EA8-E34F-A652-044638EC1027}"/>
              </a:ext>
            </a:extLst>
          </p:cNvPr>
          <p:cNvSpPr/>
          <p:nvPr/>
        </p:nvSpPr>
        <p:spPr>
          <a:xfrm>
            <a:off x="5313090" y="5557284"/>
            <a:ext cx="1107588" cy="595038"/>
          </a:xfrm>
          <a:prstGeom prst="rect">
            <a:avLst/>
          </a:prstGeom>
          <a:noFill/>
          <a:ln w="28575">
            <a:solidFill>
              <a:srgbClr val="F7964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36" name="図 35">
            <a:extLst>
              <a:ext uri="{FF2B5EF4-FFF2-40B4-BE49-F238E27FC236}">
                <a16:creationId xmlns:a16="http://schemas.microsoft.com/office/drawing/2014/main" id="{53BC0C15-DDC6-8A40-A832-6F3614F000C6}"/>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t="-1" b="-63176"/>
          <a:stretch/>
        </p:blipFill>
        <p:spPr>
          <a:xfrm>
            <a:off x="935722" y="3281400"/>
            <a:ext cx="2269899" cy="144000"/>
          </a:xfrm>
          <a:prstGeom prst="rect">
            <a:avLst/>
          </a:prstGeom>
        </p:spPr>
      </p:pic>
      <p:sp>
        <p:nvSpPr>
          <p:cNvPr id="37" name="テキスト ボックス 36">
            <a:extLst>
              <a:ext uri="{FF2B5EF4-FFF2-40B4-BE49-F238E27FC236}">
                <a16:creationId xmlns:a16="http://schemas.microsoft.com/office/drawing/2014/main" id="{D26DFE46-3760-044C-B414-9652B36473BA}"/>
              </a:ext>
            </a:extLst>
          </p:cNvPr>
          <p:cNvSpPr txBox="1"/>
          <p:nvPr/>
        </p:nvSpPr>
        <p:spPr>
          <a:xfrm>
            <a:off x="50305" y="335795"/>
            <a:ext cx="2598928" cy="369332"/>
          </a:xfrm>
          <a:prstGeom prst="rect">
            <a:avLst/>
          </a:prstGeom>
          <a:noFill/>
        </p:spPr>
        <p:txBody>
          <a:bodyPr wrap="square" rtlCol="0">
            <a:spAutoFit/>
          </a:bodyPr>
          <a:lstStyle/>
          <a:p>
            <a:pPr algn="ctr"/>
            <a:r>
              <a:rPr lang="ja-JP" altLang="en-US" b="1">
                <a:solidFill>
                  <a:schemeClr val="tx2">
                    <a:lumMod val="50000"/>
                  </a:schemeClr>
                </a:solidFill>
              </a:rPr>
              <a:t>未読通知一覧画面</a:t>
            </a:r>
          </a:p>
        </p:txBody>
      </p:sp>
      <p:sp>
        <p:nvSpPr>
          <p:cNvPr id="38" name="テキスト ボックス 37">
            <a:extLst>
              <a:ext uri="{FF2B5EF4-FFF2-40B4-BE49-F238E27FC236}">
                <a16:creationId xmlns:a16="http://schemas.microsoft.com/office/drawing/2014/main" id="{746C8072-ADA3-6F46-8685-AA8C0F0F7901}"/>
              </a:ext>
            </a:extLst>
          </p:cNvPr>
          <p:cNvSpPr txBox="1"/>
          <p:nvPr/>
        </p:nvSpPr>
        <p:spPr>
          <a:xfrm>
            <a:off x="4925405" y="347028"/>
            <a:ext cx="2253552" cy="369332"/>
          </a:xfrm>
          <a:prstGeom prst="rect">
            <a:avLst/>
          </a:prstGeom>
          <a:noFill/>
        </p:spPr>
        <p:txBody>
          <a:bodyPr wrap="square" rtlCol="0">
            <a:spAutoFit/>
          </a:bodyPr>
          <a:lstStyle/>
          <a:p>
            <a:pPr algn="ctr"/>
            <a:r>
              <a:rPr lang="ja-JP" altLang="en-US" b="1">
                <a:solidFill>
                  <a:schemeClr val="tx2">
                    <a:lumMod val="50000"/>
                  </a:schemeClr>
                </a:solidFill>
              </a:rPr>
              <a:t>メンション機能</a:t>
            </a:r>
          </a:p>
        </p:txBody>
      </p:sp>
      <p:sp>
        <p:nvSpPr>
          <p:cNvPr id="39" name="テキスト ボックス 38">
            <a:extLst>
              <a:ext uri="{FF2B5EF4-FFF2-40B4-BE49-F238E27FC236}">
                <a16:creationId xmlns:a16="http://schemas.microsoft.com/office/drawing/2014/main" id="{8531B833-80CE-DD4B-8960-9E62D2C3A674}"/>
              </a:ext>
            </a:extLst>
          </p:cNvPr>
          <p:cNvSpPr txBox="1"/>
          <p:nvPr/>
        </p:nvSpPr>
        <p:spPr>
          <a:xfrm>
            <a:off x="5058928" y="3689638"/>
            <a:ext cx="2239591" cy="369332"/>
          </a:xfrm>
          <a:prstGeom prst="rect">
            <a:avLst/>
          </a:prstGeom>
          <a:noFill/>
        </p:spPr>
        <p:txBody>
          <a:bodyPr wrap="square" rtlCol="0">
            <a:spAutoFit/>
          </a:bodyPr>
          <a:lstStyle/>
          <a:p>
            <a:pPr algn="ctr"/>
            <a:r>
              <a:rPr lang="ja-JP" altLang="en-US" b="1">
                <a:solidFill>
                  <a:schemeClr val="tx2">
                    <a:lumMod val="50000"/>
                  </a:schemeClr>
                </a:solidFill>
              </a:rPr>
              <a:t>リアクション機能</a:t>
            </a:r>
          </a:p>
        </p:txBody>
      </p:sp>
      <p:pic>
        <p:nvPicPr>
          <p:cNvPr id="42" name="図 41">
            <a:extLst>
              <a:ext uri="{FF2B5EF4-FFF2-40B4-BE49-F238E27FC236}">
                <a16:creationId xmlns:a16="http://schemas.microsoft.com/office/drawing/2014/main" id="{E9573CB0-B028-BA4A-8DEE-53485ABF3657}"/>
              </a:ext>
            </a:extLst>
          </p:cNvPr>
          <p:cNvPicPr>
            <a:picLocks noChangeAspect="1"/>
          </p:cNvPicPr>
          <p:nvPr/>
        </p:nvPicPr>
        <p:blipFill>
          <a:blip r:embed="rId11"/>
          <a:stretch>
            <a:fillRect/>
          </a:stretch>
        </p:blipFill>
        <p:spPr>
          <a:xfrm>
            <a:off x="2361650" y="299552"/>
            <a:ext cx="350096" cy="400110"/>
          </a:xfrm>
          <a:prstGeom prst="rect">
            <a:avLst/>
          </a:prstGeom>
        </p:spPr>
      </p:pic>
      <p:pic>
        <p:nvPicPr>
          <p:cNvPr id="44" name="図 43">
            <a:extLst>
              <a:ext uri="{FF2B5EF4-FFF2-40B4-BE49-F238E27FC236}">
                <a16:creationId xmlns:a16="http://schemas.microsoft.com/office/drawing/2014/main" id="{7485BFE2-CA1F-D04B-9F55-2BA060DD008E}"/>
              </a:ext>
            </a:extLst>
          </p:cNvPr>
          <p:cNvPicPr>
            <a:picLocks noChangeAspect="1"/>
          </p:cNvPicPr>
          <p:nvPr/>
        </p:nvPicPr>
        <p:blipFill>
          <a:blip r:embed="rId12"/>
          <a:stretch>
            <a:fillRect/>
          </a:stretch>
        </p:blipFill>
        <p:spPr>
          <a:xfrm>
            <a:off x="7106812" y="3650993"/>
            <a:ext cx="410182" cy="392727"/>
          </a:xfrm>
          <a:prstGeom prst="rect">
            <a:avLst/>
          </a:prstGeom>
        </p:spPr>
      </p:pic>
    </p:spTree>
    <p:extLst>
      <p:ext uri="{BB962C8B-B14F-4D97-AF65-F5344CB8AC3E}">
        <p14:creationId xmlns:p14="http://schemas.microsoft.com/office/powerpoint/2010/main" val="2225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0D9F32A-9A88-9748-B388-D0301892955C}"/>
              </a:ext>
            </a:extLst>
          </p:cNvPr>
          <p:cNvSpPr>
            <a:spLocks noGrp="1"/>
          </p:cNvSpPr>
          <p:nvPr>
            <p:ph type="sldNum" sz="quarter" idx="10"/>
          </p:nvPr>
        </p:nvSpPr>
        <p:spPr/>
        <p:txBody>
          <a:bodyPr/>
          <a:lstStyle/>
          <a:p>
            <a:fld id="{0FEDF257-E9DE-47AD-A871-A7339627178B}" type="slidenum">
              <a:rPr lang="ja-JP" altLang="en-US" smtClean="0"/>
              <a:pPr/>
              <a:t>9</a:t>
            </a:fld>
            <a:endParaRPr lang="ja-JP" altLang="en-US" dirty="0"/>
          </a:p>
        </p:txBody>
      </p:sp>
      <p:pic>
        <p:nvPicPr>
          <p:cNvPr id="3" name="図 2">
            <a:extLst>
              <a:ext uri="{FF2B5EF4-FFF2-40B4-BE49-F238E27FC236}">
                <a16:creationId xmlns:a16="http://schemas.microsoft.com/office/drawing/2014/main" id="{7ECA2496-63A1-C64F-91A4-25A417FCD39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400074" y="5174432"/>
            <a:ext cx="1735582" cy="1479584"/>
          </a:xfrm>
          <a:prstGeom prst="rect">
            <a:avLst/>
          </a:prstGeom>
        </p:spPr>
      </p:pic>
      <p:sp>
        <p:nvSpPr>
          <p:cNvPr id="5" name="角丸四角形 4">
            <a:extLst>
              <a:ext uri="{FF2B5EF4-FFF2-40B4-BE49-F238E27FC236}">
                <a16:creationId xmlns:a16="http://schemas.microsoft.com/office/drawing/2014/main" id="{C6C583CC-DE66-3942-BFD7-FB2476F33DFB}"/>
              </a:ext>
            </a:extLst>
          </p:cNvPr>
          <p:cNvSpPr/>
          <p:nvPr/>
        </p:nvSpPr>
        <p:spPr>
          <a:xfrm>
            <a:off x="334430" y="3646263"/>
            <a:ext cx="3123473" cy="642307"/>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2000" b="1" dirty="0">
              <a:solidFill>
                <a:schemeClr val="tx2">
                  <a:lumMod val="50000"/>
                </a:schemeClr>
              </a:solidFill>
            </a:endParaRPr>
          </a:p>
        </p:txBody>
      </p:sp>
      <p:grpSp>
        <p:nvGrpSpPr>
          <p:cNvPr id="34" name="グループ化 33">
            <a:extLst>
              <a:ext uri="{FF2B5EF4-FFF2-40B4-BE49-F238E27FC236}">
                <a16:creationId xmlns:a16="http://schemas.microsoft.com/office/drawing/2014/main" id="{B0628597-3E4E-6048-8561-23017125762A}"/>
              </a:ext>
            </a:extLst>
          </p:cNvPr>
          <p:cNvGrpSpPr/>
          <p:nvPr/>
        </p:nvGrpSpPr>
        <p:grpSpPr>
          <a:xfrm>
            <a:off x="2876508" y="3692971"/>
            <a:ext cx="449463" cy="572044"/>
            <a:chOff x="3070111" y="3722897"/>
            <a:chExt cx="449463" cy="572044"/>
          </a:xfrm>
        </p:grpSpPr>
        <p:pic>
          <p:nvPicPr>
            <p:cNvPr id="7" name="図 6">
              <a:extLst>
                <a:ext uri="{FF2B5EF4-FFF2-40B4-BE49-F238E27FC236}">
                  <a16:creationId xmlns:a16="http://schemas.microsoft.com/office/drawing/2014/main" id="{011EA8FD-5621-1444-946D-9425D30010C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070111" y="3722897"/>
              <a:ext cx="449463" cy="572044"/>
            </a:xfrm>
            <a:prstGeom prst="rect">
              <a:avLst/>
            </a:prstGeom>
          </p:spPr>
        </p:pic>
        <p:pic>
          <p:nvPicPr>
            <p:cNvPr id="8" name="図 7">
              <a:extLst>
                <a:ext uri="{FF2B5EF4-FFF2-40B4-BE49-F238E27FC236}">
                  <a16:creationId xmlns:a16="http://schemas.microsoft.com/office/drawing/2014/main" id="{113E2A6D-2146-EB46-8138-089D96BA83A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113656" y="3774402"/>
              <a:ext cx="357187" cy="476250"/>
            </a:xfrm>
            <a:prstGeom prst="rect">
              <a:avLst/>
            </a:prstGeom>
          </p:spPr>
        </p:pic>
      </p:grpSp>
      <p:sp>
        <p:nvSpPr>
          <p:cNvPr id="9" name="テキスト ボックス 8">
            <a:extLst>
              <a:ext uri="{FF2B5EF4-FFF2-40B4-BE49-F238E27FC236}">
                <a16:creationId xmlns:a16="http://schemas.microsoft.com/office/drawing/2014/main" id="{846D6026-46CB-E344-A8AF-C84BD59BE725}"/>
              </a:ext>
            </a:extLst>
          </p:cNvPr>
          <p:cNvSpPr txBox="1"/>
          <p:nvPr/>
        </p:nvSpPr>
        <p:spPr>
          <a:xfrm>
            <a:off x="212634" y="982463"/>
            <a:ext cx="5494015" cy="1600438"/>
          </a:xfrm>
          <a:prstGeom prst="rect">
            <a:avLst/>
          </a:prstGeom>
          <a:noFill/>
        </p:spPr>
        <p:txBody>
          <a:bodyPr wrap="square" rtlCol="0">
            <a:spAutoFit/>
          </a:bodyPr>
          <a:lstStyle/>
          <a:p>
            <a:r>
              <a:rPr lang="ja-JP" altLang="en-US" sz="1400" dirty="0"/>
              <a:t>スマートフォンのブラウザー専用画面です。</a:t>
            </a:r>
            <a:endParaRPr lang="en-US" altLang="ja-JP" sz="1400" dirty="0"/>
          </a:p>
          <a:p>
            <a:r>
              <a:rPr lang="ja-JP" altLang="en-US" sz="1400"/>
              <a:t>ブラウザーから</a:t>
            </a:r>
            <a:r>
              <a:rPr lang="en-US" altLang="ja-JP" sz="1400" dirty="0"/>
              <a:t> </a:t>
            </a:r>
            <a:r>
              <a:rPr lang="ja-JP" altLang="en-US" sz="1400"/>
              <a:t>サイボウズ </a:t>
            </a:r>
            <a:r>
              <a:rPr lang="en-US" altLang="ja-JP" sz="1400" dirty="0"/>
              <a:t>Office </a:t>
            </a:r>
            <a:r>
              <a:rPr lang="ja-JP" altLang="en-US" sz="1400"/>
              <a:t>に</a:t>
            </a:r>
            <a:r>
              <a:rPr lang="ja-JP" altLang="en-US" sz="1400" dirty="0"/>
              <a:t>アクセスした場合、スマートフォン用画面に切り替えて利用できます。</a:t>
            </a:r>
            <a:endParaRPr lang="en-US" altLang="ja-JP" sz="1400" dirty="0"/>
          </a:p>
          <a:p>
            <a:endParaRPr lang="en-US" altLang="ja-JP" sz="1400" dirty="0"/>
          </a:p>
          <a:p>
            <a:r>
              <a:rPr kumimoji="1" lang="ja-JP" altLang="en-US" sz="1400" dirty="0"/>
              <a:t>■対応機能</a:t>
            </a:r>
            <a:endParaRPr kumimoji="1" lang="en-US" altLang="ja-JP" sz="1400" dirty="0"/>
          </a:p>
          <a:p>
            <a:r>
              <a:rPr lang="ja-JP" altLang="en-US" sz="1400" dirty="0"/>
              <a:t>スケジュール </a:t>
            </a:r>
            <a:r>
              <a:rPr lang="en-US" altLang="ja-JP" sz="1400" dirty="0"/>
              <a:t>/ </a:t>
            </a:r>
            <a:r>
              <a:rPr lang="ja-JP" altLang="en-US" sz="1400" dirty="0"/>
              <a:t>メッセージ </a:t>
            </a:r>
            <a:r>
              <a:rPr lang="en-US" altLang="ja-JP" sz="1400" dirty="0"/>
              <a:t>/ </a:t>
            </a:r>
            <a:r>
              <a:rPr lang="ja-JP" altLang="en-US" sz="1400" dirty="0"/>
              <a:t>掲示板 </a:t>
            </a:r>
            <a:r>
              <a:rPr lang="en-US" altLang="ja-JP" sz="1400" dirty="0"/>
              <a:t>/ </a:t>
            </a:r>
            <a:r>
              <a:rPr lang="ja-JP" altLang="en-US" sz="1400" dirty="0"/>
              <a:t>ワークフロー </a:t>
            </a:r>
            <a:r>
              <a:rPr lang="en-US" altLang="ja-JP" sz="1400" dirty="0"/>
              <a:t>/ Web</a:t>
            </a:r>
            <a:r>
              <a:rPr lang="ja-JP" altLang="en-US" sz="1400" dirty="0"/>
              <a:t>メール</a:t>
            </a:r>
            <a:endParaRPr lang="en-US" altLang="ja-JP" sz="1400" dirty="0"/>
          </a:p>
          <a:p>
            <a:endParaRPr kumimoji="1" lang="en-US" altLang="ja-JP" sz="1400" dirty="0"/>
          </a:p>
        </p:txBody>
      </p:sp>
      <p:sp>
        <p:nvSpPr>
          <p:cNvPr id="10" name="テキスト ボックス 17">
            <a:extLst>
              <a:ext uri="{FF2B5EF4-FFF2-40B4-BE49-F238E27FC236}">
                <a16:creationId xmlns:a16="http://schemas.microsoft.com/office/drawing/2014/main" id="{0550CE34-3983-9D48-94A2-F03AEE4B9164}"/>
              </a:ext>
            </a:extLst>
          </p:cNvPr>
          <p:cNvSpPr txBox="1">
            <a:spLocks noChangeArrowheads="1"/>
          </p:cNvSpPr>
          <p:nvPr/>
        </p:nvSpPr>
        <p:spPr bwMode="auto">
          <a:xfrm>
            <a:off x="212635" y="2996294"/>
            <a:ext cx="8496300"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800" dirty="0">
                <a:latin typeface="メイリオ" panose="020B0604030504040204" pitchFamily="50" charset="-128"/>
                <a:ea typeface="メイリオ" panose="020B0604030504040204" pitchFamily="50" charset="-128"/>
              </a:rPr>
              <a:t>※</a:t>
            </a:r>
            <a:r>
              <a:rPr lang="ja-JP" altLang="en-US" sz="800" dirty="0">
                <a:latin typeface="メイリオ" panose="020B0604030504040204" pitchFamily="50" charset="-128"/>
                <a:ea typeface="メイリオ" panose="020B0604030504040204" pitchFamily="50" charset="-128"/>
              </a:rPr>
              <a:t>パッケージ版で「スマートフォン画面」をご利用になる場合は、「サイボウズ </a:t>
            </a:r>
            <a:r>
              <a:rPr lang="en-US" altLang="ja-JP" sz="800" dirty="0">
                <a:latin typeface="メイリオ" panose="020B0604030504040204" pitchFamily="50" charset="-128"/>
                <a:ea typeface="メイリオ" panose="020B0604030504040204" pitchFamily="50" charset="-128"/>
              </a:rPr>
              <a:t>Office 10 </a:t>
            </a:r>
            <a:r>
              <a:rPr lang="ja-JP" altLang="en-US" sz="800" dirty="0">
                <a:latin typeface="メイリオ" panose="020B0604030504040204" pitchFamily="50" charset="-128"/>
                <a:ea typeface="メイリオ" panose="020B0604030504040204" pitchFamily="50" charset="-128"/>
              </a:rPr>
              <a:t>サービスライセンス」のご購入が必要です。</a:t>
            </a:r>
            <a:endParaRPr lang="en-US" altLang="ja-JP" sz="800" dirty="0">
              <a:latin typeface="メイリオ" panose="020B0604030504040204" pitchFamily="50" charset="-128"/>
              <a:ea typeface="メイリオ" panose="020B0604030504040204" pitchFamily="50" charset="-128"/>
            </a:endParaRPr>
          </a:p>
        </p:txBody>
      </p:sp>
      <p:sp>
        <p:nvSpPr>
          <p:cNvPr id="14" name="テキスト ボックス 17">
            <a:extLst>
              <a:ext uri="{FF2B5EF4-FFF2-40B4-BE49-F238E27FC236}">
                <a16:creationId xmlns:a16="http://schemas.microsoft.com/office/drawing/2014/main" id="{E924B515-52F4-8341-A852-76FF7C9ACEE1}"/>
              </a:ext>
            </a:extLst>
          </p:cNvPr>
          <p:cNvSpPr txBox="1">
            <a:spLocks noChangeArrowheads="1"/>
          </p:cNvSpPr>
          <p:nvPr/>
        </p:nvSpPr>
        <p:spPr bwMode="auto">
          <a:xfrm>
            <a:off x="5809320" y="2544156"/>
            <a:ext cx="162222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ワークフロー処理画面</a:t>
            </a:r>
            <a:endParaRPr lang="en-US" altLang="ja-JP" sz="800" dirty="0">
              <a:latin typeface="メイリオ" panose="020B0604030504040204" pitchFamily="50" charset="-128"/>
              <a:ea typeface="メイリオ" panose="020B0604030504040204" pitchFamily="50" charset="-128"/>
            </a:endParaRPr>
          </a:p>
        </p:txBody>
      </p:sp>
      <p:sp>
        <p:nvSpPr>
          <p:cNvPr id="15" name="テキスト ボックス 17">
            <a:extLst>
              <a:ext uri="{FF2B5EF4-FFF2-40B4-BE49-F238E27FC236}">
                <a16:creationId xmlns:a16="http://schemas.microsoft.com/office/drawing/2014/main" id="{D05F9225-BA7B-254F-A3CA-0FB8D480BB4D}"/>
              </a:ext>
            </a:extLst>
          </p:cNvPr>
          <p:cNvSpPr txBox="1">
            <a:spLocks noChangeArrowheads="1"/>
          </p:cNvSpPr>
          <p:nvPr/>
        </p:nvSpPr>
        <p:spPr bwMode="auto">
          <a:xfrm>
            <a:off x="7179876" y="2544156"/>
            <a:ext cx="1129954"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機能一覧画面</a:t>
            </a:r>
            <a:endParaRPr lang="en-US" altLang="ja-JP" sz="800" dirty="0">
              <a:latin typeface="メイリオ" panose="020B0604030504040204" pitchFamily="50" charset="-128"/>
              <a:ea typeface="メイリオ" panose="020B0604030504040204" pitchFamily="50" charset="-128"/>
            </a:endParaRPr>
          </a:p>
        </p:txBody>
      </p:sp>
      <p:sp>
        <p:nvSpPr>
          <p:cNvPr id="16" name="テキスト ボックス 17">
            <a:extLst>
              <a:ext uri="{FF2B5EF4-FFF2-40B4-BE49-F238E27FC236}">
                <a16:creationId xmlns:a16="http://schemas.microsoft.com/office/drawing/2014/main" id="{A5498266-B612-6849-AA83-CB4610FD6EA7}"/>
              </a:ext>
            </a:extLst>
          </p:cNvPr>
          <p:cNvSpPr txBox="1">
            <a:spLocks noChangeArrowheads="1"/>
          </p:cNvSpPr>
          <p:nvPr/>
        </p:nvSpPr>
        <p:spPr bwMode="auto">
          <a:xfrm>
            <a:off x="8147542" y="2544156"/>
            <a:ext cx="1575875"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800" dirty="0">
                <a:latin typeface="メイリオ" panose="020B0604030504040204" pitchFamily="50" charset="-128"/>
                <a:ea typeface="メイリオ" panose="020B0604030504040204" pitchFamily="50" charset="-128"/>
              </a:rPr>
              <a:t>※ </a:t>
            </a:r>
            <a:r>
              <a:rPr lang="ja-JP" altLang="en-US" sz="800" dirty="0">
                <a:latin typeface="メイリオ" panose="020B0604030504040204" pitchFamily="50" charset="-128"/>
                <a:ea typeface="メイリオ" panose="020B0604030504040204" pitchFamily="50" charset="-128"/>
              </a:rPr>
              <a:t>スケジュール（日）画面</a:t>
            </a:r>
            <a:endParaRPr lang="en-US" altLang="ja-JP" sz="800" dirty="0">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802E5242-44AA-D240-BF29-412E5852F057}"/>
              </a:ext>
            </a:extLst>
          </p:cNvPr>
          <p:cNvSpPr txBox="1"/>
          <p:nvPr/>
        </p:nvSpPr>
        <p:spPr>
          <a:xfrm>
            <a:off x="334431" y="4568244"/>
            <a:ext cx="3621343" cy="954107"/>
          </a:xfrm>
          <a:prstGeom prst="rect">
            <a:avLst/>
          </a:prstGeom>
          <a:noFill/>
        </p:spPr>
        <p:txBody>
          <a:bodyPr wrap="square" rtlCol="0">
            <a:spAutoFit/>
          </a:bodyPr>
          <a:lstStyle/>
          <a:p>
            <a:r>
              <a:rPr kumimoji="1" lang="ja-JP" altLang="en-US" sz="1400" dirty="0"/>
              <a:t>タブレットやスマートフォンからアクセスする際に</a:t>
            </a:r>
            <a:r>
              <a:rPr lang="ja-JP" altLang="en-US" sz="1400" dirty="0"/>
              <a:t>画面を操作（タッチ）しやすいように画面サイズを</a:t>
            </a:r>
            <a:r>
              <a:rPr kumimoji="1" lang="ja-JP" altLang="en-US" sz="1400" dirty="0"/>
              <a:t>変更</a:t>
            </a:r>
            <a:endParaRPr kumimoji="1" lang="en-US" altLang="ja-JP" sz="1400" dirty="0"/>
          </a:p>
          <a:p>
            <a:r>
              <a:rPr kumimoji="1" lang="ja-JP" altLang="en-US" sz="1400" dirty="0"/>
              <a:t>することが</a:t>
            </a:r>
            <a:r>
              <a:rPr lang="ja-JP" altLang="en-US" sz="1400" dirty="0"/>
              <a:t>でき</a:t>
            </a:r>
            <a:r>
              <a:rPr kumimoji="1" lang="ja-JP" altLang="en-US" sz="1400" dirty="0"/>
              <a:t>ます。</a:t>
            </a:r>
            <a:endParaRPr kumimoji="1" lang="en-US" altLang="ja-JP" sz="1400" dirty="0"/>
          </a:p>
        </p:txBody>
      </p:sp>
      <p:pic>
        <p:nvPicPr>
          <p:cNvPr id="18" name="図 17">
            <a:extLst>
              <a:ext uri="{FF2B5EF4-FFF2-40B4-BE49-F238E27FC236}">
                <a16:creationId xmlns:a16="http://schemas.microsoft.com/office/drawing/2014/main" id="{57DAF157-111E-AB49-A6D8-5F53021CC5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06868" y="5780891"/>
            <a:ext cx="1057143" cy="266667"/>
          </a:xfrm>
          <a:prstGeom prst="rect">
            <a:avLst/>
          </a:prstGeom>
          <a:ln w="28575">
            <a:solidFill>
              <a:srgbClr val="F79646"/>
            </a:solidFill>
          </a:ln>
        </p:spPr>
      </p:pic>
      <p:pic>
        <p:nvPicPr>
          <p:cNvPr id="19" name="図 18">
            <a:extLst>
              <a:ext uri="{FF2B5EF4-FFF2-40B4-BE49-F238E27FC236}">
                <a16:creationId xmlns:a16="http://schemas.microsoft.com/office/drawing/2014/main" id="{FA791494-4A58-4C49-859C-A012A2E003F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60785" y="3604884"/>
            <a:ext cx="2852032" cy="1657166"/>
          </a:xfrm>
          <a:prstGeom prst="rect">
            <a:avLst/>
          </a:prstGeom>
          <a:ln>
            <a:solidFill>
              <a:schemeClr val="tx1">
                <a:lumMod val="50000"/>
                <a:lumOff val="50000"/>
              </a:schemeClr>
            </a:solidFill>
          </a:ln>
        </p:spPr>
      </p:pic>
      <p:pic>
        <p:nvPicPr>
          <p:cNvPr id="20" name="図 19">
            <a:extLst>
              <a:ext uri="{FF2B5EF4-FFF2-40B4-BE49-F238E27FC236}">
                <a16:creationId xmlns:a16="http://schemas.microsoft.com/office/drawing/2014/main" id="{2BB3D7AF-DE63-064C-8B29-8C5FBC03361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444397" y="4658932"/>
            <a:ext cx="2934753" cy="1734171"/>
          </a:xfrm>
          <a:prstGeom prst="rect">
            <a:avLst/>
          </a:prstGeom>
          <a:ln>
            <a:solidFill>
              <a:schemeClr val="tx1">
                <a:lumMod val="50000"/>
                <a:lumOff val="50000"/>
              </a:schemeClr>
            </a:solidFill>
          </a:ln>
        </p:spPr>
      </p:pic>
      <p:sp>
        <p:nvSpPr>
          <p:cNvPr id="21" name="屈折矢印 20">
            <a:extLst>
              <a:ext uri="{FF2B5EF4-FFF2-40B4-BE49-F238E27FC236}">
                <a16:creationId xmlns:a16="http://schemas.microsoft.com/office/drawing/2014/main" id="{97E72566-0F69-3548-8DD0-AA4642E9A986}"/>
              </a:ext>
            </a:extLst>
          </p:cNvPr>
          <p:cNvSpPr/>
          <p:nvPr/>
        </p:nvSpPr>
        <p:spPr>
          <a:xfrm flipV="1">
            <a:off x="7179876" y="4212844"/>
            <a:ext cx="765313" cy="677225"/>
          </a:xfrm>
          <a:prstGeom prst="bentUpArrow">
            <a:avLst/>
          </a:prstGeom>
          <a:solidFill>
            <a:srgbClr val="F7964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 name="四角形吹き出し 21">
            <a:extLst>
              <a:ext uri="{FF2B5EF4-FFF2-40B4-BE49-F238E27FC236}">
                <a16:creationId xmlns:a16="http://schemas.microsoft.com/office/drawing/2014/main" id="{C84100A2-57B5-CB4D-A113-F96A554D99DA}"/>
              </a:ext>
            </a:extLst>
          </p:cNvPr>
          <p:cNvSpPr/>
          <p:nvPr/>
        </p:nvSpPr>
        <p:spPr>
          <a:xfrm>
            <a:off x="991012" y="5708381"/>
            <a:ext cx="1504509" cy="468831"/>
          </a:xfrm>
          <a:prstGeom prst="wedgeRectCallout">
            <a:avLst>
              <a:gd name="adj1" fmla="val 73935"/>
              <a:gd name="adj2" fmla="val -21606"/>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ユーザー設定画面からクリック</a:t>
            </a:r>
          </a:p>
        </p:txBody>
      </p:sp>
      <p:sp>
        <p:nvSpPr>
          <p:cNvPr id="23" name="テキスト ボックス 17">
            <a:extLst>
              <a:ext uri="{FF2B5EF4-FFF2-40B4-BE49-F238E27FC236}">
                <a16:creationId xmlns:a16="http://schemas.microsoft.com/office/drawing/2014/main" id="{0400505F-8EBD-7B4F-BEFC-6FB6E2298030}"/>
              </a:ext>
            </a:extLst>
          </p:cNvPr>
          <p:cNvSpPr txBox="1">
            <a:spLocks noChangeArrowheads="1"/>
          </p:cNvSpPr>
          <p:nvPr/>
        </p:nvSpPr>
        <p:spPr bwMode="auto">
          <a:xfrm>
            <a:off x="7299553" y="3619297"/>
            <a:ext cx="162222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dirty="0">
                <a:solidFill>
                  <a:schemeClr val="tx2">
                    <a:lumMod val="75000"/>
                  </a:schemeClr>
                </a:solidFill>
                <a:latin typeface="メイリオ" panose="020B0604030504040204" pitchFamily="50" charset="-128"/>
                <a:ea typeface="メイリオ" panose="020B0604030504040204" pitchFamily="50" charset="-128"/>
              </a:rPr>
              <a:t>タッチモード（</a:t>
            </a:r>
            <a:r>
              <a:rPr lang="en-US" altLang="ja-JP" sz="1000" dirty="0">
                <a:solidFill>
                  <a:schemeClr val="tx2">
                    <a:lumMod val="75000"/>
                  </a:schemeClr>
                </a:solidFill>
                <a:latin typeface="メイリオ" panose="020B0604030504040204" pitchFamily="50" charset="-128"/>
                <a:ea typeface="メイリオ" panose="020B0604030504040204" pitchFamily="50" charset="-128"/>
              </a:rPr>
              <a:t>OFF</a:t>
            </a:r>
            <a:r>
              <a:rPr lang="ja-JP" altLang="en-US" sz="1000" dirty="0">
                <a:solidFill>
                  <a:schemeClr val="tx2">
                    <a:lumMod val="75000"/>
                  </a:schemeClr>
                </a:solidFill>
                <a:latin typeface="メイリオ" panose="020B0604030504040204" pitchFamily="50" charset="-128"/>
                <a:ea typeface="メイリオ" panose="020B0604030504040204" pitchFamily="50" charset="-128"/>
              </a:rPr>
              <a:t>）</a:t>
            </a:r>
            <a:endParaRPr lang="en-US" altLang="ja-JP" sz="1000" dirty="0">
              <a:solidFill>
                <a:schemeClr val="tx2">
                  <a:lumMod val="75000"/>
                </a:schemeClr>
              </a:solidFill>
              <a:latin typeface="メイリオ" panose="020B0604030504040204" pitchFamily="50" charset="-128"/>
              <a:ea typeface="メイリオ" panose="020B0604030504040204" pitchFamily="50" charset="-128"/>
            </a:endParaRPr>
          </a:p>
        </p:txBody>
      </p:sp>
      <p:sp>
        <p:nvSpPr>
          <p:cNvPr id="24" name="テキスト ボックス 17">
            <a:extLst>
              <a:ext uri="{FF2B5EF4-FFF2-40B4-BE49-F238E27FC236}">
                <a16:creationId xmlns:a16="http://schemas.microsoft.com/office/drawing/2014/main" id="{D6FF9F8A-D1AD-514A-A610-76E66E4953BB}"/>
              </a:ext>
            </a:extLst>
          </p:cNvPr>
          <p:cNvSpPr txBox="1">
            <a:spLocks noChangeArrowheads="1"/>
          </p:cNvSpPr>
          <p:nvPr/>
        </p:nvSpPr>
        <p:spPr bwMode="auto">
          <a:xfrm>
            <a:off x="8202859" y="4377744"/>
            <a:ext cx="162222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000" dirty="0">
                <a:solidFill>
                  <a:schemeClr val="tx2">
                    <a:lumMod val="75000"/>
                  </a:schemeClr>
                </a:solidFill>
                <a:latin typeface="メイリオ" panose="020B0604030504040204" pitchFamily="50" charset="-128"/>
                <a:ea typeface="メイリオ" panose="020B0604030504040204" pitchFamily="50" charset="-128"/>
              </a:rPr>
              <a:t>タッチモード（</a:t>
            </a:r>
            <a:r>
              <a:rPr lang="en-US" altLang="ja-JP" sz="1000" dirty="0">
                <a:solidFill>
                  <a:schemeClr val="tx2">
                    <a:lumMod val="75000"/>
                  </a:schemeClr>
                </a:solidFill>
                <a:latin typeface="メイリオ" panose="020B0604030504040204" pitchFamily="50" charset="-128"/>
                <a:ea typeface="メイリオ" panose="020B0604030504040204" pitchFamily="50" charset="-128"/>
              </a:rPr>
              <a:t>ON</a:t>
            </a:r>
            <a:r>
              <a:rPr lang="ja-JP" altLang="en-US" sz="1000" dirty="0">
                <a:solidFill>
                  <a:schemeClr val="tx2">
                    <a:lumMod val="75000"/>
                  </a:schemeClr>
                </a:solidFill>
                <a:latin typeface="メイリオ" panose="020B0604030504040204" pitchFamily="50" charset="-128"/>
                <a:ea typeface="メイリオ" panose="020B0604030504040204" pitchFamily="50" charset="-128"/>
              </a:rPr>
              <a:t>）</a:t>
            </a:r>
            <a:endParaRPr lang="en-US" altLang="ja-JP" sz="1000" dirty="0">
              <a:solidFill>
                <a:schemeClr val="tx2">
                  <a:lumMod val="75000"/>
                </a:schemeClr>
              </a:solidFill>
              <a:latin typeface="メイリオ" panose="020B0604030504040204" pitchFamily="50" charset="-128"/>
              <a:ea typeface="メイリオ" panose="020B0604030504040204" pitchFamily="50" charset="-128"/>
            </a:endParaRPr>
          </a:p>
        </p:txBody>
      </p:sp>
      <p:sp>
        <p:nvSpPr>
          <p:cNvPr id="25" name="左中かっこ 24">
            <a:extLst>
              <a:ext uri="{FF2B5EF4-FFF2-40B4-BE49-F238E27FC236}">
                <a16:creationId xmlns:a16="http://schemas.microsoft.com/office/drawing/2014/main" id="{59CDFA89-5246-3641-B3D2-2FF4C3E26129}"/>
              </a:ext>
            </a:extLst>
          </p:cNvPr>
          <p:cNvSpPr/>
          <p:nvPr/>
        </p:nvSpPr>
        <p:spPr>
          <a:xfrm>
            <a:off x="7438446" y="5186570"/>
            <a:ext cx="45719" cy="539242"/>
          </a:xfrm>
          <a:prstGeom prst="leftBrace">
            <a:avLst/>
          </a:prstGeom>
          <a:ln w="3175"/>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26" name="四角形吹き出し 25">
            <a:extLst>
              <a:ext uri="{FF2B5EF4-FFF2-40B4-BE49-F238E27FC236}">
                <a16:creationId xmlns:a16="http://schemas.microsoft.com/office/drawing/2014/main" id="{2E1811E5-D71E-8D43-BF36-8639316C06A8}"/>
              </a:ext>
            </a:extLst>
          </p:cNvPr>
          <p:cNvSpPr/>
          <p:nvPr/>
        </p:nvSpPr>
        <p:spPr>
          <a:xfrm>
            <a:off x="5542365" y="5623891"/>
            <a:ext cx="1504509" cy="658015"/>
          </a:xfrm>
          <a:prstGeom prst="wedgeRectCallout">
            <a:avLst>
              <a:gd name="adj1" fmla="val 77238"/>
              <a:gd name="adj2" fmla="val -72486"/>
            </a:avLst>
          </a:prstGeom>
          <a:solidFill>
            <a:srgbClr val="43A2DC"/>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ja-JP" altLang="en-US" sz="1200" dirty="0">
                <a:latin typeface="+mn-ea"/>
              </a:rPr>
              <a:t>各項目の幅が広くなりタッチしやすくなります。</a:t>
            </a:r>
          </a:p>
        </p:txBody>
      </p:sp>
      <p:pic>
        <p:nvPicPr>
          <p:cNvPr id="29" name="図 28">
            <a:extLst>
              <a:ext uri="{FF2B5EF4-FFF2-40B4-BE49-F238E27FC236}">
                <a16:creationId xmlns:a16="http://schemas.microsoft.com/office/drawing/2014/main" id="{7E23F8AB-4F0A-474D-9213-B23D056C456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5838169" y="409271"/>
            <a:ext cx="1262617" cy="1853471"/>
          </a:xfrm>
          <a:prstGeom prst="rect">
            <a:avLst/>
          </a:prstGeom>
          <a:ln>
            <a:solidFill>
              <a:schemeClr val="tx1">
                <a:lumMod val="65000"/>
                <a:lumOff val="35000"/>
              </a:schemeClr>
            </a:solidFill>
          </a:ln>
        </p:spPr>
      </p:pic>
      <p:sp>
        <p:nvSpPr>
          <p:cNvPr id="32" name="角丸四角形 31">
            <a:extLst>
              <a:ext uri="{FF2B5EF4-FFF2-40B4-BE49-F238E27FC236}">
                <a16:creationId xmlns:a16="http://schemas.microsoft.com/office/drawing/2014/main" id="{3AC7BEAA-7D05-6F4F-A97F-BCDB8F9BD36C}"/>
              </a:ext>
            </a:extLst>
          </p:cNvPr>
          <p:cNvSpPr/>
          <p:nvPr/>
        </p:nvSpPr>
        <p:spPr>
          <a:xfrm>
            <a:off x="334430" y="203984"/>
            <a:ext cx="2688553" cy="565673"/>
          </a:xfrm>
          <a:prstGeom prst="roundRect">
            <a:avLst/>
          </a:prstGeom>
          <a:ln w="38100">
            <a:solidFill>
              <a:srgbClr val="00A6F8"/>
            </a:solidFill>
          </a:ln>
        </p:spPr>
        <p:style>
          <a:lnRef idx="2">
            <a:schemeClr val="accent5"/>
          </a:lnRef>
          <a:fillRef idx="1">
            <a:schemeClr val="lt1"/>
          </a:fillRef>
          <a:effectRef idx="0">
            <a:schemeClr val="accent5"/>
          </a:effectRef>
          <a:fontRef idx="minor">
            <a:schemeClr val="dk1"/>
          </a:fontRef>
        </p:style>
        <p:txBody>
          <a:bodyPr rtlCol="0" anchor="ctr"/>
          <a:lstStyle/>
          <a:p>
            <a:endParaRPr kumimoji="1" lang="ja-JP" altLang="en-US" sz="2000" b="1" dirty="0">
              <a:solidFill>
                <a:schemeClr val="tx2">
                  <a:lumMod val="50000"/>
                </a:schemeClr>
              </a:solidFill>
            </a:endParaRPr>
          </a:p>
        </p:txBody>
      </p:sp>
      <p:sp>
        <p:nvSpPr>
          <p:cNvPr id="33" name="テキスト ボックス 32">
            <a:extLst>
              <a:ext uri="{FF2B5EF4-FFF2-40B4-BE49-F238E27FC236}">
                <a16:creationId xmlns:a16="http://schemas.microsoft.com/office/drawing/2014/main" id="{202F95A4-39E6-114A-92A2-2239B5F46585}"/>
              </a:ext>
            </a:extLst>
          </p:cNvPr>
          <p:cNvSpPr txBox="1"/>
          <p:nvPr/>
        </p:nvSpPr>
        <p:spPr>
          <a:xfrm>
            <a:off x="182878" y="310037"/>
            <a:ext cx="2598928" cy="369332"/>
          </a:xfrm>
          <a:prstGeom prst="rect">
            <a:avLst/>
          </a:prstGeom>
          <a:noFill/>
        </p:spPr>
        <p:txBody>
          <a:bodyPr wrap="square" rtlCol="0">
            <a:spAutoFit/>
          </a:bodyPr>
          <a:lstStyle/>
          <a:p>
            <a:pPr algn="ctr"/>
            <a:r>
              <a:rPr lang="ja-JP" altLang="en-US" b="1">
                <a:solidFill>
                  <a:schemeClr val="tx2">
                    <a:lumMod val="50000"/>
                  </a:schemeClr>
                </a:solidFill>
              </a:rPr>
              <a:t>スマートフォン画面</a:t>
            </a:r>
            <a:endParaRPr lang="en-US" altLang="ja-JP" b="1" dirty="0">
              <a:solidFill>
                <a:schemeClr val="tx2">
                  <a:lumMod val="50000"/>
                </a:schemeClr>
              </a:solidFill>
            </a:endParaRPr>
          </a:p>
        </p:txBody>
      </p:sp>
      <p:sp>
        <p:nvSpPr>
          <p:cNvPr id="35" name="テキスト ボックス 34">
            <a:extLst>
              <a:ext uri="{FF2B5EF4-FFF2-40B4-BE49-F238E27FC236}">
                <a16:creationId xmlns:a16="http://schemas.microsoft.com/office/drawing/2014/main" id="{8B76DF30-1B8D-204F-A5D3-88ED9D14871E}"/>
              </a:ext>
            </a:extLst>
          </p:cNvPr>
          <p:cNvSpPr txBox="1"/>
          <p:nvPr/>
        </p:nvSpPr>
        <p:spPr>
          <a:xfrm>
            <a:off x="165375" y="3779090"/>
            <a:ext cx="2884704" cy="369332"/>
          </a:xfrm>
          <a:prstGeom prst="rect">
            <a:avLst/>
          </a:prstGeom>
          <a:noFill/>
        </p:spPr>
        <p:txBody>
          <a:bodyPr wrap="square" rtlCol="0">
            <a:spAutoFit/>
          </a:bodyPr>
          <a:lstStyle/>
          <a:p>
            <a:pPr algn="ctr"/>
            <a:r>
              <a:rPr lang="ja-JP" altLang="en-US" b="1">
                <a:solidFill>
                  <a:schemeClr val="tx2">
                    <a:lumMod val="50000"/>
                  </a:schemeClr>
                </a:solidFill>
              </a:rPr>
              <a:t>タッチデバイス用画面</a:t>
            </a:r>
            <a:endParaRPr lang="en-US" altLang="ja-JP" b="1" dirty="0">
              <a:solidFill>
                <a:schemeClr val="tx2">
                  <a:lumMod val="50000"/>
                </a:schemeClr>
              </a:solidFill>
            </a:endParaRPr>
          </a:p>
        </p:txBody>
      </p:sp>
      <p:pic>
        <p:nvPicPr>
          <p:cNvPr id="30" name="図 29" descr="携帯電話の画面&#10;&#10;自動的に生成された説明">
            <a:extLst>
              <a:ext uri="{FF2B5EF4-FFF2-40B4-BE49-F238E27FC236}">
                <a16:creationId xmlns:a16="http://schemas.microsoft.com/office/drawing/2014/main" id="{60CA2511-226C-9B4B-AC4D-54E5A8987E07}"/>
              </a:ext>
            </a:extLst>
          </p:cNvPr>
          <p:cNvPicPr>
            <a:picLocks noChangeAspect="1"/>
          </p:cNvPicPr>
          <p:nvPr/>
        </p:nvPicPr>
        <p:blipFill>
          <a:blip r:embed="rId9"/>
          <a:stretch>
            <a:fillRect/>
          </a:stretch>
        </p:blipFill>
        <p:spPr>
          <a:xfrm>
            <a:off x="7108408" y="352040"/>
            <a:ext cx="1084505" cy="1967931"/>
          </a:xfrm>
          <a:prstGeom prst="rect">
            <a:avLst/>
          </a:prstGeom>
        </p:spPr>
      </p:pic>
      <p:pic>
        <p:nvPicPr>
          <p:cNvPr id="36" name="図 35" descr="コンピューターのスクリーンショット&#10;&#10;自動的に生成された説明">
            <a:extLst>
              <a:ext uri="{FF2B5EF4-FFF2-40B4-BE49-F238E27FC236}">
                <a16:creationId xmlns:a16="http://schemas.microsoft.com/office/drawing/2014/main" id="{5802375F-340A-504C-B090-6DEC8ED0AAEE}"/>
              </a:ext>
            </a:extLst>
          </p:cNvPr>
          <p:cNvPicPr>
            <a:picLocks noChangeAspect="1"/>
          </p:cNvPicPr>
          <p:nvPr/>
        </p:nvPicPr>
        <p:blipFill>
          <a:blip r:embed="rId10"/>
          <a:stretch>
            <a:fillRect/>
          </a:stretch>
        </p:blipFill>
        <p:spPr>
          <a:xfrm>
            <a:off x="8294645" y="352040"/>
            <a:ext cx="1084505" cy="1967931"/>
          </a:xfrm>
          <a:prstGeom prst="rect">
            <a:avLst/>
          </a:prstGeom>
        </p:spPr>
      </p:pic>
      <p:pic>
        <p:nvPicPr>
          <p:cNvPr id="37" name="図 36" descr="携帯電話の画面&#10;&#10;自動的に生成された説明">
            <a:extLst>
              <a:ext uri="{FF2B5EF4-FFF2-40B4-BE49-F238E27FC236}">
                <a16:creationId xmlns:a16="http://schemas.microsoft.com/office/drawing/2014/main" id="{E7869032-3F4A-BE43-9CBE-994C543E7D53}"/>
              </a:ext>
            </a:extLst>
          </p:cNvPr>
          <p:cNvPicPr>
            <a:picLocks noChangeAspect="1"/>
          </p:cNvPicPr>
          <p:nvPr/>
        </p:nvPicPr>
        <p:blipFill>
          <a:blip r:embed="rId9"/>
          <a:stretch>
            <a:fillRect/>
          </a:stretch>
        </p:blipFill>
        <p:spPr>
          <a:xfrm>
            <a:off x="2655208" y="234263"/>
            <a:ext cx="287051" cy="520879"/>
          </a:xfrm>
          <a:prstGeom prst="rect">
            <a:avLst/>
          </a:prstGeom>
        </p:spPr>
      </p:pic>
    </p:spTree>
    <p:extLst>
      <p:ext uri="{BB962C8B-B14F-4D97-AF65-F5344CB8AC3E}">
        <p14:creationId xmlns:p14="http://schemas.microsoft.com/office/powerpoint/2010/main" val="3619861802"/>
      </p:ext>
    </p:extLst>
  </p:cSld>
  <p:clrMapOvr>
    <a:masterClrMapping/>
  </p:clrMapOvr>
</p:sld>
</file>

<file path=ppt/theme/theme1.xml><?xml version="1.0" encoding="utf-8"?>
<a:theme xmlns:a="http://schemas.openxmlformats.org/drawingml/2006/main" name="Light">
  <a:themeElements>
    <a:clrScheme name="サイボウズ Office">
      <a:dk1>
        <a:srgbClr val="404040"/>
      </a:dk1>
      <a:lt1>
        <a:srgbClr val="FFFFFF"/>
      </a:lt1>
      <a:dk2>
        <a:srgbClr val="44546A"/>
      </a:dk2>
      <a:lt2>
        <a:srgbClr val="E7E6E6"/>
      </a:lt2>
      <a:accent1>
        <a:srgbClr val="1992D3"/>
      </a:accent1>
      <a:accent2>
        <a:srgbClr val="4BD7F3"/>
      </a:accent2>
      <a:accent3>
        <a:srgbClr val="4471C3"/>
      </a:accent3>
      <a:accent4>
        <a:srgbClr val="FCC940"/>
      </a:accent4>
      <a:accent5>
        <a:srgbClr val="DF6473"/>
      </a:accent5>
      <a:accent6>
        <a:srgbClr val="3EC377"/>
      </a:accent6>
      <a:hlink>
        <a:srgbClr val="4471C3"/>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renewal2020" id="{2BF8614A-852D-3042-A0C2-E8F3899EA819}" vid="{F925333F-E896-9147-B0E5-3341B6F7F739}"/>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Light</Template>
  <TotalTime>22290</TotalTime>
  <Words>3326</Words>
  <Application>Microsoft Macintosh PowerPoint</Application>
  <PresentationFormat>A4 210 x 297 mm</PresentationFormat>
  <Paragraphs>630</Paragraphs>
  <Slides>33</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33</vt:i4>
      </vt:variant>
    </vt:vector>
  </HeadingPairs>
  <TitlesOfParts>
    <vt:vector size="43" baseType="lpstr">
      <vt:lpstr>Meiryo UI</vt:lpstr>
      <vt:lpstr>Mplus 1p</vt:lpstr>
      <vt:lpstr>ＭＳ Ｐゴシック</vt:lpstr>
      <vt:lpstr>Meiryo</vt:lpstr>
      <vt:lpstr>Meiryo</vt:lpstr>
      <vt:lpstr>Arial</vt:lpstr>
      <vt:lpstr>Calibri</vt:lpstr>
      <vt:lpstr>Gill Sans Light</vt:lpstr>
      <vt:lpstr>Wingdings 2</vt:lpstr>
      <vt:lpstr>Light</vt:lpstr>
      <vt:lpstr>PowerPoint プレゼンテーション</vt:lpstr>
      <vt:lpstr>お知らせ</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サイボウズ株式会社</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パッケージ版 サイボウズ Office バージョン比較資料</dc:title>
  <dc:subject/>
  <dc:creator/>
  <cp:keywords/>
  <dc:description>バージョンアップをご検討されているお客様向けのバージョン比較資料です。
対象バージョン：サイボウズ Office 8 / サイボウズ Office 9 / サイボウズ Office 10</dc:description>
  <cp:lastModifiedBy>Chihiro Maruyama (丸山 千尋)</cp:lastModifiedBy>
  <cp:revision>806</cp:revision>
  <cp:lastPrinted>2016-09-14T00:51:40Z</cp:lastPrinted>
  <dcterms:created xsi:type="dcterms:W3CDTF">2013-08-14T10:28:02Z</dcterms:created>
  <dcterms:modified xsi:type="dcterms:W3CDTF">2023-03-01T13:04:40Z</dcterms:modified>
  <cp:category/>
</cp:coreProperties>
</file>