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47"/>
  </p:notesMasterIdLst>
  <p:handoutMasterIdLst>
    <p:handoutMasterId r:id="rId48"/>
  </p:handoutMasterIdLst>
  <p:sldIdLst>
    <p:sldId id="304" r:id="rId2"/>
    <p:sldId id="257" r:id="rId3"/>
    <p:sldId id="273" r:id="rId4"/>
    <p:sldId id="258" r:id="rId5"/>
    <p:sldId id="259" r:id="rId6"/>
    <p:sldId id="272" r:id="rId7"/>
    <p:sldId id="307" r:id="rId8"/>
    <p:sldId id="268" r:id="rId9"/>
    <p:sldId id="269" r:id="rId10"/>
    <p:sldId id="270" r:id="rId11"/>
    <p:sldId id="308" r:id="rId12"/>
    <p:sldId id="309" r:id="rId13"/>
    <p:sldId id="275" r:id="rId14"/>
    <p:sldId id="276" r:id="rId15"/>
    <p:sldId id="329" r:id="rId16"/>
    <p:sldId id="310" r:id="rId17"/>
    <p:sldId id="326" r:id="rId18"/>
    <p:sldId id="324" r:id="rId19"/>
    <p:sldId id="280" r:id="rId20"/>
    <p:sldId id="281" r:id="rId21"/>
    <p:sldId id="325" r:id="rId22"/>
    <p:sldId id="283" r:id="rId23"/>
    <p:sldId id="287" r:id="rId24"/>
    <p:sldId id="288" r:id="rId25"/>
    <p:sldId id="289" r:id="rId26"/>
    <p:sldId id="298" r:id="rId27"/>
    <p:sldId id="291" r:id="rId28"/>
    <p:sldId id="294" r:id="rId29"/>
    <p:sldId id="313" r:id="rId30"/>
    <p:sldId id="314" r:id="rId31"/>
    <p:sldId id="292" r:id="rId32"/>
    <p:sldId id="316" r:id="rId33"/>
    <p:sldId id="317" r:id="rId34"/>
    <p:sldId id="332" r:id="rId35"/>
    <p:sldId id="331" r:id="rId36"/>
    <p:sldId id="321" r:id="rId37"/>
    <p:sldId id="315" r:id="rId38"/>
    <p:sldId id="328" r:id="rId39"/>
    <p:sldId id="296" r:id="rId40"/>
    <p:sldId id="318" r:id="rId41"/>
    <p:sldId id="300" r:id="rId42"/>
    <p:sldId id="297" r:id="rId43"/>
    <p:sldId id="267" r:id="rId44"/>
    <p:sldId id="319" r:id="rId45"/>
    <p:sldId id="303" r:id="rId4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F431649C-C6D3-6148-9564-C67E628C74A2}">
          <p14:sldIdLst>
            <p14:sldId id="304"/>
            <p14:sldId id="257"/>
            <p14:sldId id="273"/>
            <p14:sldId id="258"/>
            <p14:sldId id="259"/>
            <p14:sldId id="272"/>
            <p14:sldId id="307"/>
            <p14:sldId id="268"/>
            <p14:sldId id="269"/>
            <p14:sldId id="270"/>
            <p14:sldId id="308"/>
            <p14:sldId id="309"/>
            <p14:sldId id="275"/>
            <p14:sldId id="276"/>
            <p14:sldId id="329"/>
            <p14:sldId id="310"/>
            <p14:sldId id="326"/>
            <p14:sldId id="324"/>
            <p14:sldId id="280"/>
            <p14:sldId id="281"/>
            <p14:sldId id="325"/>
            <p14:sldId id="283"/>
            <p14:sldId id="287"/>
            <p14:sldId id="288"/>
            <p14:sldId id="289"/>
            <p14:sldId id="298"/>
            <p14:sldId id="291"/>
            <p14:sldId id="294"/>
            <p14:sldId id="313"/>
            <p14:sldId id="314"/>
            <p14:sldId id="292"/>
            <p14:sldId id="316"/>
            <p14:sldId id="317"/>
            <p14:sldId id="332"/>
            <p14:sldId id="331"/>
            <p14:sldId id="321"/>
            <p14:sldId id="315"/>
            <p14:sldId id="328"/>
            <p14:sldId id="296"/>
            <p14:sldId id="318"/>
            <p14:sldId id="300"/>
            <p14:sldId id="297"/>
            <p14:sldId id="267"/>
            <p14:sldId id="319"/>
            <p14:sldId id="303"/>
          </p14:sldIdLst>
        </p14:section>
      </p14:sectionLst>
    </p:ext>
    <p:ext uri="{EFAFB233-063F-42B5-8137-9DF3F51BA10A}">
      <p15:sldGuideLst xmlns:p15="http://schemas.microsoft.com/office/powerpoint/2012/main">
        <p15:guide id="1" orient="horz" pos="1620" userDrawn="1">
          <p15:clr>
            <a:srgbClr val="A4A3A4"/>
          </p15:clr>
        </p15:guide>
        <p15:guide id="2" pos="290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254A0E-2B99-9058-A4EF-B1DB4F8EE249}" name="Aoi Yoshino (吉野 葵)" initials="葵吉" userId="S::a002776@cybozu.onmicrosoft.com::29334b11-a9a0-43c8-b669-422317795667" providerId="AD"/>
  <p188:author id="{BFCAEE29-60AD-9695-B692-E7C9A69E672A}" name="Naoko Hisatsugu (久継 尚子)" initials="尚久" userId="S::n000859@cybozu.onmicrosoft.com::fb99b8b4-901f-4051-8933-901c7dcb8fe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892D4"/>
    <a:srgbClr val="FFCB2C"/>
    <a:srgbClr val="FFC710"/>
    <a:srgbClr val="FFA210"/>
    <a:srgbClr val="F13D61"/>
    <a:srgbClr val="EE3556"/>
    <a:srgbClr val="FFB63A"/>
    <a:srgbClr val="5088EC"/>
    <a:srgbClr val="ECF4FF"/>
    <a:srgbClr val="FF94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14"/>
    <p:restoredTop sz="96327"/>
  </p:normalViewPr>
  <p:slideViewPr>
    <p:cSldViewPr snapToGrid="0" snapToObjects="1" showGuides="1">
      <p:cViewPr varScale="1">
        <p:scale>
          <a:sx n="155" d="100"/>
          <a:sy n="155" d="100"/>
        </p:scale>
        <p:origin x="208" y="288"/>
      </p:cViewPr>
      <p:guideLst>
        <p:guide orient="horz" pos="1620"/>
        <p:guide pos="2903"/>
      </p:guideLst>
    </p:cSldViewPr>
  </p:slideViewPr>
  <p:notesTextViewPr>
    <p:cViewPr>
      <p:scale>
        <a:sx n="20" d="100"/>
        <a:sy n="20" d="100"/>
      </p:scale>
      <p:origin x="0" y="0"/>
    </p:cViewPr>
  </p:notesTextViewPr>
  <p:sorterViewPr>
    <p:cViewPr>
      <p:scale>
        <a:sx n="80" d="100"/>
        <a:sy n="80" d="100"/>
      </p:scale>
      <p:origin x="0" y="0"/>
    </p:cViewPr>
  </p:sorterViewPr>
  <p:notesViewPr>
    <p:cSldViewPr snapToGrid="0" snapToObjects="1" showGuides="1">
      <p:cViewPr varScale="1">
        <p:scale>
          <a:sx n="92" d="100"/>
          <a:sy n="92" d="100"/>
        </p:scale>
        <p:origin x="390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a002776/Desktop/&#12469;&#12452;&#12507;&#12441;&#12454;&#12473;&#12441;%20Office_&#23566;&#20837;&#31038;&#25968;&#12486;&#12441;&#12540;&#1247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ja-JP" altLang="en-US" sz="1200" b="1"/>
              <a:t>導入社数推移</a:t>
            </a:r>
            <a:r>
              <a:rPr lang="ja-JP" altLang="en-US" sz="1000" b="1"/>
              <a:t>（クラウド・パッケージ累計）</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導入社数</c:v>
                </c:pt>
              </c:strCache>
            </c:strRef>
          </c:tx>
          <c:spPr>
            <a:solidFill>
              <a:schemeClr val="accent1"/>
            </a:solidFill>
            <a:ln>
              <a:noFill/>
            </a:ln>
            <a:effectLst/>
          </c:spPr>
          <c:invertIfNegative val="0"/>
          <c:dPt>
            <c:idx val="26"/>
            <c:invertIfNegative val="0"/>
            <c:bubble3D val="0"/>
            <c:spPr>
              <a:solidFill>
                <a:srgbClr val="F13D61"/>
              </a:solidFill>
              <a:ln>
                <a:noFill/>
              </a:ln>
              <a:effectLst/>
            </c:spPr>
            <c:extLst>
              <c:ext xmlns:c16="http://schemas.microsoft.com/office/drawing/2014/chart" uri="{C3380CC4-5D6E-409C-BE32-E72D297353CC}">
                <c16:uniqueId val="{00000001-8924-7C43-8362-29C006FE9526}"/>
              </c:ext>
            </c:extLst>
          </c:dPt>
          <c:cat>
            <c:strRef>
              <c:f>Sheet1!$A$2:$A$28</c:f>
              <c:strCache>
                <c:ptCount val="27"/>
                <c:pt idx="0">
                  <c:v>'97</c:v>
                </c:pt>
                <c:pt idx="1">
                  <c:v>'98</c:v>
                </c:pt>
                <c:pt idx="2">
                  <c:v>'99</c:v>
                </c:pt>
                <c:pt idx="3">
                  <c:v>'00</c:v>
                </c:pt>
                <c:pt idx="4">
                  <c:v>'01</c:v>
                </c:pt>
                <c:pt idx="5">
                  <c:v>'02</c:v>
                </c:pt>
                <c:pt idx="6">
                  <c:v>'03</c:v>
                </c:pt>
                <c:pt idx="7">
                  <c:v>'04</c:v>
                </c:pt>
                <c:pt idx="8">
                  <c:v>'05</c:v>
                </c:pt>
                <c:pt idx="9">
                  <c:v>'06</c:v>
                </c:pt>
                <c:pt idx="10">
                  <c:v>'07</c:v>
                </c:pt>
                <c:pt idx="11">
                  <c:v>'08</c:v>
                </c:pt>
                <c:pt idx="12">
                  <c:v>'09</c:v>
                </c:pt>
                <c:pt idx="13">
                  <c:v>'10</c:v>
                </c:pt>
                <c:pt idx="14">
                  <c:v>'11</c:v>
                </c:pt>
                <c:pt idx="15">
                  <c:v>'12</c:v>
                </c:pt>
                <c:pt idx="16">
                  <c:v>'13</c:v>
                </c:pt>
                <c:pt idx="17">
                  <c:v>'14</c:v>
                </c:pt>
                <c:pt idx="18">
                  <c:v>'15</c:v>
                </c:pt>
                <c:pt idx="19">
                  <c:v>'16</c:v>
                </c:pt>
                <c:pt idx="20">
                  <c:v>'17</c:v>
                </c:pt>
                <c:pt idx="21">
                  <c:v>'18</c:v>
                </c:pt>
                <c:pt idx="22">
                  <c:v>'19</c:v>
                </c:pt>
                <c:pt idx="23">
                  <c:v>'20</c:v>
                </c:pt>
                <c:pt idx="24">
                  <c:v>'21</c:v>
                </c:pt>
                <c:pt idx="25">
                  <c:v>'22</c:v>
                </c:pt>
                <c:pt idx="26">
                  <c:v>'23</c:v>
                </c:pt>
              </c:strCache>
            </c:strRef>
          </c:cat>
          <c:val>
            <c:numRef>
              <c:f>Sheet1!$B$2:$B$28</c:f>
              <c:numCache>
                <c:formatCode>General</c:formatCode>
                <c:ptCount val="27"/>
                <c:pt idx="0">
                  <c:v>0</c:v>
                </c:pt>
                <c:pt idx="1">
                  <c:v>999</c:v>
                </c:pt>
                <c:pt idx="2">
                  <c:v>3464</c:v>
                </c:pt>
                <c:pt idx="3">
                  <c:v>8770</c:v>
                </c:pt>
                <c:pt idx="4">
                  <c:v>15154</c:v>
                </c:pt>
                <c:pt idx="5">
                  <c:v>19894</c:v>
                </c:pt>
                <c:pt idx="6">
                  <c:v>23720</c:v>
                </c:pt>
                <c:pt idx="7">
                  <c:v>26766</c:v>
                </c:pt>
                <c:pt idx="8">
                  <c:v>29584</c:v>
                </c:pt>
                <c:pt idx="9">
                  <c:v>31857</c:v>
                </c:pt>
                <c:pt idx="10">
                  <c:v>33797</c:v>
                </c:pt>
                <c:pt idx="11">
                  <c:v>35326</c:v>
                </c:pt>
                <c:pt idx="12">
                  <c:v>36338</c:v>
                </c:pt>
                <c:pt idx="13">
                  <c:v>37265</c:v>
                </c:pt>
                <c:pt idx="14">
                  <c:v>38224</c:v>
                </c:pt>
                <c:pt idx="15">
                  <c:v>40986</c:v>
                </c:pt>
                <c:pt idx="16">
                  <c:v>43717</c:v>
                </c:pt>
                <c:pt idx="17">
                  <c:v>46887</c:v>
                </c:pt>
                <c:pt idx="18">
                  <c:v>49912</c:v>
                </c:pt>
                <c:pt idx="19">
                  <c:v>53519</c:v>
                </c:pt>
                <c:pt idx="20">
                  <c:v>56941</c:v>
                </c:pt>
                <c:pt idx="21">
                  <c:v>61331</c:v>
                </c:pt>
                <c:pt idx="22">
                  <c:v>66328</c:v>
                </c:pt>
                <c:pt idx="23">
                  <c:v>69940</c:v>
                </c:pt>
                <c:pt idx="24">
                  <c:v>73053</c:v>
                </c:pt>
                <c:pt idx="25">
                  <c:v>75737</c:v>
                </c:pt>
                <c:pt idx="26">
                  <c:v>77000</c:v>
                </c:pt>
              </c:numCache>
            </c:numRef>
          </c:val>
          <c:extLst>
            <c:ext xmlns:c16="http://schemas.microsoft.com/office/drawing/2014/chart" uri="{C3380CC4-5D6E-409C-BE32-E72D297353CC}">
              <c16:uniqueId val="{00000000-8924-7C43-8362-29C006FE9526}"/>
            </c:ext>
          </c:extLst>
        </c:ser>
        <c:dLbls>
          <c:showLegendKey val="0"/>
          <c:showVal val="0"/>
          <c:showCatName val="0"/>
          <c:showSerName val="0"/>
          <c:showPercent val="0"/>
          <c:showBubbleSize val="0"/>
        </c:dLbls>
        <c:gapWidth val="219"/>
        <c:overlap val="-27"/>
        <c:axId val="618271712"/>
        <c:axId val="618453136"/>
      </c:barChart>
      <c:catAx>
        <c:axId val="618271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18453136"/>
        <c:crosses val="autoZero"/>
        <c:auto val="1"/>
        <c:lblAlgn val="ctr"/>
        <c:lblOffset val="100"/>
        <c:noMultiLvlLbl val="0"/>
      </c:catAx>
      <c:valAx>
        <c:axId val="618453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18271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1A8630-8E15-FF49-B2E3-BC59E59076C8}" type="doc">
      <dgm:prSet loTypeId="urn:microsoft.com/office/officeart/2005/8/layout/hChevron3" loCatId="" qsTypeId="urn:microsoft.com/office/officeart/2005/8/quickstyle/simple1" qsCatId="simple" csTypeId="urn:microsoft.com/office/officeart/2005/8/colors/accent1_2" csCatId="accent1" phldr="1"/>
      <dgm:spPr/>
    </dgm:pt>
    <dgm:pt modelId="{CACD4CB5-5C1F-4343-98AB-25A8399E6447}">
      <dgm:prSet phldrT="[テキスト]" custT="1"/>
      <dgm:spPr>
        <a:solidFill>
          <a:srgbClr val="1892D4">
            <a:alpha val="40000"/>
          </a:srgbClr>
        </a:solidFill>
      </dgm:spPr>
      <dgm:t>
        <a:bodyPr anchor="ctr" anchorCtr="0"/>
        <a:lstStyle/>
        <a:p>
          <a:pPr algn="l"/>
          <a:r>
            <a:rPr kumimoji="1" lang="ja-JP" altLang="en-US" sz="1700" b="1" i="0">
              <a:latin typeface="Yu Gothic" panose="020B0400000000000000" pitchFamily="34" charset="-128"/>
              <a:ea typeface="Yu Gothic" panose="020B0400000000000000" pitchFamily="34" charset="-128"/>
            </a:rPr>
            <a:t>製品の概要</a:t>
          </a:r>
          <a:r>
            <a:rPr kumimoji="1" lang="ja-JP" altLang="en-US" sz="1100" b="1" i="0">
              <a:latin typeface="Yu Gothic" panose="020B0400000000000000" pitchFamily="34" charset="-128"/>
              <a:ea typeface="Yu Gothic" panose="020B0400000000000000" pitchFamily="34" charset="-128"/>
            </a:rPr>
            <a:t>を知りたい</a:t>
          </a:r>
        </a:p>
      </dgm:t>
    </dgm:pt>
    <dgm:pt modelId="{C678A211-45E0-E149-B73F-B4ABCB7AB085}" type="parTrans" cxnId="{9C957071-05B1-AE45-BC9A-0D4FBD8D6674}">
      <dgm:prSet/>
      <dgm:spPr/>
      <dgm:t>
        <a:bodyPr/>
        <a:lstStyle/>
        <a:p>
          <a:endParaRPr kumimoji="1" lang="ja-JP" altLang="en-US"/>
        </a:p>
      </dgm:t>
    </dgm:pt>
    <dgm:pt modelId="{56C0B89B-D6C7-4640-93E3-98E1FF616E6A}" type="sibTrans" cxnId="{9C957071-05B1-AE45-BC9A-0D4FBD8D6674}">
      <dgm:prSet/>
      <dgm:spPr/>
      <dgm:t>
        <a:bodyPr/>
        <a:lstStyle/>
        <a:p>
          <a:endParaRPr kumimoji="1" lang="ja-JP" altLang="en-US"/>
        </a:p>
      </dgm:t>
    </dgm:pt>
    <dgm:pt modelId="{345E0B3A-E732-0043-8D3C-567774004D01}">
      <dgm:prSet phldrT="[テキスト]" custT="1"/>
      <dgm:spPr>
        <a:solidFill>
          <a:srgbClr val="1892D4">
            <a:alpha val="64680"/>
          </a:srgbClr>
        </a:solidFill>
      </dgm:spPr>
      <dgm:t>
        <a:bodyPr anchor="ctr" anchorCtr="0"/>
        <a:lstStyle/>
        <a:p>
          <a:pPr algn="l"/>
          <a:r>
            <a:rPr kumimoji="1" lang="ja-JP" altLang="en-US" sz="1700" b="1" i="0">
              <a:latin typeface="Yu Gothic" panose="020B0400000000000000" pitchFamily="34" charset="-128"/>
              <a:ea typeface="Yu Gothic" panose="020B0400000000000000" pitchFamily="34" charset="-128"/>
            </a:rPr>
            <a:t>操作・設定方法</a:t>
          </a:r>
          <a:r>
            <a:rPr kumimoji="1" lang="ja-JP" altLang="en-US" sz="1100" b="1" i="0">
              <a:latin typeface="Yu Gothic" panose="020B0400000000000000" pitchFamily="34" charset="-128"/>
              <a:ea typeface="Yu Gothic" panose="020B0400000000000000" pitchFamily="34" charset="-128"/>
            </a:rPr>
            <a:t>を知りたい</a:t>
          </a:r>
        </a:p>
      </dgm:t>
    </dgm:pt>
    <dgm:pt modelId="{8C45A466-7F05-FE46-811A-5DEC76C53765}" type="parTrans" cxnId="{3D4D3A10-9B43-724F-8D9B-5AE4FBE66789}">
      <dgm:prSet/>
      <dgm:spPr/>
      <dgm:t>
        <a:bodyPr/>
        <a:lstStyle/>
        <a:p>
          <a:endParaRPr kumimoji="1" lang="ja-JP" altLang="en-US"/>
        </a:p>
      </dgm:t>
    </dgm:pt>
    <dgm:pt modelId="{58324651-C432-F348-BEA0-5ACBC53E4A79}" type="sibTrans" cxnId="{3D4D3A10-9B43-724F-8D9B-5AE4FBE66789}">
      <dgm:prSet/>
      <dgm:spPr/>
      <dgm:t>
        <a:bodyPr/>
        <a:lstStyle/>
        <a:p>
          <a:endParaRPr kumimoji="1" lang="ja-JP" altLang="en-US"/>
        </a:p>
      </dgm:t>
    </dgm:pt>
    <dgm:pt modelId="{D45D689E-B001-4444-AEEA-9A7A9BB4CADD}">
      <dgm:prSet phldrT="[テキスト]" custT="1"/>
      <dgm:spPr>
        <a:solidFill>
          <a:srgbClr val="1892D4">
            <a:alpha val="85266"/>
          </a:srgbClr>
        </a:solidFill>
      </dgm:spPr>
      <dgm:t>
        <a:bodyPr anchor="ctr" anchorCtr="0"/>
        <a:lstStyle/>
        <a:p>
          <a:pPr algn="l"/>
          <a:r>
            <a:rPr kumimoji="1" lang="ja-JP" altLang="en-US" sz="1700" b="1" i="0">
              <a:latin typeface="Yu Gothic" panose="020B0400000000000000" pitchFamily="34" charset="-128"/>
              <a:ea typeface="Yu Gothic" panose="020B0400000000000000" pitchFamily="34" charset="-128"/>
            </a:rPr>
            <a:t>活用方法</a:t>
          </a:r>
          <a:r>
            <a:rPr kumimoji="1" lang="ja-JP" altLang="en-US" sz="1100" b="1" i="0">
              <a:latin typeface="Yu Gothic" panose="020B0400000000000000" pitchFamily="34" charset="-128"/>
              <a:ea typeface="Yu Gothic" panose="020B0400000000000000" pitchFamily="34" charset="-128"/>
            </a:rPr>
            <a:t>を学びたい</a:t>
          </a:r>
        </a:p>
      </dgm:t>
    </dgm:pt>
    <dgm:pt modelId="{08231D7B-338B-5C48-A3EB-729DF50F6033}" type="parTrans" cxnId="{12F46900-259D-8B44-B2BE-4DCDAC12E28B}">
      <dgm:prSet/>
      <dgm:spPr/>
      <dgm:t>
        <a:bodyPr/>
        <a:lstStyle/>
        <a:p>
          <a:endParaRPr kumimoji="1" lang="ja-JP" altLang="en-US"/>
        </a:p>
      </dgm:t>
    </dgm:pt>
    <dgm:pt modelId="{1C7A72A4-EC08-2F40-97F8-F38348287B83}" type="sibTrans" cxnId="{12F46900-259D-8B44-B2BE-4DCDAC12E28B}">
      <dgm:prSet/>
      <dgm:spPr/>
      <dgm:t>
        <a:bodyPr/>
        <a:lstStyle/>
        <a:p>
          <a:endParaRPr kumimoji="1" lang="ja-JP" altLang="en-US"/>
        </a:p>
      </dgm:t>
    </dgm:pt>
    <dgm:pt modelId="{45B8BF7E-9DB9-C745-B571-BDDED01E968D}" type="pres">
      <dgm:prSet presAssocID="{C41A8630-8E15-FF49-B2E3-BC59E59076C8}" presName="Name0" presStyleCnt="0">
        <dgm:presLayoutVars>
          <dgm:dir/>
          <dgm:resizeHandles val="exact"/>
        </dgm:presLayoutVars>
      </dgm:prSet>
      <dgm:spPr/>
    </dgm:pt>
    <dgm:pt modelId="{45ED0A75-FC5F-1A4F-9BAA-EEC75AC05F00}" type="pres">
      <dgm:prSet presAssocID="{CACD4CB5-5C1F-4343-98AB-25A8399E6447}" presName="parTxOnly" presStyleLbl="node1" presStyleIdx="0" presStyleCnt="3" custScaleX="54622">
        <dgm:presLayoutVars>
          <dgm:bulletEnabled val="1"/>
        </dgm:presLayoutVars>
      </dgm:prSet>
      <dgm:spPr/>
    </dgm:pt>
    <dgm:pt modelId="{2EA4F080-A11F-734D-8BDE-53F31D60ABAB}" type="pres">
      <dgm:prSet presAssocID="{56C0B89B-D6C7-4640-93E3-98E1FF616E6A}" presName="parSpace" presStyleCnt="0"/>
      <dgm:spPr/>
    </dgm:pt>
    <dgm:pt modelId="{D524C6C2-64C0-1A49-9E04-CEDFFC9C5B24}" type="pres">
      <dgm:prSet presAssocID="{345E0B3A-E732-0043-8D3C-567774004D01}" presName="parTxOnly" presStyleLbl="node1" presStyleIdx="1" presStyleCnt="3" custScaleX="60079">
        <dgm:presLayoutVars>
          <dgm:bulletEnabled val="1"/>
        </dgm:presLayoutVars>
      </dgm:prSet>
      <dgm:spPr/>
    </dgm:pt>
    <dgm:pt modelId="{38B42B31-F803-6541-8C23-7B783DDEFB32}" type="pres">
      <dgm:prSet presAssocID="{58324651-C432-F348-BEA0-5ACBC53E4A79}" presName="parSpace" presStyleCnt="0"/>
      <dgm:spPr/>
    </dgm:pt>
    <dgm:pt modelId="{433821A9-F0D7-2A4F-9C29-A9746DC60F2D}" type="pres">
      <dgm:prSet presAssocID="{D45D689E-B001-4444-AEEA-9A7A9BB4CADD}" presName="parTxOnly" presStyleLbl="node1" presStyleIdx="2" presStyleCnt="3" custScaleX="41091">
        <dgm:presLayoutVars>
          <dgm:bulletEnabled val="1"/>
        </dgm:presLayoutVars>
      </dgm:prSet>
      <dgm:spPr/>
    </dgm:pt>
  </dgm:ptLst>
  <dgm:cxnLst>
    <dgm:cxn modelId="{12F46900-259D-8B44-B2BE-4DCDAC12E28B}" srcId="{C41A8630-8E15-FF49-B2E3-BC59E59076C8}" destId="{D45D689E-B001-4444-AEEA-9A7A9BB4CADD}" srcOrd="2" destOrd="0" parTransId="{08231D7B-338B-5C48-A3EB-729DF50F6033}" sibTransId="{1C7A72A4-EC08-2F40-97F8-F38348287B83}"/>
    <dgm:cxn modelId="{3D4D3A10-9B43-724F-8D9B-5AE4FBE66789}" srcId="{C41A8630-8E15-FF49-B2E3-BC59E59076C8}" destId="{345E0B3A-E732-0043-8D3C-567774004D01}" srcOrd="1" destOrd="0" parTransId="{8C45A466-7F05-FE46-811A-5DEC76C53765}" sibTransId="{58324651-C432-F348-BEA0-5ACBC53E4A79}"/>
    <dgm:cxn modelId="{4BFA5B2C-BC79-7048-8F58-E372E38803F0}" type="presOf" srcId="{CACD4CB5-5C1F-4343-98AB-25A8399E6447}" destId="{45ED0A75-FC5F-1A4F-9BAA-EEC75AC05F00}" srcOrd="0" destOrd="0" presId="urn:microsoft.com/office/officeart/2005/8/layout/hChevron3"/>
    <dgm:cxn modelId="{14778942-A6AB-EF4A-8D27-259B2873F3FE}" type="presOf" srcId="{345E0B3A-E732-0043-8D3C-567774004D01}" destId="{D524C6C2-64C0-1A49-9E04-CEDFFC9C5B24}" srcOrd="0" destOrd="0" presId="urn:microsoft.com/office/officeart/2005/8/layout/hChevron3"/>
    <dgm:cxn modelId="{9C957071-05B1-AE45-BC9A-0D4FBD8D6674}" srcId="{C41A8630-8E15-FF49-B2E3-BC59E59076C8}" destId="{CACD4CB5-5C1F-4343-98AB-25A8399E6447}" srcOrd="0" destOrd="0" parTransId="{C678A211-45E0-E149-B73F-B4ABCB7AB085}" sibTransId="{56C0B89B-D6C7-4640-93E3-98E1FF616E6A}"/>
    <dgm:cxn modelId="{26E2A3AC-09BD-3544-BBC2-A062946031DB}" type="presOf" srcId="{D45D689E-B001-4444-AEEA-9A7A9BB4CADD}" destId="{433821A9-F0D7-2A4F-9C29-A9746DC60F2D}" srcOrd="0" destOrd="0" presId="urn:microsoft.com/office/officeart/2005/8/layout/hChevron3"/>
    <dgm:cxn modelId="{9DCE5FF4-B520-CF4C-A381-C1A7A15A7982}" type="presOf" srcId="{C41A8630-8E15-FF49-B2E3-BC59E59076C8}" destId="{45B8BF7E-9DB9-C745-B571-BDDED01E968D}" srcOrd="0" destOrd="0" presId="urn:microsoft.com/office/officeart/2005/8/layout/hChevron3"/>
    <dgm:cxn modelId="{C72EDCB2-B9F3-0D47-B7DC-EED0876E7BB4}" type="presParOf" srcId="{45B8BF7E-9DB9-C745-B571-BDDED01E968D}" destId="{45ED0A75-FC5F-1A4F-9BAA-EEC75AC05F00}" srcOrd="0" destOrd="0" presId="urn:microsoft.com/office/officeart/2005/8/layout/hChevron3"/>
    <dgm:cxn modelId="{4BA3F561-0F78-C543-B618-B0AAF0206FCD}" type="presParOf" srcId="{45B8BF7E-9DB9-C745-B571-BDDED01E968D}" destId="{2EA4F080-A11F-734D-8BDE-53F31D60ABAB}" srcOrd="1" destOrd="0" presId="urn:microsoft.com/office/officeart/2005/8/layout/hChevron3"/>
    <dgm:cxn modelId="{0AC8AC78-3E7F-A84D-841F-2F413B60BBC5}" type="presParOf" srcId="{45B8BF7E-9DB9-C745-B571-BDDED01E968D}" destId="{D524C6C2-64C0-1A49-9E04-CEDFFC9C5B24}" srcOrd="2" destOrd="0" presId="urn:microsoft.com/office/officeart/2005/8/layout/hChevron3"/>
    <dgm:cxn modelId="{0AF68350-2C14-CA42-8114-E9F7A7E9E294}" type="presParOf" srcId="{45B8BF7E-9DB9-C745-B571-BDDED01E968D}" destId="{38B42B31-F803-6541-8C23-7B783DDEFB32}" srcOrd="3" destOrd="0" presId="urn:microsoft.com/office/officeart/2005/8/layout/hChevron3"/>
    <dgm:cxn modelId="{1538A804-F21A-704D-B5D7-C83CD08C4214}" type="presParOf" srcId="{45B8BF7E-9DB9-C745-B571-BDDED01E968D}" destId="{433821A9-F0D7-2A4F-9C29-A9746DC60F2D}"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1A8630-8E15-FF49-B2E3-BC59E59076C8}" type="doc">
      <dgm:prSet loTypeId="urn:microsoft.com/office/officeart/2005/8/layout/hChevron3" loCatId="" qsTypeId="urn:microsoft.com/office/officeart/2005/8/quickstyle/simple1" qsCatId="simple" csTypeId="urn:microsoft.com/office/officeart/2005/8/colors/accent1_2" csCatId="accent1" phldr="1"/>
      <dgm:spPr/>
    </dgm:pt>
    <dgm:pt modelId="{CACD4CB5-5C1F-4343-98AB-25A8399E6447}">
      <dgm:prSet phldrT="[テキスト]" custT="1"/>
      <dgm:spPr>
        <a:solidFill>
          <a:srgbClr val="1892D4">
            <a:alpha val="40000"/>
          </a:srgbClr>
        </a:solidFill>
      </dgm:spPr>
      <dgm:t>
        <a:bodyPr anchor="t"/>
        <a:lstStyle/>
        <a:p>
          <a:pPr algn="l"/>
          <a:r>
            <a:rPr kumimoji="1" lang="en-US" altLang="ja-JP" sz="1100" b="1" i="0" dirty="0">
              <a:latin typeface="Yu Gothic" panose="020B0400000000000000" pitchFamily="34" charset="-128"/>
              <a:ea typeface="Yu Gothic" panose="020B0400000000000000" pitchFamily="34" charset="-128"/>
            </a:rPr>
            <a:t>STEP 1</a:t>
          </a:r>
        </a:p>
        <a:p>
          <a:pPr algn="l"/>
          <a:r>
            <a:rPr kumimoji="1" lang="ja-JP" altLang="en-US" sz="1500" b="1" i="0">
              <a:latin typeface="Yu Gothic" panose="020B0400000000000000" pitchFamily="34" charset="-128"/>
              <a:ea typeface="Yu Gothic" panose="020B0400000000000000" pitchFamily="34" charset="-128"/>
            </a:rPr>
            <a:t>お試し申し込み</a:t>
          </a:r>
        </a:p>
      </dgm:t>
    </dgm:pt>
    <dgm:pt modelId="{C678A211-45E0-E149-B73F-B4ABCB7AB085}" type="parTrans" cxnId="{9C957071-05B1-AE45-BC9A-0D4FBD8D6674}">
      <dgm:prSet/>
      <dgm:spPr/>
      <dgm:t>
        <a:bodyPr/>
        <a:lstStyle/>
        <a:p>
          <a:endParaRPr kumimoji="1" lang="ja-JP" altLang="en-US"/>
        </a:p>
      </dgm:t>
    </dgm:pt>
    <dgm:pt modelId="{56C0B89B-D6C7-4640-93E3-98E1FF616E6A}" type="sibTrans" cxnId="{9C957071-05B1-AE45-BC9A-0D4FBD8D6674}">
      <dgm:prSet/>
      <dgm:spPr/>
      <dgm:t>
        <a:bodyPr/>
        <a:lstStyle/>
        <a:p>
          <a:endParaRPr kumimoji="1" lang="ja-JP" altLang="en-US"/>
        </a:p>
      </dgm:t>
    </dgm:pt>
    <dgm:pt modelId="{345E0B3A-E732-0043-8D3C-567774004D01}">
      <dgm:prSet phldrT="[テキスト]" custT="1"/>
      <dgm:spPr>
        <a:solidFill>
          <a:srgbClr val="1892D4">
            <a:alpha val="64680"/>
          </a:srgbClr>
        </a:solidFill>
      </dgm:spPr>
      <dgm:t>
        <a:bodyPr anchor="t"/>
        <a:lstStyle/>
        <a:p>
          <a:pPr algn="l"/>
          <a:r>
            <a:rPr kumimoji="1" lang="en-US" altLang="ja-JP" sz="1100" b="1" i="0" dirty="0">
              <a:latin typeface="Yu Gothic" panose="020B0400000000000000" pitchFamily="34" charset="-128"/>
              <a:ea typeface="Yu Gothic" panose="020B0400000000000000" pitchFamily="34" charset="-128"/>
            </a:rPr>
            <a:t>STEP 2</a:t>
          </a:r>
        </a:p>
        <a:p>
          <a:pPr algn="l"/>
          <a:r>
            <a:rPr kumimoji="1" lang="ja-JP" altLang="en-US" sz="1500" b="1" i="0">
              <a:latin typeface="Yu Gothic" panose="020B0400000000000000" pitchFamily="34" charset="-128"/>
              <a:ea typeface="Yu Gothic" panose="020B0400000000000000" pitchFamily="34" charset="-128"/>
            </a:rPr>
            <a:t>お試し利用</a:t>
          </a:r>
        </a:p>
      </dgm:t>
    </dgm:pt>
    <dgm:pt modelId="{8C45A466-7F05-FE46-811A-5DEC76C53765}" type="parTrans" cxnId="{3D4D3A10-9B43-724F-8D9B-5AE4FBE66789}">
      <dgm:prSet/>
      <dgm:spPr/>
      <dgm:t>
        <a:bodyPr/>
        <a:lstStyle/>
        <a:p>
          <a:endParaRPr kumimoji="1" lang="ja-JP" altLang="en-US"/>
        </a:p>
      </dgm:t>
    </dgm:pt>
    <dgm:pt modelId="{58324651-C432-F348-BEA0-5ACBC53E4A79}" type="sibTrans" cxnId="{3D4D3A10-9B43-724F-8D9B-5AE4FBE66789}">
      <dgm:prSet/>
      <dgm:spPr/>
      <dgm:t>
        <a:bodyPr/>
        <a:lstStyle/>
        <a:p>
          <a:endParaRPr kumimoji="1" lang="ja-JP" altLang="en-US"/>
        </a:p>
      </dgm:t>
    </dgm:pt>
    <dgm:pt modelId="{D45D689E-B001-4444-AEEA-9A7A9BB4CADD}">
      <dgm:prSet phldrT="[テキスト]" custT="1"/>
      <dgm:spPr>
        <a:solidFill>
          <a:srgbClr val="1892D4">
            <a:alpha val="85266"/>
          </a:srgbClr>
        </a:solidFill>
      </dgm:spPr>
      <dgm:t>
        <a:bodyPr anchor="t"/>
        <a:lstStyle/>
        <a:p>
          <a:pPr algn="l"/>
          <a:r>
            <a:rPr kumimoji="1" lang="en-US" altLang="ja-JP" sz="1100" b="1" i="0" dirty="0">
              <a:latin typeface="Yu Gothic" panose="020B0400000000000000" pitchFamily="34" charset="-128"/>
              <a:ea typeface="Yu Gothic" panose="020B0400000000000000" pitchFamily="34" charset="-128"/>
            </a:rPr>
            <a:t>STEP 3</a:t>
          </a:r>
        </a:p>
        <a:p>
          <a:pPr algn="l"/>
          <a:r>
            <a:rPr kumimoji="1" lang="ja-JP" altLang="en-US" sz="1500" b="1" i="0">
              <a:latin typeface="Yu Gothic" panose="020B0400000000000000" pitchFamily="34" charset="-128"/>
              <a:ea typeface="Yu Gothic" panose="020B0400000000000000" pitchFamily="34" charset="-128"/>
            </a:rPr>
            <a:t>ご発注</a:t>
          </a:r>
        </a:p>
      </dgm:t>
    </dgm:pt>
    <dgm:pt modelId="{08231D7B-338B-5C48-A3EB-729DF50F6033}" type="parTrans" cxnId="{12F46900-259D-8B44-B2BE-4DCDAC12E28B}">
      <dgm:prSet/>
      <dgm:spPr/>
      <dgm:t>
        <a:bodyPr/>
        <a:lstStyle/>
        <a:p>
          <a:endParaRPr kumimoji="1" lang="ja-JP" altLang="en-US"/>
        </a:p>
      </dgm:t>
    </dgm:pt>
    <dgm:pt modelId="{1C7A72A4-EC08-2F40-97F8-F38348287B83}" type="sibTrans" cxnId="{12F46900-259D-8B44-B2BE-4DCDAC12E28B}">
      <dgm:prSet/>
      <dgm:spPr/>
      <dgm:t>
        <a:bodyPr/>
        <a:lstStyle/>
        <a:p>
          <a:endParaRPr kumimoji="1" lang="ja-JP" altLang="en-US"/>
        </a:p>
      </dgm:t>
    </dgm:pt>
    <dgm:pt modelId="{30002793-6A03-094B-8D52-4957570A9247}">
      <dgm:prSet phldrT="[テキスト]" custT="1"/>
      <dgm:spPr>
        <a:solidFill>
          <a:srgbClr val="1892D4"/>
        </a:solidFill>
      </dgm:spPr>
      <dgm:t>
        <a:bodyPr anchor="t"/>
        <a:lstStyle/>
        <a:p>
          <a:pPr algn="l"/>
          <a:r>
            <a:rPr kumimoji="1" lang="en-US" altLang="ja-JP" sz="1100" b="1" i="0" dirty="0">
              <a:latin typeface="Yu Gothic" panose="020B0400000000000000" pitchFamily="34" charset="-128"/>
              <a:ea typeface="Yu Gothic" panose="020B0400000000000000" pitchFamily="34" charset="-128"/>
            </a:rPr>
            <a:t>STEP 4</a:t>
          </a:r>
        </a:p>
        <a:p>
          <a:pPr algn="l"/>
          <a:r>
            <a:rPr kumimoji="1" lang="ja-JP" altLang="en-US" sz="1500" b="1" i="0">
              <a:latin typeface="Yu Gothic" panose="020B0400000000000000" pitchFamily="34" charset="-128"/>
              <a:ea typeface="Yu Gothic" panose="020B0400000000000000" pitchFamily="34" charset="-128"/>
            </a:rPr>
            <a:t>ご利用開始</a:t>
          </a:r>
        </a:p>
      </dgm:t>
    </dgm:pt>
    <dgm:pt modelId="{6A1665C6-76BC-004F-A55C-8A8CD9F9D9A3}" type="sibTrans" cxnId="{F53993D8-48C7-354C-AE92-CB1BD5C3B533}">
      <dgm:prSet/>
      <dgm:spPr/>
      <dgm:t>
        <a:bodyPr/>
        <a:lstStyle/>
        <a:p>
          <a:endParaRPr kumimoji="1" lang="ja-JP" altLang="en-US"/>
        </a:p>
      </dgm:t>
    </dgm:pt>
    <dgm:pt modelId="{72DB953D-31DC-D748-BEB0-6F5D73AD7FE0}" type="parTrans" cxnId="{F53993D8-48C7-354C-AE92-CB1BD5C3B533}">
      <dgm:prSet/>
      <dgm:spPr/>
      <dgm:t>
        <a:bodyPr/>
        <a:lstStyle/>
        <a:p>
          <a:endParaRPr kumimoji="1" lang="ja-JP" altLang="en-US"/>
        </a:p>
      </dgm:t>
    </dgm:pt>
    <dgm:pt modelId="{45B8BF7E-9DB9-C745-B571-BDDED01E968D}" type="pres">
      <dgm:prSet presAssocID="{C41A8630-8E15-FF49-B2E3-BC59E59076C8}" presName="Name0" presStyleCnt="0">
        <dgm:presLayoutVars>
          <dgm:dir/>
          <dgm:resizeHandles val="exact"/>
        </dgm:presLayoutVars>
      </dgm:prSet>
      <dgm:spPr/>
    </dgm:pt>
    <dgm:pt modelId="{45ED0A75-FC5F-1A4F-9BAA-EEC75AC05F00}" type="pres">
      <dgm:prSet presAssocID="{CACD4CB5-5C1F-4343-98AB-25A8399E6447}" presName="parTxOnly" presStyleLbl="node1" presStyleIdx="0" presStyleCnt="4" custScaleX="98513">
        <dgm:presLayoutVars>
          <dgm:bulletEnabled val="1"/>
        </dgm:presLayoutVars>
      </dgm:prSet>
      <dgm:spPr/>
    </dgm:pt>
    <dgm:pt modelId="{2EA4F080-A11F-734D-8BDE-53F31D60ABAB}" type="pres">
      <dgm:prSet presAssocID="{56C0B89B-D6C7-4640-93E3-98E1FF616E6A}" presName="parSpace" presStyleCnt="0"/>
      <dgm:spPr/>
    </dgm:pt>
    <dgm:pt modelId="{D524C6C2-64C0-1A49-9E04-CEDFFC9C5B24}" type="pres">
      <dgm:prSet presAssocID="{345E0B3A-E732-0043-8D3C-567774004D01}" presName="parTxOnly" presStyleLbl="node1" presStyleIdx="1" presStyleCnt="4" custScaleX="107439">
        <dgm:presLayoutVars>
          <dgm:bulletEnabled val="1"/>
        </dgm:presLayoutVars>
      </dgm:prSet>
      <dgm:spPr/>
    </dgm:pt>
    <dgm:pt modelId="{38B42B31-F803-6541-8C23-7B783DDEFB32}" type="pres">
      <dgm:prSet presAssocID="{58324651-C432-F348-BEA0-5ACBC53E4A79}" presName="parSpace" presStyleCnt="0"/>
      <dgm:spPr/>
    </dgm:pt>
    <dgm:pt modelId="{433821A9-F0D7-2A4F-9C29-A9746DC60F2D}" type="pres">
      <dgm:prSet presAssocID="{D45D689E-B001-4444-AEEA-9A7A9BB4CADD}" presName="parTxOnly" presStyleLbl="node1" presStyleIdx="2" presStyleCnt="4" custScaleX="97649">
        <dgm:presLayoutVars>
          <dgm:bulletEnabled val="1"/>
        </dgm:presLayoutVars>
      </dgm:prSet>
      <dgm:spPr/>
    </dgm:pt>
    <dgm:pt modelId="{BA53826E-B06F-6D4F-A00E-2C313EF258FD}" type="pres">
      <dgm:prSet presAssocID="{1C7A72A4-EC08-2F40-97F8-F38348287B83}" presName="parSpace" presStyleCnt="0"/>
      <dgm:spPr/>
    </dgm:pt>
    <dgm:pt modelId="{BC74E57B-C991-9B4B-9714-223D10D08E40}" type="pres">
      <dgm:prSet presAssocID="{30002793-6A03-094B-8D52-4957570A9247}" presName="parTxOnly" presStyleLbl="node1" presStyleIdx="3" presStyleCnt="4">
        <dgm:presLayoutVars>
          <dgm:bulletEnabled val="1"/>
        </dgm:presLayoutVars>
      </dgm:prSet>
      <dgm:spPr/>
    </dgm:pt>
  </dgm:ptLst>
  <dgm:cxnLst>
    <dgm:cxn modelId="{12F46900-259D-8B44-B2BE-4DCDAC12E28B}" srcId="{C41A8630-8E15-FF49-B2E3-BC59E59076C8}" destId="{D45D689E-B001-4444-AEEA-9A7A9BB4CADD}" srcOrd="2" destOrd="0" parTransId="{08231D7B-338B-5C48-A3EB-729DF50F6033}" sibTransId="{1C7A72A4-EC08-2F40-97F8-F38348287B83}"/>
    <dgm:cxn modelId="{3D4D3A10-9B43-724F-8D9B-5AE4FBE66789}" srcId="{C41A8630-8E15-FF49-B2E3-BC59E59076C8}" destId="{345E0B3A-E732-0043-8D3C-567774004D01}" srcOrd="1" destOrd="0" parTransId="{8C45A466-7F05-FE46-811A-5DEC76C53765}" sibTransId="{58324651-C432-F348-BEA0-5ACBC53E4A79}"/>
    <dgm:cxn modelId="{4BFA5B2C-BC79-7048-8F58-E372E38803F0}" type="presOf" srcId="{CACD4CB5-5C1F-4343-98AB-25A8399E6447}" destId="{45ED0A75-FC5F-1A4F-9BAA-EEC75AC05F00}" srcOrd="0" destOrd="0" presId="urn:microsoft.com/office/officeart/2005/8/layout/hChevron3"/>
    <dgm:cxn modelId="{14778942-A6AB-EF4A-8D27-259B2873F3FE}" type="presOf" srcId="{345E0B3A-E732-0043-8D3C-567774004D01}" destId="{D524C6C2-64C0-1A49-9E04-CEDFFC9C5B24}" srcOrd="0" destOrd="0" presId="urn:microsoft.com/office/officeart/2005/8/layout/hChevron3"/>
    <dgm:cxn modelId="{9C957071-05B1-AE45-BC9A-0D4FBD8D6674}" srcId="{C41A8630-8E15-FF49-B2E3-BC59E59076C8}" destId="{CACD4CB5-5C1F-4343-98AB-25A8399E6447}" srcOrd="0" destOrd="0" parTransId="{C678A211-45E0-E149-B73F-B4ABCB7AB085}" sibTransId="{56C0B89B-D6C7-4640-93E3-98E1FF616E6A}"/>
    <dgm:cxn modelId="{E8D89DA7-5DC2-FE41-9B75-C8D2355BD582}" type="presOf" srcId="{30002793-6A03-094B-8D52-4957570A9247}" destId="{BC74E57B-C991-9B4B-9714-223D10D08E40}" srcOrd="0" destOrd="0" presId="urn:microsoft.com/office/officeart/2005/8/layout/hChevron3"/>
    <dgm:cxn modelId="{26E2A3AC-09BD-3544-BBC2-A062946031DB}" type="presOf" srcId="{D45D689E-B001-4444-AEEA-9A7A9BB4CADD}" destId="{433821A9-F0D7-2A4F-9C29-A9746DC60F2D}" srcOrd="0" destOrd="0" presId="urn:microsoft.com/office/officeart/2005/8/layout/hChevron3"/>
    <dgm:cxn modelId="{F53993D8-48C7-354C-AE92-CB1BD5C3B533}" srcId="{C41A8630-8E15-FF49-B2E3-BC59E59076C8}" destId="{30002793-6A03-094B-8D52-4957570A9247}" srcOrd="3" destOrd="0" parTransId="{72DB953D-31DC-D748-BEB0-6F5D73AD7FE0}" sibTransId="{6A1665C6-76BC-004F-A55C-8A8CD9F9D9A3}"/>
    <dgm:cxn modelId="{9DCE5FF4-B520-CF4C-A381-C1A7A15A7982}" type="presOf" srcId="{C41A8630-8E15-FF49-B2E3-BC59E59076C8}" destId="{45B8BF7E-9DB9-C745-B571-BDDED01E968D}" srcOrd="0" destOrd="0" presId="urn:microsoft.com/office/officeart/2005/8/layout/hChevron3"/>
    <dgm:cxn modelId="{C72EDCB2-B9F3-0D47-B7DC-EED0876E7BB4}" type="presParOf" srcId="{45B8BF7E-9DB9-C745-B571-BDDED01E968D}" destId="{45ED0A75-FC5F-1A4F-9BAA-EEC75AC05F00}" srcOrd="0" destOrd="0" presId="urn:microsoft.com/office/officeart/2005/8/layout/hChevron3"/>
    <dgm:cxn modelId="{4BA3F561-0F78-C543-B618-B0AAF0206FCD}" type="presParOf" srcId="{45B8BF7E-9DB9-C745-B571-BDDED01E968D}" destId="{2EA4F080-A11F-734D-8BDE-53F31D60ABAB}" srcOrd="1" destOrd="0" presId="urn:microsoft.com/office/officeart/2005/8/layout/hChevron3"/>
    <dgm:cxn modelId="{0AC8AC78-3E7F-A84D-841F-2F413B60BBC5}" type="presParOf" srcId="{45B8BF7E-9DB9-C745-B571-BDDED01E968D}" destId="{D524C6C2-64C0-1A49-9E04-CEDFFC9C5B24}" srcOrd="2" destOrd="0" presId="urn:microsoft.com/office/officeart/2005/8/layout/hChevron3"/>
    <dgm:cxn modelId="{0AF68350-2C14-CA42-8114-E9F7A7E9E294}" type="presParOf" srcId="{45B8BF7E-9DB9-C745-B571-BDDED01E968D}" destId="{38B42B31-F803-6541-8C23-7B783DDEFB32}" srcOrd="3" destOrd="0" presId="urn:microsoft.com/office/officeart/2005/8/layout/hChevron3"/>
    <dgm:cxn modelId="{1538A804-F21A-704D-B5D7-C83CD08C4214}" type="presParOf" srcId="{45B8BF7E-9DB9-C745-B571-BDDED01E968D}" destId="{433821A9-F0D7-2A4F-9C29-A9746DC60F2D}" srcOrd="4" destOrd="0" presId="urn:microsoft.com/office/officeart/2005/8/layout/hChevron3"/>
    <dgm:cxn modelId="{090E2B1A-533B-B44B-9458-A01D0DA2453F}" type="presParOf" srcId="{45B8BF7E-9DB9-C745-B571-BDDED01E968D}" destId="{BA53826E-B06F-6D4F-A00E-2C313EF258FD}" srcOrd="5" destOrd="0" presId="urn:microsoft.com/office/officeart/2005/8/layout/hChevron3"/>
    <dgm:cxn modelId="{8DB789BF-E449-B94D-A587-9AC9EFCCB5B0}" type="presParOf" srcId="{45B8BF7E-9DB9-C745-B571-BDDED01E968D}" destId="{BC74E57B-C991-9B4B-9714-223D10D08E40}"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D0A75-FC5F-1A4F-9BAA-EEC75AC05F00}">
      <dsp:nvSpPr>
        <dsp:cNvPr id="0" name=""/>
        <dsp:cNvSpPr/>
      </dsp:nvSpPr>
      <dsp:spPr>
        <a:xfrm>
          <a:off x="1599" y="0"/>
          <a:ext cx="3873052" cy="309189"/>
        </a:xfrm>
        <a:prstGeom prst="homePlate">
          <a:avLst/>
        </a:prstGeom>
        <a:solidFill>
          <a:srgbClr val="1892D4">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l" defTabSz="755650">
            <a:lnSpc>
              <a:spcPct val="90000"/>
            </a:lnSpc>
            <a:spcBef>
              <a:spcPct val="0"/>
            </a:spcBef>
            <a:spcAft>
              <a:spcPct val="35000"/>
            </a:spcAft>
            <a:buNone/>
          </a:pPr>
          <a:r>
            <a:rPr kumimoji="1" lang="ja-JP" altLang="en-US" sz="1700" b="1" i="0" kern="1200">
              <a:latin typeface="Yu Gothic" panose="020B0400000000000000" pitchFamily="34" charset="-128"/>
              <a:ea typeface="Yu Gothic" panose="020B0400000000000000" pitchFamily="34" charset="-128"/>
            </a:rPr>
            <a:t>製品の概要</a:t>
          </a:r>
          <a:r>
            <a:rPr kumimoji="1" lang="ja-JP" altLang="en-US" sz="1100" b="1" i="0" kern="1200">
              <a:latin typeface="Yu Gothic" panose="020B0400000000000000" pitchFamily="34" charset="-128"/>
              <a:ea typeface="Yu Gothic" panose="020B0400000000000000" pitchFamily="34" charset="-128"/>
            </a:rPr>
            <a:t>を知りたい</a:t>
          </a:r>
        </a:p>
      </dsp:txBody>
      <dsp:txXfrm>
        <a:off x="1599" y="0"/>
        <a:ext cx="3795755" cy="309189"/>
      </dsp:txXfrm>
    </dsp:sp>
    <dsp:sp modelId="{D524C6C2-64C0-1A49-9E04-CEDFFC9C5B24}">
      <dsp:nvSpPr>
        <dsp:cNvPr id="0" name=""/>
        <dsp:cNvSpPr/>
      </dsp:nvSpPr>
      <dsp:spPr>
        <a:xfrm>
          <a:off x="2456522" y="0"/>
          <a:ext cx="4259989" cy="309189"/>
        </a:xfrm>
        <a:prstGeom prst="chevron">
          <a:avLst/>
        </a:prstGeom>
        <a:solidFill>
          <a:srgbClr val="1892D4">
            <a:alpha val="6468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l" defTabSz="755650">
            <a:lnSpc>
              <a:spcPct val="90000"/>
            </a:lnSpc>
            <a:spcBef>
              <a:spcPct val="0"/>
            </a:spcBef>
            <a:spcAft>
              <a:spcPct val="35000"/>
            </a:spcAft>
            <a:buNone/>
          </a:pPr>
          <a:r>
            <a:rPr kumimoji="1" lang="ja-JP" altLang="en-US" sz="1700" b="1" i="0" kern="1200">
              <a:latin typeface="Yu Gothic" panose="020B0400000000000000" pitchFamily="34" charset="-128"/>
              <a:ea typeface="Yu Gothic" panose="020B0400000000000000" pitchFamily="34" charset="-128"/>
            </a:rPr>
            <a:t>操作・設定方法</a:t>
          </a:r>
          <a:r>
            <a:rPr kumimoji="1" lang="ja-JP" altLang="en-US" sz="1100" b="1" i="0" kern="1200">
              <a:latin typeface="Yu Gothic" panose="020B0400000000000000" pitchFamily="34" charset="-128"/>
              <a:ea typeface="Yu Gothic" panose="020B0400000000000000" pitchFamily="34" charset="-128"/>
            </a:rPr>
            <a:t>を知りたい</a:t>
          </a:r>
        </a:p>
      </dsp:txBody>
      <dsp:txXfrm>
        <a:off x="2611117" y="0"/>
        <a:ext cx="3950800" cy="309189"/>
      </dsp:txXfrm>
    </dsp:sp>
    <dsp:sp modelId="{433821A9-F0D7-2A4F-9C29-A9746DC60F2D}">
      <dsp:nvSpPr>
        <dsp:cNvPr id="0" name=""/>
        <dsp:cNvSpPr/>
      </dsp:nvSpPr>
      <dsp:spPr>
        <a:xfrm>
          <a:off x="5298382" y="0"/>
          <a:ext cx="2913617" cy="309189"/>
        </a:xfrm>
        <a:prstGeom prst="chevron">
          <a:avLst/>
        </a:prstGeom>
        <a:solidFill>
          <a:srgbClr val="1892D4">
            <a:alpha val="8526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l" defTabSz="755650">
            <a:lnSpc>
              <a:spcPct val="90000"/>
            </a:lnSpc>
            <a:spcBef>
              <a:spcPct val="0"/>
            </a:spcBef>
            <a:spcAft>
              <a:spcPct val="35000"/>
            </a:spcAft>
            <a:buNone/>
          </a:pPr>
          <a:r>
            <a:rPr kumimoji="1" lang="ja-JP" altLang="en-US" sz="1700" b="1" i="0" kern="1200">
              <a:latin typeface="Yu Gothic" panose="020B0400000000000000" pitchFamily="34" charset="-128"/>
              <a:ea typeface="Yu Gothic" panose="020B0400000000000000" pitchFamily="34" charset="-128"/>
            </a:rPr>
            <a:t>活用方法</a:t>
          </a:r>
          <a:r>
            <a:rPr kumimoji="1" lang="ja-JP" altLang="en-US" sz="1100" b="1" i="0" kern="1200">
              <a:latin typeface="Yu Gothic" panose="020B0400000000000000" pitchFamily="34" charset="-128"/>
              <a:ea typeface="Yu Gothic" panose="020B0400000000000000" pitchFamily="34" charset="-128"/>
            </a:rPr>
            <a:t>を学びたい</a:t>
          </a:r>
        </a:p>
      </dsp:txBody>
      <dsp:txXfrm>
        <a:off x="5452977" y="0"/>
        <a:ext cx="2604428" cy="3091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D0A75-FC5F-1A4F-9BAA-EEC75AC05F00}">
      <dsp:nvSpPr>
        <dsp:cNvPr id="0" name=""/>
        <dsp:cNvSpPr/>
      </dsp:nvSpPr>
      <dsp:spPr>
        <a:xfrm>
          <a:off x="274" y="0"/>
          <a:ext cx="2333632" cy="571158"/>
        </a:xfrm>
        <a:prstGeom prst="homePlate">
          <a:avLst/>
        </a:prstGeom>
        <a:solidFill>
          <a:srgbClr val="1892D4">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t" anchorCtr="0">
          <a:noAutofit/>
        </a:bodyPr>
        <a:lstStyle/>
        <a:p>
          <a:pPr marL="0" lvl="0" indent="0" algn="l" defTabSz="488950">
            <a:lnSpc>
              <a:spcPct val="90000"/>
            </a:lnSpc>
            <a:spcBef>
              <a:spcPct val="0"/>
            </a:spcBef>
            <a:spcAft>
              <a:spcPct val="35000"/>
            </a:spcAft>
            <a:buNone/>
          </a:pPr>
          <a:r>
            <a:rPr kumimoji="1" lang="en-US" altLang="ja-JP" sz="1100" b="1" i="0" kern="1200" dirty="0">
              <a:latin typeface="Yu Gothic" panose="020B0400000000000000" pitchFamily="34" charset="-128"/>
              <a:ea typeface="Yu Gothic" panose="020B0400000000000000" pitchFamily="34" charset="-128"/>
            </a:rPr>
            <a:t>STEP 1</a:t>
          </a:r>
        </a:p>
        <a:p>
          <a:pPr marL="0" lvl="0" indent="0" algn="l" defTabSz="488950">
            <a:lnSpc>
              <a:spcPct val="90000"/>
            </a:lnSpc>
            <a:spcBef>
              <a:spcPct val="0"/>
            </a:spcBef>
            <a:spcAft>
              <a:spcPct val="35000"/>
            </a:spcAft>
            <a:buNone/>
          </a:pPr>
          <a:r>
            <a:rPr kumimoji="1" lang="ja-JP" altLang="en-US" sz="1500" b="1" i="0" kern="1200">
              <a:latin typeface="Yu Gothic" panose="020B0400000000000000" pitchFamily="34" charset="-128"/>
              <a:ea typeface="Yu Gothic" panose="020B0400000000000000" pitchFamily="34" charset="-128"/>
            </a:rPr>
            <a:t>お試し申し込み</a:t>
          </a:r>
        </a:p>
      </dsp:txBody>
      <dsp:txXfrm>
        <a:off x="274" y="0"/>
        <a:ext cx="2190843" cy="571158"/>
      </dsp:txXfrm>
    </dsp:sp>
    <dsp:sp modelId="{D524C6C2-64C0-1A49-9E04-CEDFFC9C5B24}">
      <dsp:nvSpPr>
        <dsp:cNvPr id="0" name=""/>
        <dsp:cNvSpPr/>
      </dsp:nvSpPr>
      <dsp:spPr>
        <a:xfrm>
          <a:off x="1860135" y="0"/>
          <a:ext cx="2545076" cy="571158"/>
        </a:xfrm>
        <a:prstGeom prst="chevron">
          <a:avLst/>
        </a:prstGeom>
        <a:solidFill>
          <a:srgbClr val="1892D4">
            <a:alpha val="6468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t" anchorCtr="0">
          <a:noAutofit/>
        </a:bodyPr>
        <a:lstStyle/>
        <a:p>
          <a:pPr marL="0" lvl="0" indent="0" algn="l" defTabSz="488950">
            <a:lnSpc>
              <a:spcPct val="90000"/>
            </a:lnSpc>
            <a:spcBef>
              <a:spcPct val="0"/>
            </a:spcBef>
            <a:spcAft>
              <a:spcPct val="35000"/>
            </a:spcAft>
            <a:buNone/>
          </a:pPr>
          <a:r>
            <a:rPr kumimoji="1" lang="en-US" altLang="ja-JP" sz="1100" b="1" i="0" kern="1200" dirty="0">
              <a:latin typeface="Yu Gothic" panose="020B0400000000000000" pitchFamily="34" charset="-128"/>
              <a:ea typeface="Yu Gothic" panose="020B0400000000000000" pitchFamily="34" charset="-128"/>
            </a:rPr>
            <a:t>STEP 2</a:t>
          </a:r>
        </a:p>
        <a:p>
          <a:pPr marL="0" lvl="0" indent="0" algn="l" defTabSz="488950">
            <a:lnSpc>
              <a:spcPct val="90000"/>
            </a:lnSpc>
            <a:spcBef>
              <a:spcPct val="0"/>
            </a:spcBef>
            <a:spcAft>
              <a:spcPct val="35000"/>
            </a:spcAft>
            <a:buNone/>
          </a:pPr>
          <a:r>
            <a:rPr kumimoji="1" lang="ja-JP" altLang="en-US" sz="1500" b="1" i="0" kern="1200">
              <a:latin typeface="Yu Gothic" panose="020B0400000000000000" pitchFamily="34" charset="-128"/>
              <a:ea typeface="Yu Gothic" panose="020B0400000000000000" pitchFamily="34" charset="-128"/>
            </a:rPr>
            <a:t>お試し利用</a:t>
          </a:r>
        </a:p>
      </dsp:txBody>
      <dsp:txXfrm>
        <a:off x="2145714" y="0"/>
        <a:ext cx="1973918" cy="571158"/>
      </dsp:txXfrm>
    </dsp:sp>
    <dsp:sp modelId="{433821A9-F0D7-2A4F-9C29-A9746DC60F2D}">
      <dsp:nvSpPr>
        <dsp:cNvPr id="0" name=""/>
        <dsp:cNvSpPr/>
      </dsp:nvSpPr>
      <dsp:spPr>
        <a:xfrm>
          <a:off x="3931440" y="0"/>
          <a:ext cx="2313165" cy="571158"/>
        </a:xfrm>
        <a:prstGeom prst="chevron">
          <a:avLst/>
        </a:prstGeom>
        <a:solidFill>
          <a:srgbClr val="1892D4">
            <a:alpha val="8526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t" anchorCtr="0">
          <a:noAutofit/>
        </a:bodyPr>
        <a:lstStyle/>
        <a:p>
          <a:pPr marL="0" lvl="0" indent="0" algn="l" defTabSz="488950">
            <a:lnSpc>
              <a:spcPct val="90000"/>
            </a:lnSpc>
            <a:spcBef>
              <a:spcPct val="0"/>
            </a:spcBef>
            <a:spcAft>
              <a:spcPct val="35000"/>
            </a:spcAft>
            <a:buNone/>
          </a:pPr>
          <a:r>
            <a:rPr kumimoji="1" lang="en-US" altLang="ja-JP" sz="1100" b="1" i="0" kern="1200" dirty="0">
              <a:latin typeface="Yu Gothic" panose="020B0400000000000000" pitchFamily="34" charset="-128"/>
              <a:ea typeface="Yu Gothic" panose="020B0400000000000000" pitchFamily="34" charset="-128"/>
            </a:rPr>
            <a:t>STEP 3</a:t>
          </a:r>
        </a:p>
        <a:p>
          <a:pPr marL="0" lvl="0" indent="0" algn="l" defTabSz="488950">
            <a:lnSpc>
              <a:spcPct val="90000"/>
            </a:lnSpc>
            <a:spcBef>
              <a:spcPct val="0"/>
            </a:spcBef>
            <a:spcAft>
              <a:spcPct val="35000"/>
            </a:spcAft>
            <a:buNone/>
          </a:pPr>
          <a:r>
            <a:rPr kumimoji="1" lang="ja-JP" altLang="en-US" sz="1500" b="1" i="0" kern="1200">
              <a:latin typeface="Yu Gothic" panose="020B0400000000000000" pitchFamily="34" charset="-128"/>
              <a:ea typeface="Yu Gothic" panose="020B0400000000000000" pitchFamily="34" charset="-128"/>
            </a:rPr>
            <a:t>ご発注</a:t>
          </a:r>
        </a:p>
      </dsp:txBody>
      <dsp:txXfrm>
        <a:off x="4217019" y="0"/>
        <a:ext cx="1742007" cy="571158"/>
      </dsp:txXfrm>
    </dsp:sp>
    <dsp:sp modelId="{BC74E57B-C991-9B4B-9714-223D10D08E40}">
      <dsp:nvSpPr>
        <dsp:cNvPr id="0" name=""/>
        <dsp:cNvSpPr/>
      </dsp:nvSpPr>
      <dsp:spPr>
        <a:xfrm>
          <a:off x="5770834" y="0"/>
          <a:ext cx="2368857" cy="571158"/>
        </a:xfrm>
        <a:prstGeom prst="chevron">
          <a:avLst/>
        </a:prstGeom>
        <a:solidFill>
          <a:srgbClr val="1892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t" anchorCtr="0">
          <a:noAutofit/>
        </a:bodyPr>
        <a:lstStyle/>
        <a:p>
          <a:pPr marL="0" lvl="0" indent="0" algn="l" defTabSz="488950">
            <a:lnSpc>
              <a:spcPct val="90000"/>
            </a:lnSpc>
            <a:spcBef>
              <a:spcPct val="0"/>
            </a:spcBef>
            <a:spcAft>
              <a:spcPct val="35000"/>
            </a:spcAft>
            <a:buNone/>
          </a:pPr>
          <a:r>
            <a:rPr kumimoji="1" lang="en-US" altLang="ja-JP" sz="1100" b="1" i="0" kern="1200" dirty="0">
              <a:latin typeface="Yu Gothic" panose="020B0400000000000000" pitchFamily="34" charset="-128"/>
              <a:ea typeface="Yu Gothic" panose="020B0400000000000000" pitchFamily="34" charset="-128"/>
            </a:rPr>
            <a:t>STEP 4</a:t>
          </a:r>
        </a:p>
        <a:p>
          <a:pPr marL="0" lvl="0" indent="0" algn="l" defTabSz="488950">
            <a:lnSpc>
              <a:spcPct val="90000"/>
            </a:lnSpc>
            <a:spcBef>
              <a:spcPct val="0"/>
            </a:spcBef>
            <a:spcAft>
              <a:spcPct val="35000"/>
            </a:spcAft>
            <a:buNone/>
          </a:pPr>
          <a:r>
            <a:rPr kumimoji="1" lang="ja-JP" altLang="en-US" sz="1500" b="1" i="0" kern="1200">
              <a:latin typeface="Yu Gothic" panose="020B0400000000000000" pitchFamily="34" charset="-128"/>
              <a:ea typeface="Yu Gothic" panose="020B0400000000000000" pitchFamily="34" charset="-128"/>
            </a:rPr>
            <a:t>ご利用開始</a:t>
          </a:r>
        </a:p>
      </dsp:txBody>
      <dsp:txXfrm>
        <a:off x="6056413" y="0"/>
        <a:ext cx="1797699" cy="57115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644AC706-9D9C-9047-5F26-051327F71D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6938CB56-DF51-5908-EBC6-EAF5FD3A34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056496-FDDC-1347-9F3E-FAE779B82253}" type="datetimeFigureOut">
              <a:rPr kumimoji="1" lang="ja-JP" altLang="en-US" smtClean="0"/>
              <a:t>2023/11/22</a:t>
            </a:fld>
            <a:endParaRPr kumimoji="1" lang="ja-JP" altLang="en-US"/>
          </a:p>
        </p:txBody>
      </p:sp>
      <p:sp>
        <p:nvSpPr>
          <p:cNvPr id="4" name="フッター プレースホルダー 3">
            <a:extLst>
              <a:ext uri="{FF2B5EF4-FFF2-40B4-BE49-F238E27FC236}">
                <a16:creationId xmlns:a16="http://schemas.microsoft.com/office/drawing/2014/main" id="{FAB879CE-D852-66A6-82A7-C3F5CAB78D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kumimoji="1" lang="en" altLang="ja-JP"/>
              <a:t>Copyright © Cybozu, Inc.</a:t>
            </a:r>
            <a:endParaRPr kumimoji="1" lang="ja-JP" altLang="en-US"/>
          </a:p>
        </p:txBody>
      </p:sp>
      <p:sp>
        <p:nvSpPr>
          <p:cNvPr id="5" name="スライド番号プレースホルダー 4">
            <a:extLst>
              <a:ext uri="{FF2B5EF4-FFF2-40B4-BE49-F238E27FC236}">
                <a16:creationId xmlns:a16="http://schemas.microsoft.com/office/drawing/2014/main" id="{987AD587-3403-1A38-2CCD-A4BEB686F1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FE0C23-C123-4447-8B1B-81F515EBC4A2}" type="slidenum">
              <a:rPr kumimoji="1" lang="ja-JP" altLang="en-US" smtClean="0"/>
              <a:t>‹#›</a:t>
            </a:fld>
            <a:endParaRPr kumimoji="1" lang="ja-JP" altLang="en-US"/>
          </a:p>
        </p:txBody>
      </p:sp>
    </p:spTree>
    <p:extLst>
      <p:ext uri="{BB962C8B-B14F-4D97-AF65-F5344CB8AC3E}">
        <p14:creationId xmlns:p14="http://schemas.microsoft.com/office/powerpoint/2010/main" val="108928994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55385B-187C-D74B-802E-E1C8BC6088F9}" type="datetimeFigureOut">
              <a:rPr kumimoji="1" lang="ja-JP" altLang="en-US" smtClean="0"/>
              <a:t>2023/11/22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kumimoji="1" lang="en" altLang="ja-JP"/>
              <a:t>Copyright © Cybozu, Inc.</a:t>
            </a:r>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0E0AD-E9DB-7442-98EE-C4EE07B2F89B}" type="slidenum">
              <a:rPr kumimoji="1" lang="ja-JP" altLang="en-US" smtClean="0"/>
              <a:t>‹#›</a:t>
            </a:fld>
            <a:endParaRPr kumimoji="1" lang="ja-JP" altLang="en-US"/>
          </a:p>
        </p:txBody>
      </p:sp>
    </p:spTree>
    <p:extLst>
      <p:ext uri="{BB962C8B-B14F-4D97-AF65-F5344CB8AC3E}">
        <p14:creationId xmlns:p14="http://schemas.microsoft.com/office/powerpoint/2010/main" val="19028440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4"/>
          </p:nvPr>
        </p:nvSpPr>
        <p:spPr/>
        <p:txBody>
          <a:bodyPr/>
          <a:lstStyle/>
          <a:p>
            <a:r>
              <a:rPr kumimoji="1" lang="en" altLang="ja-JP"/>
              <a:t>Copyright © Cybozu, Inc.</a:t>
            </a:r>
            <a:endParaRPr kumimoji="1" lang="ja-JP" altLang="en-US"/>
          </a:p>
        </p:txBody>
      </p:sp>
      <p:sp>
        <p:nvSpPr>
          <p:cNvPr id="5" name="スライド番号プレースホルダー 4"/>
          <p:cNvSpPr>
            <a:spLocks noGrp="1"/>
          </p:cNvSpPr>
          <p:nvPr>
            <p:ph type="sldNum" sz="quarter" idx="5"/>
          </p:nvPr>
        </p:nvSpPr>
        <p:spPr/>
        <p:txBody>
          <a:bodyPr/>
          <a:lstStyle/>
          <a:p>
            <a:fld id="{C850E0AD-E9DB-7442-98EE-C4EE07B2F89B}" type="slidenum">
              <a:rPr kumimoji="1" lang="ja-JP" altLang="en-US" smtClean="0"/>
              <a:t>16</a:t>
            </a:fld>
            <a:endParaRPr kumimoji="1" lang="ja-JP" altLang="en-US"/>
          </a:p>
        </p:txBody>
      </p:sp>
    </p:spTree>
    <p:extLst>
      <p:ext uri="{BB962C8B-B14F-4D97-AF65-F5344CB8AC3E}">
        <p14:creationId xmlns:p14="http://schemas.microsoft.com/office/powerpoint/2010/main" val="972148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4"/>
          </p:nvPr>
        </p:nvSpPr>
        <p:spPr/>
        <p:txBody>
          <a:bodyPr/>
          <a:lstStyle/>
          <a:p>
            <a:r>
              <a:rPr kumimoji="1" lang="en" altLang="ja-JP"/>
              <a:t>Copyright © Cybozu, Inc.</a:t>
            </a:r>
            <a:endParaRPr kumimoji="1" lang="ja-JP" altLang="en-US"/>
          </a:p>
        </p:txBody>
      </p:sp>
      <p:sp>
        <p:nvSpPr>
          <p:cNvPr id="5" name="スライド番号プレースホルダー 4"/>
          <p:cNvSpPr>
            <a:spLocks noGrp="1"/>
          </p:cNvSpPr>
          <p:nvPr>
            <p:ph type="sldNum" sz="quarter" idx="5"/>
          </p:nvPr>
        </p:nvSpPr>
        <p:spPr/>
        <p:txBody>
          <a:bodyPr/>
          <a:lstStyle/>
          <a:p>
            <a:fld id="{C850E0AD-E9DB-7442-98EE-C4EE07B2F89B}" type="slidenum">
              <a:rPr kumimoji="1" lang="ja-JP" altLang="en-US" smtClean="0"/>
              <a:t>36</a:t>
            </a:fld>
            <a:endParaRPr kumimoji="1" lang="ja-JP" altLang="en-US"/>
          </a:p>
        </p:txBody>
      </p:sp>
    </p:spTree>
    <p:extLst>
      <p:ext uri="{BB962C8B-B14F-4D97-AF65-F5344CB8AC3E}">
        <p14:creationId xmlns:p14="http://schemas.microsoft.com/office/powerpoint/2010/main" val="4044695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4"/>
          </p:nvPr>
        </p:nvSpPr>
        <p:spPr/>
        <p:txBody>
          <a:bodyPr/>
          <a:lstStyle/>
          <a:p>
            <a:r>
              <a:rPr kumimoji="1" lang="en" altLang="ja-JP"/>
              <a:t>Copyright © Cybozu, Inc.</a:t>
            </a:r>
            <a:endParaRPr kumimoji="1" lang="ja-JP" altLang="en-US"/>
          </a:p>
        </p:txBody>
      </p:sp>
      <p:sp>
        <p:nvSpPr>
          <p:cNvPr id="5" name="スライド番号プレースホルダー 4"/>
          <p:cNvSpPr>
            <a:spLocks noGrp="1"/>
          </p:cNvSpPr>
          <p:nvPr>
            <p:ph type="sldNum" sz="quarter" idx="5"/>
          </p:nvPr>
        </p:nvSpPr>
        <p:spPr/>
        <p:txBody>
          <a:bodyPr/>
          <a:lstStyle/>
          <a:p>
            <a:fld id="{C850E0AD-E9DB-7442-98EE-C4EE07B2F89B}" type="slidenum">
              <a:rPr kumimoji="1" lang="ja-JP" altLang="en-US" smtClean="0"/>
              <a:t>37</a:t>
            </a:fld>
            <a:endParaRPr kumimoji="1" lang="ja-JP" altLang="en-US"/>
          </a:p>
        </p:txBody>
      </p:sp>
    </p:spTree>
    <p:extLst>
      <p:ext uri="{BB962C8B-B14F-4D97-AF65-F5344CB8AC3E}">
        <p14:creationId xmlns:p14="http://schemas.microsoft.com/office/powerpoint/2010/main" val="2217572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4"/>
          </p:nvPr>
        </p:nvSpPr>
        <p:spPr/>
        <p:txBody>
          <a:bodyPr/>
          <a:lstStyle/>
          <a:p>
            <a:r>
              <a:rPr kumimoji="1" lang="en" altLang="ja-JP"/>
              <a:t>Copyright © Cybozu, Inc.</a:t>
            </a:r>
            <a:endParaRPr kumimoji="1" lang="ja-JP" altLang="en-US"/>
          </a:p>
        </p:txBody>
      </p:sp>
      <p:sp>
        <p:nvSpPr>
          <p:cNvPr id="5" name="スライド番号プレースホルダー 4"/>
          <p:cNvSpPr>
            <a:spLocks noGrp="1"/>
          </p:cNvSpPr>
          <p:nvPr>
            <p:ph type="sldNum" sz="quarter" idx="5"/>
          </p:nvPr>
        </p:nvSpPr>
        <p:spPr/>
        <p:txBody>
          <a:bodyPr/>
          <a:lstStyle/>
          <a:p>
            <a:fld id="{C850E0AD-E9DB-7442-98EE-C4EE07B2F89B}" type="slidenum">
              <a:rPr kumimoji="1" lang="ja-JP" altLang="en-US" smtClean="0"/>
              <a:t>39</a:t>
            </a:fld>
            <a:endParaRPr kumimoji="1" lang="ja-JP" altLang="en-US"/>
          </a:p>
        </p:txBody>
      </p:sp>
    </p:spTree>
    <p:extLst>
      <p:ext uri="{BB962C8B-B14F-4D97-AF65-F5344CB8AC3E}">
        <p14:creationId xmlns:p14="http://schemas.microsoft.com/office/powerpoint/2010/main" val="263518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4"/>
          </p:nvPr>
        </p:nvSpPr>
        <p:spPr/>
        <p:txBody>
          <a:bodyPr/>
          <a:lstStyle/>
          <a:p>
            <a:r>
              <a:rPr kumimoji="1" lang="en" altLang="ja-JP"/>
              <a:t>Copyright © Cybozu, Inc.</a:t>
            </a:r>
            <a:endParaRPr kumimoji="1" lang="ja-JP" altLang="en-US"/>
          </a:p>
        </p:txBody>
      </p:sp>
      <p:sp>
        <p:nvSpPr>
          <p:cNvPr id="5" name="スライド番号プレースホルダー 4"/>
          <p:cNvSpPr>
            <a:spLocks noGrp="1"/>
          </p:cNvSpPr>
          <p:nvPr>
            <p:ph type="sldNum" sz="quarter" idx="5"/>
          </p:nvPr>
        </p:nvSpPr>
        <p:spPr/>
        <p:txBody>
          <a:bodyPr/>
          <a:lstStyle/>
          <a:p>
            <a:fld id="{C850E0AD-E9DB-7442-98EE-C4EE07B2F89B}" type="slidenum">
              <a:rPr kumimoji="1" lang="ja-JP" altLang="en-US" smtClean="0"/>
              <a:t>40</a:t>
            </a:fld>
            <a:endParaRPr kumimoji="1" lang="ja-JP" altLang="en-US"/>
          </a:p>
        </p:txBody>
      </p:sp>
    </p:spTree>
    <p:extLst>
      <p:ext uri="{BB962C8B-B14F-4D97-AF65-F5344CB8AC3E}">
        <p14:creationId xmlns:p14="http://schemas.microsoft.com/office/powerpoint/2010/main" val="2829583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4"/>
          </p:nvPr>
        </p:nvSpPr>
        <p:spPr/>
        <p:txBody>
          <a:bodyPr/>
          <a:lstStyle/>
          <a:p>
            <a:r>
              <a:rPr kumimoji="1" lang="en" altLang="ja-JP"/>
              <a:t>Copyright © Cybozu, Inc.</a:t>
            </a:r>
            <a:endParaRPr kumimoji="1" lang="ja-JP" altLang="en-US"/>
          </a:p>
        </p:txBody>
      </p:sp>
      <p:sp>
        <p:nvSpPr>
          <p:cNvPr id="5" name="スライド番号プレースホルダー 4"/>
          <p:cNvSpPr>
            <a:spLocks noGrp="1"/>
          </p:cNvSpPr>
          <p:nvPr>
            <p:ph type="sldNum" sz="quarter" idx="5"/>
          </p:nvPr>
        </p:nvSpPr>
        <p:spPr/>
        <p:txBody>
          <a:bodyPr/>
          <a:lstStyle/>
          <a:p>
            <a:fld id="{C850E0AD-E9DB-7442-98EE-C4EE07B2F89B}" type="slidenum">
              <a:rPr kumimoji="1" lang="ja-JP" altLang="en-US" smtClean="0"/>
              <a:t>42</a:t>
            </a:fld>
            <a:endParaRPr kumimoji="1" lang="ja-JP" altLang="en-US"/>
          </a:p>
        </p:txBody>
      </p:sp>
    </p:spTree>
    <p:extLst>
      <p:ext uri="{BB962C8B-B14F-4D97-AF65-F5344CB8AC3E}">
        <p14:creationId xmlns:p14="http://schemas.microsoft.com/office/powerpoint/2010/main" val="2881433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4"/>
          </p:nvPr>
        </p:nvSpPr>
        <p:spPr/>
        <p:txBody>
          <a:bodyPr/>
          <a:lstStyle/>
          <a:p>
            <a:r>
              <a:rPr kumimoji="1" lang="en" altLang="ja-JP"/>
              <a:t>Copyright © Cybozu, Inc.</a:t>
            </a:r>
            <a:endParaRPr kumimoji="1" lang="ja-JP" altLang="en-US"/>
          </a:p>
        </p:txBody>
      </p:sp>
      <p:sp>
        <p:nvSpPr>
          <p:cNvPr id="5" name="スライド番号プレースホルダー 4"/>
          <p:cNvSpPr>
            <a:spLocks noGrp="1"/>
          </p:cNvSpPr>
          <p:nvPr>
            <p:ph type="sldNum" sz="quarter" idx="5"/>
          </p:nvPr>
        </p:nvSpPr>
        <p:spPr/>
        <p:txBody>
          <a:bodyPr/>
          <a:lstStyle/>
          <a:p>
            <a:fld id="{C850E0AD-E9DB-7442-98EE-C4EE07B2F89B}" type="slidenum">
              <a:rPr kumimoji="1" lang="ja-JP" altLang="en-US" smtClean="0"/>
              <a:t>43</a:t>
            </a:fld>
            <a:endParaRPr kumimoji="1" lang="ja-JP" altLang="en-US"/>
          </a:p>
        </p:txBody>
      </p:sp>
    </p:spTree>
    <p:extLst>
      <p:ext uri="{BB962C8B-B14F-4D97-AF65-F5344CB8AC3E}">
        <p14:creationId xmlns:p14="http://schemas.microsoft.com/office/powerpoint/2010/main" val="2328560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4"/>
          </p:nvPr>
        </p:nvSpPr>
        <p:spPr/>
        <p:txBody>
          <a:bodyPr/>
          <a:lstStyle/>
          <a:p>
            <a:r>
              <a:rPr kumimoji="1" lang="en" altLang="ja-JP"/>
              <a:t>Copyright © Cybozu, Inc.</a:t>
            </a:r>
            <a:endParaRPr kumimoji="1" lang="ja-JP" altLang="en-US"/>
          </a:p>
        </p:txBody>
      </p:sp>
      <p:sp>
        <p:nvSpPr>
          <p:cNvPr id="5" name="スライド番号プレースホルダー 4"/>
          <p:cNvSpPr>
            <a:spLocks noGrp="1"/>
          </p:cNvSpPr>
          <p:nvPr>
            <p:ph type="sldNum" sz="quarter" idx="5"/>
          </p:nvPr>
        </p:nvSpPr>
        <p:spPr/>
        <p:txBody>
          <a:bodyPr/>
          <a:lstStyle/>
          <a:p>
            <a:fld id="{C850E0AD-E9DB-7442-98EE-C4EE07B2F89B}" type="slidenum">
              <a:rPr kumimoji="1" lang="ja-JP" altLang="en-US" smtClean="0"/>
              <a:t>44</a:t>
            </a:fld>
            <a:endParaRPr kumimoji="1" lang="ja-JP" altLang="en-US"/>
          </a:p>
        </p:txBody>
      </p:sp>
    </p:spTree>
    <p:extLst>
      <p:ext uri="{BB962C8B-B14F-4D97-AF65-F5344CB8AC3E}">
        <p14:creationId xmlns:p14="http://schemas.microsoft.com/office/powerpoint/2010/main" val="2542341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p:spTree>
      <p:nvGrpSpPr>
        <p:cNvPr id="1" name=""/>
        <p:cNvGrpSpPr/>
        <p:nvPr/>
      </p:nvGrpSpPr>
      <p:grpSpPr>
        <a:xfrm>
          <a:off x="0" y="0"/>
          <a:ext cx="0" cy="0"/>
          <a:chOff x="0" y="0"/>
          <a:chExt cx="0" cy="0"/>
        </a:xfrm>
      </p:grpSpPr>
      <p:pic>
        <p:nvPicPr>
          <p:cNvPr id="9" name="図 8" descr="電子機器, コンパクトディスク, コンピュータ が含まれている画像&#10;&#10;自動的に生成された説明">
            <a:extLst>
              <a:ext uri="{FF2B5EF4-FFF2-40B4-BE49-F238E27FC236}">
                <a16:creationId xmlns:a16="http://schemas.microsoft.com/office/drawing/2014/main" id="{61099344-E082-445E-7CAB-26534B08D0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タイトル 1">
            <a:extLst>
              <a:ext uri="{FF2B5EF4-FFF2-40B4-BE49-F238E27FC236}">
                <a16:creationId xmlns:a16="http://schemas.microsoft.com/office/drawing/2014/main" id="{A16075DC-700C-EF4D-A178-7A823B2371DA}"/>
              </a:ext>
            </a:extLst>
          </p:cNvPr>
          <p:cNvSpPr>
            <a:spLocks noGrp="1"/>
          </p:cNvSpPr>
          <p:nvPr>
            <p:ph type="title"/>
          </p:nvPr>
        </p:nvSpPr>
        <p:spPr>
          <a:xfrm>
            <a:off x="628650" y="2059658"/>
            <a:ext cx="7886700" cy="757239"/>
          </a:xfrm>
        </p:spPr>
        <p:txBody>
          <a:bodyPr/>
          <a:lstStyle>
            <a:lvl1pPr algn="ctr">
              <a:defRPr sz="3300" b="1" i="0" spc="0">
                <a:solidFill>
                  <a:schemeClr val="bg1"/>
                </a:solidFill>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10" name="フッター プレースホルダー 12">
            <a:extLst>
              <a:ext uri="{FF2B5EF4-FFF2-40B4-BE49-F238E27FC236}">
                <a16:creationId xmlns:a16="http://schemas.microsoft.com/office/drawing/2014/main" id="{C2855038-3768-F3AC-A285-1ACFD26CD449}"/>
              </a:ext>
            </a:extLst>
          </p:cNvPr>
          <p:cNvSpPr>
            <a:spLocks noGrp="1"/>
          </p:cNvSpPr>
          <p:nvPr>
            <p:ph type="ftr" sz="quarter" idx="3"/>
          </p:nvPr>
        </p:nvSpPr>
        <p:spPr>
          <a:xfrm>
            <a:off x="3028950" y="4868863"/>
            <a:ext cx="3086100" cy="274637"/>
          </a:xfrm>
          <a:prstGeom prst="rect">
            <a:avLst/>
          </a:prstGeom>
        </p:spPr>
        <p:txBody>
          <a:bodyPr vert="horz" lIns="91440" tIns="45720" rIns="91440" bIns="45720" rtlCol="0" anchor="b"/>
          <a:lstStyle>
            <a:lvl1pPr algn="ctr">
              <a:defRPr sz="800">
                <a:solidFill>
                  <a:schemeClr val="bg1"/>
                </a:solidFill>
              </a:defRPr>
            </a:lvl1pPr>
          </a:lstStyle>
          <a:p>
            <a:r>
              <a:rPr kumimoji="1" lang="en" altLang="ja-JP" dirty="0"/>
              <a:t>Copyright © </a:t>
            </a:r>
            <a:r>
              <a:rPr kumimoji="1" lang="en" altLang="ja-JP" dirty="0" err="1"/>
              <a:t>Cybozu</a:t>
            </a:r>
            <a:r>
              <a:rPr kumimoji="1" lang="en" altLang="ja-JP" dirty="0"/>
              <a:t>, Inc.</a:t>
            </a:r>
            <a:endParaRPr kumimoji="1" lang="ja-JP" altLang="en-US"/>
          </a:p>
        </p:txBody>
      </p:sp>
    </p:spTree>
    <p:extLst>
      <p:ext uri="{BB962C8B-B14F-4D97-AF65-F5344CB8AC3E}">
        <p14:creationId xmlns:p14="http://schemas.microsoft.com/office/powerpoint/2010/main" val="750785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セクションタイトル">
    <p:spTree>
      <p:nvGrpSpPr>
        <p:cNvPr id="1" name=""/>
        <p:cNvGrpSpPr/>
        <p:nvPr/>
      </p:nvGrpSpPr>
      <p:grpSpPr>
        <a:xfrm>
          <a:off x="0" y="0"/>
          <a:ext cx="0" cy="0"/>
          <a:chOff x="0" y="0"/>
          <a:chExt cx="0" cy="0"/>
        </a:xfrm>
      </p:grpSpPr>
      <p:pic>
        <p:nvPicPr>
          <p:cNvPr id="4" name="図 3" descr="電子機器, コンパクトディスク, ミラー が含まれている画像&#10;&#10;自動的に生成された説明">
            <a:extLst>
              <a:ext uri="{FF2B5EF4-FFF2-40B4-BE49-F238E27FC236}">
                <a16:creationId xmlns:a16="http://schemas.microsoft.com/office/drawing/2014/main" id="{FC18EED1-2DE7-40B3-0B7F-CC01A78228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28650" y="1941279"/>
            <a:ext cx="7886700" cy="994172"/>
          </a:xfrm>
        </p:spPr>
        <p:txBody>
          <a:bodyPr anchor="t" anchorCtr="0"/>
          <a:lstStyle>
            <a:lvl1pPr algn="ctr">
              <a:defRPr sz="2600" spc="200" baseline="0">
                <a:solidFill>
                  <a:srgbClr val="1892D4"/>
                </a:solidFill>
              </a:defRPr>
            </a:lvl1pPr>
          </a:lstStyle>
          <a:p>
            <a:r>
              <a:rPr lang="ja-JP" altLang="en-US"/>
              <a:t>マスター タイトルの書式設定</a:t>
            </a:r>
            <a:endParaRPr lang="en-US" dirty="0"/>
          </a:p>
        </p:txBody>
      </p:sp>
      <p:sp>
        <p:nvSpPr>
          <p:cNvPr id="5" name="フッター プレースホルダー 12">
            <a:extLst>
              <a:ext uri="{FF2B5EF4-FFF2-40B4-BE49-F238E27FC236}">
                <a16:creationId xmlns:a16="http://schemas.microsoft.com/office/drawing/2014/main" id="{013E9DB8-9F3C-A7B0-2345-3FE9000CD47C}"/>
              </a:ext>
            </a:extLst>
          </p:cNvPr>
          <p:cNvSpPr>
            <a:spLocks noGrp="1"/>
          </p:cNvSpPr>
          <p:nvPr>
            <p:ph type="ftr" sz="quarter" idx="3"/>
          </p:nvPr>
        </p:nvSpPr>
        <p:spPr>
          <a:xfrm>
            <a:off x="3028950" y="4862648"/>
            <a:ext cx="3086100" cy="274637"/>
          </a:xfrm>
          <a:prstGeom prst="rect">
            <a:avLst/>
          </a:prstGeom>
        </p:spPr>
        <p:txBody>
          <a:bodyPr vert="horz" lIns="91440" tIns="45720" rIns="91440" bIns="45720" rtlCol="0" anchor="b"/>
          <a:lstStyle>
            <a:lvl1pPr algn="ctr">
              <a:defRPr sz="800">
                <a:solidFill>
                  <a:schemeClr val="tx1">
                    <a:tint val="75000"/>
                  </a:schemeClr>
                </a:solidFill>
              </a:defRPr>
            </a:lvl1pPr>
          </a:lstStyle>
          <a:p>
            <a:r>
              <a:rPr kumimoji="1" lang="en" altLang="ja-JP" dirty="0"/>
              <a:t>Copyright © </a:t>
            </a:r>
            <a:r>
              <a:rPr kumimoji="1" lang="en" altLang="ja-JP" dirty="0" err="1"/>
              <a:t>Cybozu</a:t>
            </a:r>
            <a:r>
              <a:rPr kumimoji="1" lang="en" altLang="ja-JP" dirty="0"/>
              <a:t>, Inc.</a:t>
            </a:r>
            <a:endParaRPr kumimoji="1" lang="ja-JP" altLang="en-US"/>
          </a:p>
        </p:txBody>
      </p:sp>
      <p:sp>
        <p:nvSpPr>
          <p:cNvPr id="6" name="スライド番号プレースホルダー 13">
            <a:extLst>
              <a:ext uri="{FF2B5EF4-FFF2-40B4-BE49-F238E27FC236}">
                <a16:creationId xmlns:a16="http://schemas.microsoft.com/office/drawing/2014/main" id="{BA26102A-CD1F-E49C-9C75-41CA1B2BDF27}"/>
              </a:ext>
            </a:extLst>
          </p:cNvPr>
          <p:cNvSpPr>
            <a:spLocks noGrp="1"/>
          </p:cNvSpPr>
          <p:nvPr>
            <p:ph type="sldNum" sz="quarter" idx="4"/>
          </p:nvPr>
        </p:nvSpPr>
        <p:spPr>
          <a:xfrm>
            <a:off x="133673" y="4862648"/>
            <a:ext cx="494977" cy="274637"/>
          </a:xfrm>
          <a:prstGeom prst="rect">
            <a:avLst/>
          </a:prstGeom>
        </p:spPr>
        <p:txBody>
          <a:bodyPr vert="horz" lIns="90000" tIns="45720" rIns="91440" bIns="45720" rtlCol="0" anchor="b" anchorCtr="0"/>
          <a:lstStyle>
            <a:lvl1pPr algn="l">
              <a:defRPr sz="800">
                <a:solidFill>
                  <a:schemeClr val="tx1">
                    <a:tint val="75000"/>
                  </a:schemeClr>
                </a:solidFill>
              </a:defRPr>
            </a:lvl1pPr>
          </a:lstStyle>
          <a:p>
            <a:fld id="{870598C0-F87F-9642-9260-C28AE0AA0F34}" type="slidenum">
              <a:rPr kumimoji="1" lang="ja-JP" altLang="en-US" smtClean="0"/>
              <a:pPr/>
              <a:t>‹#›</a:t>
            </a:fld>
            <a:endParaRPr kumimoji="1" lang="ja-JP" altLang="en-US"/>
          </a:p>
        </p:txBody>
      </p:sp>
    </p:spTree>
    <p:extLst>
      <p:ext uri="{BB962C8B-B14F-4D97-AF65-F5344CB8AC3E}">
        <p14:creationId xmlns:p14="http://schemas.microsoft.com/office/powerpoint/2010/main" val="1812828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8648" y="417786"/>
            <a:ext cx="7886701" cy="360000"/>
          </a:xfrm>
        </p:spPr>
        <p:txBody>
          <a:bodyPr lIns="0" rIns="0"/>
          <a:lstStyle>
            <a:lvl1pPr algn="l">
              <a:defRPr sz="2000">
                <a:solidFill>
                  <a:srgbClr val="1892D4"/>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628649" y="777786"/>
            <a:ext cx="7886701" cy="3671828"/>
          </a:xfrm>
        </p:spPr>
        <p:txBody>
          <a:bodyPr lIns="0" rIns="0"/>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4" name="フッター プレースホルダー 12">
            <a:extLst>
              <a:ext uri="{FF2B5EF4-FFF2-40B4-BE49-F238E27FC236}">
                <a16:creationId xmlns:a16="http://schemas.microsoft.com/office/drawing/2014/main" id="{BBF4A841-D877-78B4-155E-40EBE8638AB1}"/>
              </a:ext>
            </a:extLst>
          </p:cNvPr>
          <p:cNvSpPr>
            <a:spLocks noGrp="1"/>
          </p:cNvSpPr>
          <p:nvPr>
            <p:ph type="ftr" sz="quarter" idx="3"/>
          </p:nvPr>
        </p:nvSpPr>
        <p:spPr>
          <a:xfrm>
            <a:off x="3028950" y="4868863"/>
            <a:ext cx="3086100" cy="274637"/>
          </a:xfrm>
          <a:prstGeom prst="rect">
            <a:avLst/>
          </a:prstGeom>
        </p:spPr>
        <p:txBody>
          <a:bodyPr vert="horz" lIns="91440" tIns="45720" rIns="91440" bIns="45720" rtlCol="0" anchor="b"/>
          <a:lstStyle>
            <a:lvl1pPr algn="ctr">
              <a:defRPr sz="800">
                <a:solidFill>
                  <a:schemeClr val="tx1">
                    <a:tint val="75000"/>
                  </a:schemeClr>
                </a:solidFill>
              </a:defRPr>
            </a:lvl1p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13">
            <a:extLst>
              <a:ext uri="{FF2B5EF4-FFF2-40B4-BE49-F238E27FC236}">
                <a16:creationId xmlns:a16="http://schemas.microsoft.com/office/drawing/2014/main" id="{FC908996-4B0E-8F87-B887-BE3A2F9508E1}"/>
              </a:ext>
            </a:extLst>
          </p:cNvPr>
          <p:cNvSpPr>
            <a:spLocks noGrp="1"/>
          </p:cNvSpPr>
          <p:nvPr>
            <p:ph type="sldNum" sz="quarter" idx="4"/>
          </p:nvPr>
        </p:nvSpPr>
        <p:spPr>
          <a:xfrm>
            <a:off x="133673" y="4868863"/>
            <a:ext cx="494977" cy="274637"/>
          </a:xfrm>
          <a:prstGeom prst="rect">
            <a:avLst/>
          </a:prstGeom>
        </p:spPr>
        <p:txBody>
          <a:bodyPr vert="horz" lIns="90000" tIns="45720" rIns="91440" bIns="45720" rtlCol="0" anchor="b" anchorCtr="0"/>
          <a:lstStyle>
            <a:lvl1pPr algn="l">
              <a:defRPr sz="800">
                <a:solidFill>
                  <a:schemeClr val="tx1">
                    <a:tint val="75000"/>
                  </a:schemeClr>
                </a:solidFill>
              </a:defRPr>
            </a:lvl1pPr>
          </a:lstStyle>
          <a:p>
            <a:fld id="{870598C0-F87F-9642-9260-C28AE0AA0F34}" type="slidenum">
              <a:rPr kumimoji="1" lang="ja-JP" altLang="en-US" smtClean="0"/>
              <a:pPr/>
              <a:t>‹#›</a:t>
            </a:fld>
            <a:endParaRPr kumimoji="1" lang="ja-JP" altLang="en-US"/>
          </a:p>
        </p:txBody>
      </p:sp>
    </p:spTree>
    <p:extLst>
      <p:ext uri="{BB962C8B-B14F-4D97-AF65-F5344CB8AC3E}">
        <p14:creationId xmlns:p14="http://schemas.microsoft.com/office/powerpoint/2010/main" val="725945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13" name="図 12" descr="アプリケーション が含まれている画像&#10;&#10;自動的に生成された説明">
            <a:extLst>
              <a:ext uri="{FF2B5EF4-FFF2-40B4-BE49-F238E27FC236}">
                <a16:creationId xmlns:a16="http://schemas.microsoft.com/office/drawing/2014/main" id="{BBC5361B-D37E-CAEF-E692-87BD0D8FFE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628648" y="417786"/>
            <a:ext cx="7886701" cy="360000"/>
          </a:xfrm>
        </p:spPr>
        <p:txBody>
          <a:bodyPr lIns="0" rIns="0"/>
          <a:lstStyle>
            <a:lvl1pPr algn="l">
              <a:defRPr sz="2000">
                <a:solidFill>
                  <a:srgbClr val="1892D4"/>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628649" y="777786"/>
            <a:ext cx="7886701" cy="3671828"/>
          </a:xfrm>
        </p:spPr>
        <p:txBody>
          <a:bodyPr lIns="0" rIns="0"/>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14" name="フッター プレースホルダー 12">
            <a:extLst>
              <a:ext uri="{FF2B5EF4-FFF2-40B4-BE49-F238E27FC236}">
                <a16:creationId xmlns:a16="http://schemas.microsoft.com/office/drawing/2014/main" id="{9CC3A16A-0D8C-A1D8-3D78-A3B539B87D64}"/>
              </a:ext>
            </a:extLst>
          </p:cNvPr>
          <p:cNvSpPr>
            <a:spLocks noGrp="1"/>
          </p:cNvSpPr>
          <p:nvPr>
            <p:ph type="ftr" sz="quarter" idx="3"/>
          </p:nvPr>
        </p:nvSpPr>
        <p:spPr>
          <a:xfrm>
            <a:off x="3028950" y="4859844"/>
            <a:ext cx="3086100" cy="274637"/>
          </a:xfrm>
          <a:prstGeom prst="rect">
            <a:avLst/>
          </a:prstGeom>
        </p:spPr>
        <p:txBody>
          <a:bodyPr vert="horz" lIns="91440" tIns="45720" rIns="91440" bIns="45720" rtlCol="0" anchor="b"/>
          <a:lstStyle>
            <a:lvl1pPr algn="ctr">
              <a:defRPr sz="800">
                <a:solidFill>
                  <a:schemeClr val="tx1">
                    <a:tint val="75000"/>
                  </a:schemeClr>
                </a:solidFill>
              </a:defRPr>
            </a:lvl1pPr>
          </a:lstStyle>
          <a:p>
            <a:r>
              <a:rPr kumimoji="1" lang="en" altLang="ja-JP" dirty="0"/>
              <a:t>Copyright © </a:t>
            </a:r>
            <a:r>
              <a:rPr kumimoji="1" lang="en" altLang="ja-JP" dirty="0" err="1"/>
              <a:t>Cybozu</a:t>
            </a:r>
            <a:r>
              <a:rPr kumimoji="1" lang="en" altLang="ja-JP" dirty="0"/>
              <a:t>, Inc.</a:t>
            </a:r>
            <a:endParaRPr kumimoji="1" lang="ja-JP" altLang="en-US"/>
          </a:p>
        </p:txBody>
      </p:sp>
      <p:sp>
        <p:nvSpPr>
          <p:cNvPr id="15" name="スライド番号プレースホルダー 13">
            <a:extLst>
              <a:ext uri="{FF2B5EF4-FFF2-40B4-BE49-F238E27FC236}">
                <a16:creationId xmlns:a16="http://schemas.microsoft.com/office/drawing/2014/main" id="{FEC39F17-F148-4E0F-994C-A2B6B88A6085}"/>
              </a:ext>
            </a:extLst>
          </p:cNvPr>
          <p:cNvSpPr>
            <a:spLocks noGrp="1"/>
          </p:cNvSpPr>
          <p:nvPr>
            <p:ph type="sldNum" sz="quarter" idx="4"/>
          </p:nvPr>
        </p:nvSpPr>
        <p:spPr>
          <a:xfrm>
            <a:off x="133673" y="4859844"/>
            <a:ext cx="494977" cy="274637"/>
          </a:xfrm>
          <a:prstGeom prst="rect">
            <a:avLst/>
          </a:prstGeom>
        </p:spPr>
        <p:txBody>
          <a:bodyPr vert="horz" lIns="90000" tIns="45720" rIns="91440" bIns="45720" rtlCol="0" anchor="b" anchorCtr="0"/>
          <a:lstStyle>
            <a:lvl1pPr algn="l">
              <a:defRPr sz="800">
                <a:solidFill>
                  <a:schemeClr val="tx1">
                    <a:tint val="75000"/>
                  </a:schemeClr>
                </a:solidFill>
              </a:defRPr>
            </a:lvl1pPr>
          </a:lstStyle>
          <a:p>
            <a:fld id="{870598C0-F87F-9642-9260-C28AE0AA0F34}" type="slidenum">
              <a:rPr kumimoji="1" lang="ja-JP" altLang="en-US" smtClean="0"/>
              <a:pPr/>
              <a:t>‹#›</a:t>
            </a:fld>
            <a:endParaRPr kumimoji="1" lang="ja-JP" altLang="en-US"/>
          </a:p>
        </p:txBody>
      </p:sp>
    </p:spTree>
    <p:extLst>
      <p:ext uri="{BB962C8B-B14F-4D97-AF65-F5344CB8AC3E}">
        <p14:creationId xmlns:p14="http://schemas.microsoft.com/office/powerpoint/2010/main" val="90330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915AC9-C2E6-EF45-A14F-0D1D24CFEB6F}"/>
              </a:ext>
            </a:extLst>
          </p:cNvPr>
          <p:cNvSpPr>
            <a:spLocks noGrp="1"/>
          </p:cNvSpPr>
          <p:nvPr>
            <p:ph type="title"/>
          </p:nvPr>
        </p:nvSpPr>
        <p:spPr>
          <a:xfrm>
            <a:off x="628650" y="417786"/>
            <a:ext cx="7886700" cy="360000"/>
          </a:xfrm>
        </p:spPr>
        <p:txBody>
          <a:bodyPr lIns="0" rIns="0"/>
          <a:lstStyle/>
          <a:p>
            <a:r>
              <a:rPr kumimoji="1" lang="ja-JP" altLang="en-US"/>
              <a:t>マスター タイトルの書式設定</a:t>
            </a:r>
          </a:p>
        </p:txBody>
      </p:sp>
      <p:sp>
        <p:nvSpPr>
          <p:cNvPr id="3" name="Content Placeholder 2">
            <a:extLst>
              <a:ext uri="{FF2B5EF4-FFF2-40B4-BE49-F238E27FC236}">
                <a16:creationId xmlns:a16="http://schemas.microsoft.com/office/drawing/2014/main" id="{4D56BBCB-5E36-6C44-88CB-8974AD56E60A}"/>
              </a:ext>
            </a:extLst>
          </p:cNvPr>
          <p:cNvSpPr>
            <a:spLocks noGrp="1"/>
          </p:cNvSpPr>
          <p:nvPr>
            <p:ph idx="1"/>
          </p:nvPr>
        </p:nvSpPr>
        <p:spPr>
          <a:xfrm>
            <a:off x="628649" y="785535"/>
            <a:ext cx="7886701" cy="3671828"/>
          </a:xfrm>
        </p:spPr>
        <p:txBody>
          <a:bodyPr lIns="0" rIns="0">
            <a:normAutofit/>
          </a:bodyPr>
          <a:lstStyle>
            <a:lvl1pPr algn="l">
              <a:lnSpc>
                <a:spcPct val="120000"/>
              </a:lnSpc>
              <a:defRPr sz="1400"/>
            </a:lvl1pPr>
            <a:lvl2pPr algn="ctr">
              <a:defRPr/>
            </a:lvl2pPr>
            <a:lvl3pPr algn="ctr">
              <a:defRPr/>
            </a:lvl3pPr>
            <a:lvl4pPr algn="ctr">
              <a:defRPr/>
            </a:lvl4pPr>
            <a:lvl5pPr algn="ctr">
              <a:defRPr/>
            </a:lvl5pPr>
          </a:lstStyle>
          <a:p>
            <a:pPr lvl="0"/>
            <a:r>
              <a:rPr lang="ja-JP" altLang="en-US"/>
              <a:t>マスター テキストの書式設定</a:t>
            </a:r>
          </a:p>
        </p:txBody>
      </p:sp>
      <p:sp>
        <p:nvSpPr>
          <p:cNvPr id="4" name="フッター プレースホルダー 12">
            <a:extLst>
              <a:ext uri="{FF2B5EF4-FFF2-40B4-BE49-F238E27FC236}">
                <a16:creationId xmlns:a16="http://schemas.microsoft.com/office/drawing/2014/main" id="{E47A69F2-ED6E-8332-2E36-2B99DFD12CF6}"/>
              </a:ext>
            </a:extLst>
          </p:cNvPr>
          <p:cNvSpPr>
            <a:spLocks noGrp="1"/>
          </p:cNvSpPr>
          <p:nvPr>
            <p:ph type="ftr" sz="quarter" idx="3"/>
          </p:nvPr>
        </p:nvSpPr>
        <p:spPr>
          <a:xfrm>
            <a:off x="3028950" y="4867593"/>
            <a:ext cx="3086100" cy="274637"/>
          </a:xfrm>
          <a:prstGeom prst="rect">
            <a:avLst/>
          </a:prstGeom>
        </p:spPr>
        <p:txBody>
          <a:bodyPr vert="horz" lIns="91440" tIns="45720" rIns="91440" bIns="45720" rtlCol="0" anchor="b"/>
          <a:lstStyle>
            <a:lvl1pPr algn="ctr">
              <a:defRPr sz="800">
                <a:solidFill>
                  <a:schemeClr val="tx1">
                    <a:tint val="75000"/>
                  </a:schemeClr>
                </a:solidFill>
              </a:defRPr>
            </a:lvl1p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13">
            <a:extLst>
              <a:ext uri="{FF2B5EF4-FFF2-40B4-BE49-F238E27FC236}">
                <a16:creationId xmlns:a16="http://schemas.microsoft.com/office/drawing/2014/main" id="{7BDC081F-7F92-E1AE-FBE2-F8C7132FED99}"/>
              </a:ext>
            </a:extLst>
          </p:cNvPr>
          <p:cNvSpPr>
            <a:spLocks noGrp="1"/>
          </p:cNvSpPr>
          <p:nvPr>
            <p:ph type="sldNum" sz="quarter" idx="4"/>
          </p:nvPr>
        </p:nvSpPr>
        <p:spPr>
          <a:xfrm>
            <a:off x="133673" y="4867593"/>
            <a:ext cx="494977" cy="274637"/>
          </a:xfrm>
          <a:prstGeom prst="rect">
            <a:avLst/>
          </a:prstGeom>
        </p:spPr>
        <p:txBody>
          <a:bodyPr vert="horz" lIns="90000" tIns="45720" rIns="91440" bIns="45720" rtlCol="0" anchor="b" anchorCtr="0"/>
          <a:lstStyle>
            <a:lvl1pPr algn="l">
              <a:defRPr sz="800">
                <a:solidFill>
                  <a:schemeClr val="tx1">
                    <a:tint val="75000"/>
                  </a:schemeClr>
                </a:solidFill>
              </a:defRPr>
            </a:lvl1pPr>
          </a:lstStyle>
          <a:p>
            <a:fld id="{870598C0-F87F-9642-9260-C28AE0AA0F34}" type="slidenum">
              <a:rPr kumimoji="1" lang="ja-JP" altLang="en-US" smtClean="0"/>
              <a:pPr/>
              <a:t>‹#›</a:t>
            </a:fld>
            <a:endParaRPr kumimoji="1" lang="ja-JP" altLang="en-US"/>
          </a:p>
        </p:txBody>
      </p:sp>
    </p:spTree>
    <p:extLst>
      <p:ext uri="{BB962C8B-B14F-4D97-AF65-F5344CB8AC3E}">
        <p14:creationId xmlns:p14="http://schemas.microsoft.com/office/powerpoint/2010/main" val="415821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pic>
        <p:nvPicPr>
          <p:cNvPr id="3" name="図 2" descr="アプリケーション が含まれている画像&#10;&#10;自動的に生成された説明">
            <a:extLst>
              <a:ext uri="{FF2B5EF4-FFF2-40B4-BE49-F238E27FC236}">
                <a16:creationId xmlns:a16="http://schemas.microsoft.com/office/drawing/2014/main" id="{F907F184-14CF-BD37-A220-7D7181F7C9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フッター プレースホルダー 12">
            <a:extLst>
              <a:ext uri="{FF2B5EF4-FFF2-40B4-BE49-F238E27FC236}">
                <a16:creationId xmlns:a16="http://schemas.microsoft.com/office/drawing/2014/main" id="{D19BE700-4C93-BDAC-E497-82583E711581}"/>
              </a:ext>
            </a:extLst>
          </p:cNvPr>
          <p:cNvSpPr>
            <a:spLocks noGrp="1"/>
          </p:cNvSpPr>
          <p:nvPr>
            <p:ph type="ftr" sz="quarter" idx="3"/>
          </p:nvPr>
        </p:nvSpPr>
        <p:spPr>
          <a:xfrm>
            <a:off x="3028950" y="4859844"/>
            <a:ext cx="3086100" cy="274637"/>
          </a:xfrm>
          <a:prstGeom prst="rect">
            <a:avLst/>
          </a:prstGeom>
        </p:spPr>
        <p:txBody>
          <a:bodyPr vert="horz" lIns="91440" tIns="45720" rIns="91440" bIns="45720" rtlCol="0" anchor="b"/>
          <a:lstStyle>
            <a:lvl1pPr algn="ctr">
              <a:defRPr sz="800">
                <a:solidFill>
                  <a:schemeClr val="tx1">
                    <a:tint val="75000"/>
                  </a:schemeClr>
                </a:solidFill>
              </a:defRPr>
            </a:lvl1p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13">
            <a:extLst>
              <a:ext uri="{FF2B5EF4-FFF2-40B4-BE49-F238E27FC236}">
                <a16:creationId xmlns:a16="http://schemas.microsoft.com/office/drawing/2014/main" id="{DF7CE67A-07DF-286A-F567-6228569000E4}"/>
              </a:ext>
            </a:extLst>
          </p:cNvPr>
          <p:cNvSpPr>
            <a:spLocks noGrp="1"/>
          </p:cNvSpPr>
          <p:nvPr>
            <p:ph type="sldNum" sz="quarter" idx="4"/>
          </p:nvPr>
        </p:nvSpPr>
        <p:spPr>
          <a:xfrm>
            <a:off x="133673" y="4859844"/>
            <a:ext cx="494977" cy="274637"/>
          </a:xfrm>
          <a:prstGeom prst="rect">
            <a:avLst/>
          </a:prstGeom>
        </p:spPr>
        <p:txBody>
          <a:bodyPr vert="horz" lIns="90000" tIns="45720" rIns="91440" bIns="45720" rtlCol="0" anchor="b" anchorCtr="0"/>
          <a:lstStyle>
            <a:lvl1pPr algn="l">
              <a:defRPr sz="800">
                <a:solidFill>
                  <a:schemeClr val="tx1">
                    <a:tint val="75000"/>
                  </a:schemeClr>
                </a:solidFill>
              </a:defRPr>
            </a:lvl1pPr>
          </a:lstStyle>
          <a:p>
            <a:fld id="{870598C0-F87F-9642-9260-C28AE0AA0F34}" type="slidenum">
              <a:rPr kumimoji="1" lang="ja-JP" altLang="en-US" smtClean="0"/>
              <a:pPr/>
              <a:t>‹#›</a:t>
            </a:fld>
            <a:endParaRPr kumimoji="1" lang="ja-JP" altLang="en-US"/>
          </a:p>
        </p:txBody>
      </p:sp>
      <p:sp>
        <p:nvSpPr>
          <p:cNvPr id="11" name="タイトル 10">
            <a:extLst>
              <a:ext uri="{FF2B5EF4-FFF2-40B4-BE49-F238E27FC236}">
                <a16:creationId xmlns:a16="http://schemas.microsoft.com/office/drawing/2014/main" id="{ABB758A5-34B7-9876-E30D-2C300F929D39}"/>
              </a:ext>
            </a:extLst>
          </p:cNvPr>
          <p:cNvSpPr>
            <a:spLocks noGrp="1"/>
          </p:cNvSpPr>
          <p:nvPr>
            <p:ph type="title"/>
          </p:nvPr>
        </p:nvSpPr>
        <p:spPr/>
        <p:txBody>
          <a:bodyPr lIns="0"/>
          <a:lstStyle/>
          <a:p>
            <a:r>
              <a:rPr kumimoji="1" lang="ja-JP" altLang="en-US"/>
              <a:t>マスター タイトルの書式設定</a:t>
            </a:r>
          </a:p>
        </p:txBody>
      </p:sp>
    </p:spTree>
    <p:extLst>
      <p:ext uri="{BB962C8B-B14F-4D97-AF65-F5344CB8AC3E}">
        <p14:creationId xmlns:p14="http://schemas.microsoft.com/office/powerpoint/2010/main" val="257319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pic>
        <p:nvPicPr>
          <p:cNvPr id="5" name="図 4" descr="電子機器, コンパクトディスク, コンピュータ が含まれている画像&#10;&#10;自動的に生成された説明">
            <a:extLst>
              <a:ext uri="{FF2B5EF4-FFF2-40B4-BE49-F238E27FC236}">
                <a16:creationId xmlns:a16="http://schemas.microsoft.com/office/drawing/2014/main" id="{EB1C4F88-501D-5B5E-B1E2-CFBA7EAF36B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22532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図 11" descr="アプリケーション が含まれている画像&#10;&#10;自動的に生成された説明">
            <a:extLst>
              <a:ext uri="{FF2B5EF4-FFF2-40B4-BE49-F238E27FC236}">
                <a16:creationId xmlns:a16="http://schemas.microsoft.com/office/drawing/2014/main" id="{DDE936B2-8E8F-DA2C-3758-13C548EEDA58}"/>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417786"/>
            <a:ext cx="7886700" cy="360000"/>
          </a:xfrm>
          <a:prstGeom prst="rect">
            <a:avLst/>
          </a:prstGeom>
        </p:spPr>
        <p:txBody>
          <a:bodyPr vert="horz" lIns="91440" tIns="45720" rIns="91440" bIns="45720" rtlCol="0" anchor="b" anchorCtr="0">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945397"/>
            <a:ext cx="7886700" cy="3687326"/>
          </a:xfrm>
          <a:prstGeom prst="rect">
            <a:avLst/>
          </a:prstGeom>
        </p:spPr>
        <p:txBody>
          <a:bodyPr vert="horz" lIns="0" tIns="0" rIns="0" bIns="0" rtlCol="0">
            <a:normAutofit/>
          </a:body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13" name="フッター プレースホルダー 12">
            <a:extLst>
              <a:ext uri="{FF2B5EF4-FFF2-40B4-BE49-F238E27FC236}">
                <a16:creationId xmlns:a16="http://schemas.microsoft.com/office/drawing/2014/main" id="{720A7712-E738-0096-8BE9-1C8156171813}"/>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b"/>
          <a:lstStyle>
            <a:lvl1pPr algn="ctr">
              <a:defRPr sz="800">
                <a:solidFill>
                  <a:schemeClr val="tx1">
                    <a:tint val="75000"/>
                  </a:schemeClr>
                </a:solidFill>
              </a:defRPr>
            </a:lvl1pPr>
          </a:lstStyle>
          <a:p>
            <a:r>
              <a:rPr kumimoji="1" lang="en" altLang="ja-JP" dirty="0"/>
              <a:t>Copyright © </a:t>
            </a:r>
            <a:r>
              <a:rPr kumimoji="1" lang="en" altLang="ja-JP" dirty="0" err="1"/>
              <a:t>Cybozu</a:t>
            </a:r>
            <a:r>
              <a:rPr kumimoji="1" lang="en" altLang="ja-JP" dirty="0"/>
              <a:t>, Inc.</a:t>
            </a:r>
            <a:endParaRPr kumimoji="1" lang="ja-JP" altLang="en-US"/>
          </a:p>
        </p:txBody>
      </p:sp>
      <p:sp>
        <p:nvSpPr>
          <p:cNvPr id="14" name="スライド番号プレースホルダー 13">
            <a:extLst>
              <a:ext uri="{FF2B5EF4-FFF2-40B4-BE49-F238E27FC236}">
                <a16:creationId xmlns:a16="http://schemas.microsoft.com/office/drawing/2014/main" id="{357EBDFE-A67E-4E8E-A172-04FC27B63706}"/>
              </a:ext>
            </a:extLst>
          </p:cNvPr>
          <p:cNvSpPr>
            <a:spLocks noGrp="1"/>
          </p:cNvSpPr>
          <p:nvPr>
            <p:ph type="sldNum" sz="quarter" idx="4"/>
          </p:nvPr>
        </p:nvSpPr>
        <p:spPr>
          <a:xfrm>
            <a:off x="133673" y="4767263"/>
            <a:ext cx="494977" cy="274637"/>
          </a:xfrm>
          <a:prstGeom prst="rect">
            <a:avLst/>
          </a:prstGeom>
        </p:spPr>
        <p:txBody>
          <a:bodyPr vert="horz" lIns="90000" tIns="45720" rIns="91440" bIns="45720" rtlCol="0" anchor="b" anchorCtr="0"/>
          <a:lstStyle>
            <a:lvl1pPr algn="l">
              <a:defRPr sz="800">
                <a:solidFill>
                  <a:schemeClr val="tx1">
                    <a:tint val="75000"/>
                  </a:schemeClr>
                </a:solidFill>
              </a:defRPr>
            </a:lvl1pPr>
          </a:lstStyle>
          <a:p>
            <a:fld id="{870598C0-F87F-9642-9260-C28AE0AA0F34}" type="slidenum">
              <a:rPr kumimoji="1" lang="ja-JP" altLang="en-US" smtClean="0"/>
              <a:pPr/>
              <a:t>‹#›</a:t>
            </a:fld>
            <a:endParaRPr kumimoji="1" lang="ja-JP" altLang="en-US"/>
          </a:p>
        </p:txBody>
      </p:sp>
    </p:spTree>
    <p:extLst>
      <p:ext uri="{BB962C8B-B14F-4D97-AF65-F5344CB8AC3E}">
        <p14:creationId xmlns:p14="http://schemas.microsoft.com/office/powerpoint/2010/main" val="3520266033"/>
      </p:ext>
    </p:extLst>
  </p:cSld>
  <p:clrMap bg1="lt1" tx1="dk1" bg2="lt2" tx2="dk2" accent1="accent1" accent2="accent2" accent3="accent3" accent4="accent4" accent5="accent5" accent6="accent6" hlink="hlink" folHlink="folHlink"/>
  <p:sldLayoutIdLst>
    <p:sldLayoutId id="2147483669" r:id="rId1"/>
    <p:sldLayoutId id="2147483666" r:id="rId2"/>
    <p:sldLayoutId id="2147483670" r:id="rId3"/>
    <p:sldLayoutId id="2147483662" r:id="rId4"/>
    <p:sldLayoutId id="2147483668" r:id="rId5"/>
    <p:sldLayoutId id="2147483667" r:id="rId6"/>
    <p:sldLayoutId id="2147483661" r:id="rId7"/>
  </p:sldLayoutIdLst>
  <p:hf hdr="0" dt="0"/>
  <p:txStyles>
    <p:titleStyle>
      <a:lvl1pPr algn="l" defTabSz="685800" rtl="0" eaLnBrk="1" latinLnBrk="0" hangingPunct="1">
        <a:lnSpc>
          <a:spcPct val="90000"/>
        </a:lnSpc>
        <a:spcBef>
          <a:spcPct val="0"/>
        </a:spcBef>
        <a:buNone/>
        <a:defRPr kumimoji="1" sz="2000" b="1" i="0" kern="1200" spc="180" baseline="0">
          <a:solidFill>
            <a:srgbClr val="1892D4"/>
          </a:solidFill>
          <a:latin typeface="Yu Gothic" panose="020B0400000000000000" pitchFamily="34" charset="-128"/>
          <a:ea typeface="Yu Gothic" panose="020B0400000000000000" pitchFamily="34" charset="-128"/>
          <a:cs typeface="+mj-cs"/>
        </a:defRPr>
      </a:lvl1pPr>
    </p:titleStyle>
    <p:bodyStyle>
      <a:lvl1pPr marL="0" indent="0" algn="l" defTabSz="685800" rtl="0" eaLnBrk="1" latinLnBrk="0" hangingPunct="1">
        <a:lnSpc>
          <a:spcPct val="140000"/>
        </a:lnSpc>
        <a:spcBef>
          <a:spcPts val="750"/>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l"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l"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3.tiff"/><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2.png"/><Relationship Id="rId12"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35.png"/><Relationship Id="rId9" Type="http://schemas.openxmlformats.org/officeDocument/2006/relationships/image" Target="../media/image27.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6.png"/><Relationship Id="rId7" Type="http://schemas.openxmlformats.org/officeDocument/2006/relationships/image" Target="../media/image85.png"/><Relationship Id="rId2"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cybozu.co.jp/info/desktop2/" TargetMode="External"/><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hyperlink" Target="https://office.cybozu.co.jp/function/mobile/#index01" TargetMode="Externa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7.pn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06.svg"/><Relationship Id="rId18"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diagramData" Target="../diagrams/data1.xml"/><Relationship Id="rId12" Type="http://schemas.openxmlformats.org/officeDocument/2006/relationships/image" Target="../media/image105.png"/><Relationship Id="rId17" Type="http://schemas.openxmlformats.org/officeDocument/2006/relationships/image" Target="../media/image110.png"/><Relationship Id="rId2" Type="http://schemas.openxmlformats.org/officeDocument/2006/relationships/image" Target="../media/image100.png"/><Relationship Id="rId16" Type="http://schemas.openxmlformats.org/officeDocument/2006/relationships/image" Target="../media/image109.svg"/><Relationship Id="rId1" Type="http://schemas.openxmlformats.org/officeDocument/2006/relationships/slideLayout" Target="../slideLayouts/slideLayout3.xml"/><Relationship Id="rId6" Type="http://schemas.openxmlformats.org/officeDocument/2006/relationships/image" Target="../media/image104.png"/><Relationship Id="rId11" Type="http://schemas.microsoft.com/office/2007/relationships/diagramDrawing" Target="../diagrams/drawing1.xml"/><Relationship Id="rId5" Type="http://schemas.openxmlformats.org/officeDocument/2006/relationships/image" Target="../media/image103.png"/><Relationship Id="rId15" Type="http://schemas.openxmlformats.org/officeDocument/2006/relationships/image" Target="../media/image108.png"/><Relationship Id="rId10" Type="http://schemas.openxmlformats.org/officeDocument/2006/relationships/diagramColors" Target="../diagrams/colors1.xml"/><Relationship Id="rId19" Type="http://schemas.openxmlformats.org/officeDocument/2006/relationships/image" Target="../media/image112.svg"/><Relationship Id="rId4" Type="http://schemas.openxmlformats.org/officeDocument/2006/relationships/image" Target="../media/image102.png"/><Relationship Id="rId9" Type="http://schemas.openxmlformats.org/officeDocument/2006/relationships/diagramQuickStyle" Target="../diagrams/quickStyle1.xml"/><Relationship Id="rId14" Type="http://schemas.openxmlformats.org/officeDocument/2006/relationships/image" Target="../media/image107.png"/></Relationships>
</file>

<file path=ppt/slides/_rels/slide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xml"/><Relationship Id="rId5" Type="http://schemas.openxmlformats.org/officeDocument/2006/relationships/image" Target="../media/image116.png"/><Relationship Id="rId4" Type="http://schemas.openxmlformats.org/officeDocument/2006/relationships/image" Target="../media/image115.png"/></Relationships>
</file>

<file path=ppt/slides/_rels/slide3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hyperlink" Target="https://www.cybozu.com/jp/service/option/" TargetMode="External"/><Relationship Id="rId7" Type="http://schemas.openxmlformats.org/officeDocument/2006/relationships/image" Target="../media/image127.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6.png"/><Relationship Id="rId11" Type="http://schemas.openxmlformats.org/officeDocument/2006/relationships/image" Target="../media/image131.svg"/><Relationship Id="rId5" Type="http://schemas.openxmlformats.org/officeDocument/2006/relationships/image" Target="../media/image125.sv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svg"/></Relationships>
</file>

<file path=ppt/slides/_rels/slide41.xml.rels><?xml version="1.0" encoding="UTF-8" standalone="yes"?>
<Relationships xmlns="http://schemas.openxmlformats.org/package/2006/relationships"><Relationship Id="rId3" Type="http://schemas.openxmlformats.org/officeDocument/2006/relationships/hyperlink" Target="https://office.cybozu.co.jp/trial/apply/"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office.cybozu.co.jp/trial_guide/"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hyperlink" Target="https://office.cybozu.co.jp/price/cloud/" TargetMode="External"/><Relationship Id="rId4" Type="http://schemas.openxmlformats.org/officeDocument/2006/relationships/diagramLayout" Target="../diagrams/layout2.xml"/><Relationship Id="rId9" Type="http://schemas.openxmlformats.org/officeDocument/2006/relationships/hyperlink" Target="https://office-users.cybozu.co.jp/"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office.cybozu.co.jp/cases/?industry=all"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https://office-users.cybozu.co.jp/introduction/" TargetMode="External"/><Relationship Id="rId4" Type="http://schemas.openxmlformats.org/officeDocument/2006/relationships/hyperlink" Target="https://office.cybozu.co.jp/function/mobile/#index0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33.svg"/></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tiff"/><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B7A69D-3722-7D97-4E75-3E7DAC35BFD9}"/>
              </a:ext>
            </a:extLst>
          </p:cNvPr>
          <p:cNvSpPr>
            <a:spLocks noGrp="1"/>
          </p:cNvSpPr>
          <p:nvPr>
            <p:ph type="title"/>
          </p:nvPr>
        </p:nvSpPr>
        <p:spPr/>
        <p:txBody>
          <a:bodyPr/>
          <a:lstStyle/>
          <a:p>
            <a:pPr marL="0" indent="0">
              <a:buNone/>
            </a:pPr>
            <a:r>
              <a:rPr lang="ja-JP" altLang="en-US"/>
              <a:t>はじめに</a:t>
            </a:r>
            <a:endParaRPr lang="ja-JP" altLang="en-US" dirty="0"/>
          </a:p>
        </p:txBody>
      </p:sp>
      <p:sp>
        <p:nvSpPr>
          <p:cNvPr id="4" name="フッター プレースホルダー 3">
            <a:extLst>
              <a:ext uri="{FF2B5EF4-FFF2-40B4-BE49-F238E27FC236}">
                <a16:creationId xmlns:a16="http://schemas.microsoft.com/office/drawing/2014/main" id="{1212066F-7CB6-7765-46E0-C408C54C8443}"/>
              </a:ext>
            </a:extLst>
          </p:cNvPr>
          <p:cNvSpPr>
            <a:spLocks noGrp="1"/>
          </p:cNvSpPr>
          <p:nvPr>
            <p:ph type="ftr" sz="quarter" idx="3"/>
          </p:nvPr>
        </p:nvSpPr>
        <p:spPr/>
        <p:txBody>
          <a:bodyPr/>
          <a:lstStyle/>
          <a:p>
            <a:r>
              <a:rPr kumimoji="1" lang="en" altLang="ja-JP"/>
              <a:t>Copyright © Cybozu, Inc.</a:t>
            </a:r>
            <a:endParaRPr kumimoji="1" lang="ja-JP" altLang="en-US"/>
          </a:p>
        </p:txBody>
      </p:sp>
      <p:sp>
        <p:nvSpPr>
          <p:cNvPr id="5" name="スライド番号プレースホルダー 4">
            <a:extLst>
              <a:ext uri="{FF2B5EF4-FFF2-40B4-BE49-F238E27FC236}">
                <a16:creationId xmlns:a16="http://schemas.microsoft.com/office/drawing/2014/main" id="{0370FF30-F6E8-FCF8-6CAF-ED9AC57390C6}"/>
              </a:ext>
            </a:extLst>
          </p:cNvPr>
          <p:cNvSpPr>
            <a:spLocks noGrp="1"/>
          </p:cNvSpPr>
          <p:nvPr>
            <p:ph type="sldNum" sz="quarter" idx="4"/>
          </p:nvPr>
        </p:nvSpPr>
        <p:spPr/>
        <p:txBody>
          <a:bodyPr/>
          <a:lstStyle/>
          <a:p>
            <a:fld id="{870598C0-F87F-9642-9260-C28AE0AA0F34}" type="slidenum">
              <a:rPr kumimoji="1" lang="ja-JP" altLang="en-US" smtClean="0"/>
              <a:pPr/>
              <a:t>0</a:t>
            </a:fld>
            <a:endParaRPr kumimoji="1" lang="ja-JP" altLang="en-US"/>
          </a:p>
        </p:txBody>
      </p:sp>
      <p:sp>
        <p:nvSpPr>
          <p:cNvPr id="7" name="コンテンツ プレースホルダー 2">
            <a:extLst>
              <a:ext uri="{FF2B5EF4-FFF2-40B4-BE49-F238E27FC236}">
                <a16:creationId xmlns:a16="http://schemas.microsoft.com/office/drawing/2014/main" id="{684066AE-CD36-B747-5491-702F3084A896}"/>
              </a:ext>
            </a:extLst>
          </p:cNvPr>
          <p:cNvSpPr>
            <a:spLocks noGrp="1"/>
          </p:cNvSpPr>
          <p:nvPr>
            <p:ph idx="1"/>
          </p:nvPr>
        </p:nvSpPr>
        <p:spPr>
          <a:xfrm>
            <a:off x="628649" y="1123626"/>
            <a:ext cx="7886701" cy="3325987"/>
          </a:xfrm>
        </p:spPr>
        <p:txBody>
          <a:bodyPr>
            <a:normAutofit fontScale="92500" lnSpcReduction="20000"/>
          </a:bodyPr>
          <a:lstStyle/>
          <a:p>
            <a:pPr marL="285750" indent="-285750">
              <a:buFont typeface="Wingdings" pitchFamily="2" charset="2"/>
              <a:buChar char="l"/>
            </a:pPr>
            <a:r>
              <a:rPr lang="ja-JP" altLang="en-US" sz="1400">
                <a:latin typeface="Yu Gothic" panose="020B0400000000000000" pitchFamily="34" charset="-128"/>
                <a:ea typeface="Yu Gothic" panose="020B0400000000000000" pitchFamily="34" charset="-128"/>
              </a:rPr>
              <a:t>本資料は、サイボウズ </a:t>
            </a:r>
            <a:r>
              <a:rPr lang="en-US" altLang="ja-JP" sz="1400" dirty="0">
                <a:latin typeface="Yu Gothic" panose="020B0400000000000000" pitchFamily="34" charset="-128"/>
                <a:ea typeface="Yu Gothic" panose="020B0400000000000000" pitchFamily="34" charset="-128"/>
              </a:rPr>
              <a:t>Office</a:t>
            </a:r>
            <a:r>
              <a:rPr lang="ja-JP" altLang="en-US" sz="1400">
                <a:latin typeface="Yu Gothic" panose="020B0400000000000000" pitchFamily="34" charset="-128"/>
                <a:ea typeface="Yu Gothic" panose="020B0400000000000000" pitchFamily="34" charset="-128"/>
              </a:rPr>
              <a:t>の導入をご検討されているお客様向けのご提案資料です</a:t>
            </a:r>
            <a:endParaRPr lang="en-US" altLang="ja-JP" sz="1400" dirty="0">
              <a:latin typeface="Yu Gothic" panose="020B0400000000000000" pitchFamily="34" charset="-128"/>
              <a:ea typeface="Yu Gothic" panose="020B0400000000000000" pitchFamily="34" charset="-128"/>
            </a:endParaRPr>
          </a:p>
          <a:p>
            <a:pPr marL="285750" indent="-285750">
              <a:buFont typeface="Wingdings" pitchFamily="2" charset="2"/>
              <a:buChar char="l"/>
            </a:pPr>
            <a:r>
              <a:rPr lang="ja-JP" altLang="en-US" sz="1400">
                <a:latin typeface="Yu Gothic" panose="020B0400000000000000" pitchFamily="34" charset="-128"/>
                <a:ea typeface="Yu Gothic" panose="020B0400000000000000" pitchFamily="34" charset="-128"/>
              </a:rPr>
              <a:t>製品の特長や機能を網羅した資料となっております</a:t>
            </a:r>
            <a:br>
              <a:rPr lang="en-US" altLang="ja-JP" sz="1400" dirty="0">
                <a:latin typeface="Yu Gothic" panose="020B0400000000000000" pitchFamily="34" charset="-128"/>
                <a:ea typeface="Yu Gothic" panose="020B0400000000000000" pitchFamily="34" charset="-128"/>
              </a:rPr>
            </a:br>
            <a:r>
              <a:rPr lang="ja-JP" altLang="en-US" sz="1400">
                <a:latin typeface="Yu Gothic" panose="020B0400000000000000" pitchFamily="34" charset="-128"/>
                <a:ea typeface="Yu Gothic" panose="020B0400000000000000" pitchFamily="34" charset="-128"/>
              </a:rPr>
              <a:t>社内稟議の際などに、必要なページを追加したり不要なページを絞ったりと、</a:t>
            </a:r>
            <a:br>
              <a:rPr lang="en-US" altLang="ja-JP" sz="1400" dirty="0">
                <a:latin typeface="Yu Gothic" panose="020B0400000000000000" pitchFamily="34" charset="-128"/>
                <a:ea typeface="Yu Gothic" panose="020B0400000000000000" pitchFamily="34" charset="-128"/>
              </a:rPr>
            </a:br>
            <a:r>
              <a:rPr lang="ja-JP" altLang="en-US" sz="1400">
                <a:latin typeface="Yu Gothic" panose="020B0400000000000000" pitchFamily="34" charset="-128"/>
                <a:ea typeface="Yu Gothic" panose="020B0400000000000000" pitchFamily="34" charset="-128"/>
              </a:rPr>
              <a:t>自由に編集してご活用いただければと思います</a:t>
            </a:r>
            <a:endParaRPr lang="en-US" altLang="ja-JP" sz="1400" dirty="0">
              <a:latin typeface="Yu Gothic" panose="020B0400000000000000" pitchFamily="34" charset="-128"/>
              <a:ea typeface="Yu Gothic" panose="020B0400000000000000" pitchFamily="34" charset="-128"/>
            </a:endParaRPr>
          </a:p>
          <a:p>
            <a:pPr marL="285750" indent="-285750">
              <a:buFont typeface="Wingdings" pitchFamily="2" charset="2"/>
              <a:buChar char="l"/>
            </a:pPr>
            <a:r>
              <a:rPr lang="ja-JP" altLang="en-US" sz="1400">
                <a:latin typeface="Yu Gothic" panose="020B0400000000000000" pitchFamily="34" charset="-128"/>
                <a:ea typeface="Yu Gothic" panose="020B0400000000000000" pitchFamily="34" charset="-128"/>
              </a:rPr>
              <a:t>資料は以下の項目で構成されております</a:t>
            </a:r>
            <a:endParaRPr lang="en-US" altLang="ja-JP" sz="1400" dirty="0">
              <a:latin typeface="Yu Gothic" panose="020B0400000000000000" pitchFamily="34" charset="-128"/>
              <a:ea typeface="Yu Gothic" panose="020B0400000000000000" pitchFamily="34" charset="-128"/>
            </a:endParaRPr>
          </a:p>
          <a:p>
            <a:pPr marL="628650" lvl="1" indent="-285750">
              <a:buFont typeface="Arial" panose="020B0604020202020204" pitchFamily="34" charset="0"/>
              <a:buChar char="•"/>
            </a:pPr>
            <a:r>
              <a:rPr lang="ja-JP" altLang="en-US" sz="1200">
                <a:latin typeface="Yu Gothic" panose="020B0400000000000000" pitchFamily="34" charset="-128"/>
                <a:ea typeface="Yu Gothic" panose="020B0400000000000000" pitchFamily="34" charset="-128"/>
              </a:rPr>
              <a:t>会社概要</a:t>
            </a:r>
            <a:endParaRPr lang="en-US" altLang="ja-JP" sz="1200" dirty="0">
              <a:latin typeface="Yu Gothic" panose="020B0400000000000000" pitchFamily="34" charset="-128"/>
              <a:ea typeface="Yu Gothic" panose="020B0400000000000000" pitchFamily="34" charset="-128"/>
            </a:endParaRPr>
          </a:p>
          <a:p>
            <a:pPr marL="628650" lvl="1" indent="-285750">
              <a:buFont typeface="Arial" panose="020B0604020202020204" pitchFamily="34" charset="0"/>
              <a:buChar char="•"/>
            </a:pPr>
            <a:r>
              <a:rPr lang="ja-JP" altLang="en-US" sz="1200">
                <a:latin typeface="Yu Gothic" panose="020B0400000000000000" pitchFamily="34" charset="-128"/>
                <a:ea typeface="Yu Gothic" panose="020B0400000000000000" pitchFamily="34" charset="-128"/>
              </a:rPr>
              <a:t>サイボウズ </a:t>
            </a:r>
            <a:r>
              <a:rPr lang="en-US" altLang="ja-JP" sz="1200" dirty="0">
                <a:latin typeface="Yu Gothic" panose="020B0400000000000000" pitchFamily="34" charset="-128"/>
                <a:ea typeface="Yu Gothic" panose="020B0400000000000000" pitchFamily="34" charset="-128"/>
              </a:rPr>
              <a:t>Office</a:t>
            </a:r>
            <a:r>
              <a:rPr lang="ja-JP" altLang="en-US" sz="1200">
                <a:latin typeface="Yu Gothic" panose="020B0400000000000000" pitchFamily="34" charset="-128"/>
                <a:ea typeface="Yu Gothic" panose="020B0400000000000000" pitchFamily="34" charset="-128"/>
              </a:rPr>
              <a:t> 製品概要</a:t>
            </a:r>
            <a:endParaRPr lang="en-US" altLang="ja-JP" sz="1200" dirty="0">
              <a:latin typeface="Yu Gothic" panose="020B0400000000000000" pitchFamily="34" charset="-128"/>
              <a:ea typeface="Yu Gothic" panose="020B0400000000000000" pitchFamily="34" charset="-128"/>
            </a:endParaRPr>
          </a:p>
          <a:p>
            <a:pPr marL="628650" lvl="1" indent="-285750">
              <a:buFont typeface="Arial" panose="020B0604020202020204" pitchFamily="34" charset="0"/>
              <a:buChar char="•"/>
            </a:pPr>
            <a:r>
              <a:rPr lang="ja-JP" altLang="en-US" sz="1200">
                <a:latin typeface="Yu Gothic" panose="020B0400000000000000" pitchFamily="34" charset="-128"/>
                <a:ea typeface="Yu Gothic" panose="020B0400000000000000" pitchFamily="34" charset="-128"/>
              </a:rPr>
              <a:t>サイボウズ </a:t>
            </a:r>
            <a:r>
              <a:rPr lang="en-US" altLang="ja-JP" sz="1200" dirty="0">
                <a:latin typeface="Yu Gothic" panose="020B0400000000000000" pitchFamily="34" charset="-128"/>
                <a:ea typeface="Yu Gothic" panose="020B0400000000000000" pitchFamily="34" charset="-128"/>
              </a:rPr>
              <a:t>Office</a:t>
            </a:r>
            <a:r>
              <a:rPr lang="ja-JP" altLang="en-US" sz="1200">
                <a:latin typeface="Yu Gothic" panose="020B0400000000000000" pitchFamily="34" charset="-128"/>
                <a:ea typeface="Yu Gothic" panose="020B0400000000000000" pitchFamily="34" charset="-128"/>
              </a:rPr>
              <a:t> 機能紹介</a:t>
            </a:r>
            <a:endParaRPr lang="en-US" altLang="ja-JP" sz="1200" dirty="0">
              <a:latin typeface="Yu Gothic" panose="020B0400000000000000" pitchFamily="34" charset="-128"/>
              <a:ea typeface="Yu Gothic" panose="020B0400000000000000" pitchFamily="34" charset="-128"/>
            </a:endParaRPr>
          </a:p>
          <a:p>
            <a:pPr marL="628650" lvl="1" indent="-285750">
              <a:buFont typeface="Arial" panose="020B0604020202020204" pitchFamily="34" charset="0"/>
              <a:buChar char="•"/>
            </a:pPr>
            <a:r>
              <a:rPr lang="ja-JP" altLang="en-US" sz="1200">
                <a:latin typeface="Yu Gothic" panose="020B0400000000000000" pitchFamily="34" charset="-128"/>
                <a:ea typeface="Yu Gothic" panose="020B0400000000000000" pitchFamily="34" charset="-128"/>
              </a:rPr>
              <a:t>サイボウズ </a:t>
            </a:r>
            <a:r>
              <a:rPr lang="en-US" altLang="ja-JP" sz="1200" dirty="0">
                <a:latin typeface="Yu Gothic" panose="020B0400000000000000" pitchFamily="34" charset="-128"/>
                <a:ea typeface="Yu Gothic" panose="020B0400000000000000" pitchFamily="34" charset="-128"/>
              </a:rPr>
              <a:t>Office</a:t>
            </a:r>
            <a:r>
              <a:rPr lang="ja-JP" altLang="en-US" sz="1200">
                <a:latin typeface="Yu Gothic" panose="020B0400000000000000" pitchFamily="34" charset="-128"/>
                <a:ea typeface="Yu Gothic" panose="020B0400000000000000" pitchFamily="34" charset="-128"/>
              </a:rPr>
              <a:t> が選ばれる理由</a:t>
            </a:r>
            <a:endParaRPr lang="en-US" altLang="ja-JP" sz="1200" dirty="0">
              <a:latin typeface="Yu Gothic" panose="020B0400000000000000" pitchFamily="34" charset="-128"/>
              <a:ea typeface="Yu Gothic" panose="020B0400000000000000" pitchFamily="34" charset="-128"/>
            </a:endParaRPr>
          </a:p>
          <a:p>
            <a:pPr marL="628650" lvl="1" indent="-285750">
              <a:buFont typeface="Arial" panose="020B0604020202020204" pitchFamily="34" charset="0"/>
              <a:buChar char="•"/>
            </a:pPr>
            <a:r>
              <a:rPr lang="ja-JP" altLang="en-US" sz="1200">
                <a:latin typeface="Yu Gothic" panose="020B0400000000000000" pitchFamily="34" charset="-128"/>
                <a:ea typeface="Yu Gothic" panose="020B0400000000000000" pitchFamily="34" charset="-128"/>
              </a:rPr>
              <a:t>サイボウズ </a:t>
            </a:r>
            <a:r>
              <a:rPr lang="en-US" altLang="ja-JP" sz="1200" dirty="0">
                <a:latin typeface="Yu Gothic" panose="020B0400000000000000" pitchFamily="34" charset="-128"/>
                <a:ea typeface="Yu Gothic" panose="020B0400000000000000" pitchFamily="34" charset="-128"/>
              </a:rPr>
              <a:t>Office</a:t>
            </a:r>
            <a:r>
              <a:rPr lang="ja-JP" altLang="en-US" sz="1200">
                <a:latin typeface="Yu Gothic" panose="020B0400000000000000" pitchFamily="34" charset="-128"/>
                <a:ea typeface="Yu Gothic" panose="020B0400000000000000" pitchFamily="34" charset="-128"/>
              </a:rPr>
              <a:t> の運用基盤</a:t>
            </a:r>
            <a:endParaRPr lang="en-US" altLang="ja-JP" sz="1200" dirty="0">
              <a:latin typeface="Yu Gothic" panose="020B0400000000000000" pitchFamily="34" charset="-128"/>
              <a:ea typeface="Yu Gothic" panose="020B0400000000000000" pitchFamily="34" charset="-128"/>
            </a:endParaRPr>
          </a:p>
          <a:p>
            <a:pPr marL="628650" lvl="1" indent="-285750">
              <a:buFont typeface="Arial" panose="020B0604020202020204" pitchFamily="34" charset="0"/>
              <a:buChar char="•"/>
            </a:pPr>
            <a:r>
              <a:rPr lang="ja-JP" altLang="en-US" sz="1200">
                <a:latin typeface="Yu Gothic" panose="020B0400000000000000" pitchFamily="34" charset="-128"/>
                <a:ea typeface="Yu Gothic" panose="020B0400000000000000" pitchFamily="34" charset="-128"/>
              </a:rPr>
              <a:t>価格とお試し方法</a:t>
            </a:r>
            <a:endParaRPr lang="en-US" altLang="ja-JP" sz="1200" dirty="0">
              <a:latin typeface="Yu Gothic" panose="020B0400000000000000" pitchFamily="34" charset="-128"/>
              <a:ea typeface="Yu Gothic" panose="020B0400000000000000" pitchFamily="34" charset="-128"/>
            </a:endParaRPr>
          </a:p>
          <a:p>
            <a:pPr marL="628650" lvl="1" indent="-285750">
              <a:buFont typeface="Arial" panose="020B0604020202020204" pitchFamily="34" charset="0"/>
              <a:buChar char="•"/>
            </a:pPr>
            <a:r>
              <a:rPr lang="ja-JP" altLang="en-US" sz="1200">
                <a:latin typeface="Yu Gothic" panose="020B0400000000000000" pitchFamily="34" charset="-128"/>
                <a:ea typeface="Yu Gothic" panose="020B0400000000000000" pitchFamily="34" charset="-128"/>
              </a:rPr>
              <a:t>導入までの流れとよくある質問</a:t>
            </a:r>
            <a:endParaRPr lang="en-US" altLang="ja-JP" sz="1200" dirty="0">
              <a:latin typeface="Yu Gothic" panose="020B0400000000000000" pitchFamily="34" charset="-128"/>
              <a:ea typeface="Yu Gothic" panose="020B0400000000000000" pitchFamily="34" charset="-128"/>
            </a:endParaRPr>
          </a:p>
        </p:txBody>
      </p:sp>
      <p:sp>
        <p:nvSpPr>
          <p:cNvPr id="8" name="テキスト ボックス 7">
            <a:extLst>
              <a:ext uri="{FF2B5EF4-FFF2-40B4-BE49-F238E27FC236}">
                <a16:creationId xmlns:a16="http://schemas.microsoft.com/office/drawing/2014/main" id="{AADCFDD0-911E-D3F9-D835-7FA6407C6989}"/>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本資料の使い方と構成</a:t>
            </a:r>
          </a:p>
        </p:txBody>
      </p:sp>
    </p:spTree>
    <p:extLst>
      <p:ext uri="{BB962C8B-B14F-4D97-AF65-F5344CB8AC3E}">
        <p14:creationId xmlns:p14="http://schemas.microsoft.com/office/powerpoint/2010/main" val="3402793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角丸四角形 66">
            <a:extLst>
              <a:ext uri="{FF2B5EF4-FFF2-40B4-BE49-F238E27FC236}">
                <a16:creationId xmlns:a16="http://schemas.microsoft.com/office/drawing/2014/main" id="{719A8D81-BC5D-5B06-3735-5B0E69699906}"/>
              </a:ext>
            </a:extLst>
          </p:cNvPr>
          <p:cNvSpPr/>
          <p:nvPr/>
        </p:nvSpPr>
        <p:spPr>
          <a:xfrm>
            <a:off x="4220772" y="774261"/>
            <a:ext cx="1255255" cy="1760400"/>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68" name="角丸四角形 67">
            <a:extLst>
              <a:ext uri="{FF2B5EF4-FFF2-40B4-BE49-F238E27FC236}">
                <a16:creationId xmlns:a16="http://schemas.microsoft.com/office/drawing/2014/main" id="{792B7636-2E6A-D0CC-A383-502ED0AAB496}"/>
              </a:ext>
            </a:extLst>
          </p:cNvPr>
          <p:cNvSpPr/>
          <p:nvPr/>
        </p:nvSpPr>
        <p:spPr>
          <a:xfrm>
            <a:off x="5535910" y="774261"/>
            <a:ext cx="2917669" cy="1760400"/>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66" name="角丸四角形 65">
            <a:extLst>
              <a:ext uri="{FF2B5EF4-FFF2-40B4-BE49-F238E27FC236}">
                <a16:creationId xmlns:a16="http://schemas.microsoft.com/office/drawing/2014/main" id="{9FD00947-E49E-8AF0-A72E-78B89116B321}"/>
              </a:ext>
            </a:extLst>
          </p:cNvPr>
          <p:cNvSpPr/>
          <p:nvPr/>
        </p:nvSpPr>
        <p:spPr>
          <a:xfrm>
            <a:off x="1941553" y="763578"/>
            <a:ext cx="2211237" cy="1760400"/>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sp>
        <p:nvSpPr>
          <p:cNvPr id="8" name="タイトル 7">
            <a:extLst>
              <a:ext uri="{FF2B5EF4-FFF2-40B4-BE49-F238E27FC236}">
                <a16:creationId xmlns:a16="http://schemas.microsoft.com/office/drawing/2014/main" id="{A2F77FB5-65A3-618C-6676-07B89929D731}"/>
              </a:ext>
            </a:extLst>
          </p:cNvPr>
          <p:cNvSpPr>
            <a:spLocks noGrp="1"/>
          </p:cNvSpPr>
          <p:nvPr>
            <p:ph type="title"/>
          </p:nvPr>
        </p:nvSpPr>
        <p:spPr/>
        <p:txBody>
          <a:bodyPr/>
          <a:lstStyle/>
          <a:p>
            <a:r>
              <a:rPr lang="ja-JP" altLang="en-US"/>
              <a:t>利用シーン別機能一覧</a:t>
            </a:r>
          </a:p>
        </p:txBody>
      </p:sp>
      <p:pic>
        <p:nvPicPr>
          <p:cNvPr id="11" name="図 10">
            <a:extLst>
              <a:ext uri="{FF2B5EF4-FFF2-40B4-BE49-F238E27FC236}">
                <a16:creationId xmlns:a16="http://schemas.microsoft.com/office/drawing/2014/main" id="{F6818F0E-941D-2FD1-1C11-18857E1033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70088" y="1161481"/>
            <a:ext cx="763625" cy="763625"/>
          </a:xfrm>
          <a:prstGeom prst="rect">
            <a:avLst/>
          </a:prstGeom>
        </p:spPr>
      </p:pic>
      <p:pic>
        <p:nvPicPr>
          <p:cNvPr id="12" name="図 11">
            <a:extLst>
              <a:ext uri="{FF2B5EF4-FFF2-40B4-BE49-F238E27FC236}">
                <a16:creationId xmlns:a16="http://schemas.microsoft.com/office/drawing/2014/main" id="{A1B37CEA-F746-6320-CF1D-AB1B6A29C5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3342" y="1178083"/>
            <a:ext cx="794795" cy="794795"/>
          </a:xfrm>
          <a:prstGeom prst="rect">
            <a:avLst/>
          </a:prstGeom>
        </p:spPr>
      </p:pic>
      <p:sp>
        <p:nvSpPr>
          <p:cNvPr id="13" name="テキスト ボックス 12">
            <a:extLst>
              <a:ext uri="{FF2B5EF4-FFF2-40B4-BE49-F238E27FC236}">
                <a16:creationId xmlns:a16="http://schemas.microsoft.com/office/drawing/2014/main" id="{A3605ECC-CCD2-8407-C8B7-CDBB50275E67}"/>
              </a:ext>
            </a:extLst>
          </p:cNvPr>
          <p:cNvSpPr txBox="1"/>
          <p:nvPr/>
        </p:nvSpPr>
        <p:spPr>
          <a:xfrm>
            <a:off x="1977746" y="1995117"/>
            <a:ext cx="1114045" cy="261610"/>
          </a:xfrm>
          <a:prstGeom prst="rect">
            <a:avLst/>
          </a:prstGeom>
          <a:noFill/>
        </p:spPr>
        <p:txBody>
          <a:bodyPr wrap="square" rtlCol="0" anchor="ctr">
            <a:spAutoFit/>
          </a:bodyPr>
          <a:lstStyle/>
          <a:p>
            <a:pPr algn="ctr"/>
            <a:r>
              <a:rPr kumimoji="1" lang="ja-JP" altLang="en-US" sz="1100" dirty="0"/>
              <a:t>スケジュール</a:t>
            </a:r>
          </a:p>
        </p:txBody>
      </p:sp>
      <p:sp>
        <p:nvSpPr>
          <p:cNvPr id="14" name="テキスト ボックス 13">
            <a:extLst>
              <a:ext uri="{FF2B5EF4-FFF2-40B4-BE49-F238E27FC236}">
                <a16:creationId xmlns:a16="http://schemas.microsoft.com/office/drawing/2014/main" id="{4AEACFB1-B691-8DF8-1D2F-4FF432E8C1E0}"/>
              </a:ext>
            </a:extLst>
          </p:cNvPr>
          <p:cNvSpPr txBox="1"/>
          <p:nvPr/>
        </p:nvSpPr>
        <p:spPr>
          <a:xfrm>
            <a:off x="2959180" y="1995117"/>
            <a:ext cx="1114045" cy="261610"/>
          </a:xfrm>
          <a:prstGeom prst="rect">
            <a:avLst/>
          </a:prstGeom>
          <a:noFill/>
        </p:spPr>
        <p:txBody>
          <a:bodyPr wrap="square" rtlCol="0" anchor="ctr">
            <a:spAutoFit/>
          </a:bodyPr>
          <a:lstStyle/>
          <a:p>
            <a:pPr algn="ctr"/>
            <a:r>
              <a:rPr lang="ja-JP" altLang="en-US" sz="1100" dirty="0"/>
              <a:t>施設予約</a:t>
            </a:r>
            <a:endParaRPr kumimoji="1" lang="ja-JP" altLang="en-US" sz="1100" dirty="0"/>
          </a:p>
        </p:txBody>
      </p:sp>
      <p:pic>
        <p:nvPicPr>
          <p:cNvPr id="16" name="図 15">
            <a:extLst>
              <a:ext uri="{FF2B5EF4-FFF2-40B4-BE49-F238E27FC236}">
                <a16:creationId xmlns:a16="http://schemas.microsoft.com/office/drawing/2014/main" id="{23FC5642-91C5-9667-7A79-3E650211A29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677892" y="1161481"/>
            <a:ext cx="780768" cy="780768"/>
          </a:xfrm>
          <a:prstGeom prst="rect">
            <a:avLst/>
          </a:prstGeom>
        </p:spPr>
      </p:pic>
      <p:sp>
        <p:nvSpPr>
          <p:cNvPr id="17" name="テキスト ボックス 16">
            <a:extLst>
              <a:ext uri="{FF2B5EF4-FFF2-40B4-BE49-F238E27FC236}">
                <a16:creationId xmlns:a16="http://schemas.microsoft.com/office/drawing/2014/main" id="{0CFA7C50-2A1C-630A-B7D0-E43442FBCD75}"/>
              </a:ext>
            </a:extLst>
          </p:cNvPr>
          <p:cNvSpPr txBox="1"/>
          <p:nvPr/>
        </p:nvSpPr>
        <p:spPr>
          <a:xfrm>
            <a:off x="5504461" y="1995117"/>
            <a:ext cx="1114045" cy="261610"/>
          </a:xfrm>
          <a:prstGeom prst="rect">
            <a:avLst/>
          </a:prstGeom>
          <a:noFill/>
        </p:spPr>
        <p:txBody>
          <a:bodyPr wrap="square" rtlCol="0" anchor="ctr">
            <a:spAutoFit/>
          </a:bodyPr>
          <a:lstStyle/>
          <a:p>
            <a:pPr algn="ctr"/>
            <a:r>
              <a:rPr kumimoji="1" lang="ja-JP" altLang="en-US" sz="1100" dirty="0"/>
              <a:t>掲示板</a:t>
            </a:r>
          </a:p>
        </p:txBody>
      </p:sp>
      <p:pic>
        <p:nvPicPr>
          <p:cNvPr id="18" name="図 17">
            <a:extLst>
              <a:ext uri="{FF2B5EF4-FFF2-40B4-BE49-F238E27FC236}">
                <a16:creationId xmlns:a16="http://schemas.microsoft.com/office/drawing/2014/main" id="{978BF651-3CB9-670F-AF0D-73E9924EAE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35722" y="1156314"/>
            <a:ext cx="762729" cy="762729"/>
          </a:xfrm>
          <a:prstGeom prst="rect">
            <a:avLst/>
          </a:prstGeom>
        </p:spPr>
      </p:pic>
      <p:sp>
        <p:nvSpPr>
          <p:cNvPr id="19" name="テキスト ボックス 18">
            <a:extLst>
              <a:ext uri="{FF2B5EF4-FFF2-40B4-BE49-F238E27FC236}">
                <a16:creationId xmlns:a16="http://schemas.microsoft.com/office/drawing/2014/main" id="{1CEA1F18-315F-B8EB-FC5E-2F60536ED648}"/>
              </a:ext>
            </a:extLst>
          </p:cNvPr>
          <p:cNvSpPr txBox="1"/>
          <p:nvPr/>
        </p:nvSpPr>
        <p:spPr>
          <a:xfrm>
            <a:off x="6430685" y="1995117"/>
            <a:ext cx="1114045" cy="261610"/>
          </a:xfrm>
          <a:prstGeom prst="rect">
            <a:avLst/>
          </a:prstGeom>
          <a:noFill/>
        </p:spPr>
        <p:txBody>
          <a:bodyPr wrap="square" rtlCol="0" anchor="ctr">
            <a:spAutoFit/>
          </a:bodyPr>
          <a:lstStyle/>
          <a:p>
            <a:pPr algn="ctr"/>
            <a:r>
              <a:rPr kumimoji="1" lang="ja-JP" altLang="en-US" sz="1100" dirty="0"/>
              <a:t>メッセージ</a:t>
            </a:r>
          </a:p>
        </p:txBody>
      </p:sp>
      <p:pic>
        <p:nvPicPr>
          <p:cNvPr id="20" name="図 19">
            <a:extLst>
              <a:ext uri="{FF2B5EF4-FFF2-40B4-BE49-F238E27FC236}">
                <a16:creationId xmlns:a16="http://schemas.microsoft.com/office/drawing/2014/main" id="{B0574DA9-8F88-4BC3-4011-E8989E818E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80606" y="1168527"/>
            <a:ext cx="767883" cy="767883"/>
          </a:xfrm>
          <a:prstGeom prst="rect">
            <a:avLst/>
          </a:prstGeom>
        </p:spPr>
      </p:pic>
      <p:sp>
        <p:nvSpPr>
          <p:cNvPr id="21" name="テキスト ボックス 20">
            <a:extLst>
              <a:ext uri="{FF2B5EF4-FFF2-40B4-BE49-F238E27FC236}">
                <a16:creationId xmlns:a16="http://schemas.microsoft.com/office/drawing/2014/main" id="{69670B28-514A-2031-3807-9D02AF25C8D5}"/>
              </a:ext>
            </a:extLst>
          </p:cNvPr>
          <p:cNvSpPr txBox="1"/>
          <p:nvPr/>
        </p:nvSpPr>
        <p:spPr>
          <a:xfrm>
            <a:off x="7407524" y="1995117"/>
            <a:ext cx="1114045" cy="261610"/>
          </a:xfrm>
          <a:prstGeom prst="rect">
            <a:avLst/>
          </a:prstGeom>
          <a:noFill/>
        </p:spPr>
        <p:txBody>
          <a:bodyPr wrap="square" rtlCol="0" anchor="ctr">
            <a:spAutoFit/>
          </a:bodyPr>
          <a:lstStyle/>
          <a:p>
            <a:pPr algn="ctr"/>
            <a:r>
              <a:rPr lang="ja-JP" altLang="en-US" sz="1100" dirty="0"/>
              <a:t>電話メモ</a:t>
            </a:r>
            <a:endParaRPr kumimoji="1" lang="ja-JP" altLang="en-US" sz="1100" dirty="0"/>
          </a:p>
        </p:txBody>
      </p:sp>
      <p:pic>
        <p:nvPicPr>
          <p:cNvPr id="23" name="図 22">
            <a:extLst>
              <a:ext uri="{FF2B5EF4-FFF2-40B4-BE49-F238E27FC236}">
                <a16:creationId xmlns:a16="http://schemas.microsoft.com/office/drawing/2014/main" id="{4E8F0F5C-5A35-EE49-1807-EA87F88FB2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81553" y="1150475"/>
            <a:ext cx="733421" cy="733421"/>
          </a:xfrm>
          <a:prstGeom prst="rect">
            <a:avLst/>
          </a:prstGeom>
        </p:spPr>
      </p:pic>
      <p:sp>
        <p:nvSpPr>
          <p:cNvPr id="24" name="テキスト ボックス 23">
            <a:extLst>
              <a:ext uri="{FF2B5EF4-FFF2-40B4-BE49-F238E27FC236}">
                <a16:creationId xmlns:a16="http://schemas.microsoft.com/office/drawing/2014/main" id="{078B9968-F7EB-E4DD-7384-DCA45011AC65}"/>
              </a:ext>
            </a:extLst>
          </p:cNvPr>
          <p:cNvSpPr txBox="1"/>
          <p:nvPr/>
        </p:nvSpPr>
        <p:spPr>
          <a:xfrm>
            <a:off x="4236801" y="1995117"/>
            <a:ext cx="1114045" cy="261610"/>
          </a:xfrm>
          <a:prstGeom prst="rect">
            <a:avLst/>
          </a:prstGeom>
          <a:noFill/>
        </p:spPr>
        <p:txBody>
          <a:bodyPr wrap="square" rtlCol="0" anchor="ctr">
            <a:spAutoFit/>
          </a:bodyPr>
          <a:lstStyle/>
          <a:p>
            <a:pPr algn="ctr"/>
            <a:r>
              <a:rPr kumimoji="1" lang="ja-JP" altLang="en-US" sz="1100" dirty="0"/>
              <a:t>報告書</a:t>
            </a:r>
          </a:p>
        </p:txBody>
      </p:sp>
      <p:sp>
        <p:nvSpPr>
          <p:cNvPr id="44" name="テキスト ボックス 43">
            <a:extLst>
              <a:ext uri="{FF2B5EF4-FFF2-40B4-BE49-F238E27FC236}">
                <a16:creationId xmlns:a16="http://schemas.microsoft.com/office/drawing/2014/main" id="{189A2271-6C37-15BB-3C73-4845DEAFF255}"/>
              </a:ext>
            </a:extLst>
          </p:cNvPr>
          <p:cNvSpPr txBox="1"/>
          <p:nvPr/>
        </p:nvSpPr>
        <p:spPr>
          <a:xfrm>
            <a:off x="2023613" y="2194482"/>
            <a:ext cx="1029367" cy="261610"/>
          </a:xfrm>
          <a:prstGeom prst="rect">
            <a:avLst/>
          </a:prstGeom>
          <a:noFill/>
        </p:spPr>
        <p:txBody>
          <a:bodyPr wrap="square" rtlCol="0" anchor="ctr">
            <a:spAutoFit/>
          </a:bodyPr>
          <a:lstStyle/>
          <a:p>
            <a:pPr algn="ctr"/>
            <a:r>
              <a:rPr kumimoji="1" lang="ja-JP" altLang="en-US" sz="1100" b="1">
                <a:solidFill>
                  <a:srgbClr val="43A2DC"/>
                </a:solidFill>
              </a:rPr>
              <a:t>→</a:t>
            </a:r>
            <a:r>
              <a:rPr kumimoji="1" lang="en-US" altLang="ja-JP" sz="1100" b="1" dirty="0">
                <a:solidFill>
                  <a:srgbClr val="43A2DC"/>
                </a:solidFill>
              </a:rPr>
              <a:t>P11</a:t>
            </a:r>
            <a:r>
              <a:rPr lang="ja-JP" altLang="en-US" sz="1100" b="1">
                <a:solidFill>
                  <a:srgbClr val="43A2DC"/>
                </a:solidFill>
              </a:rPr>
              <a:t>～</a:t>
            </a:r>
            <a:r>
              <a:rPr lang="en-US" altLang="ja-JP" sz="1100" b="1" dirty="0">
                <a:solidFill>
                  <a:srgbClr val="43A2DC"/>
                </a:solidFill>
              </a:rPr>
              <a:t>P12</a:t>
            </a:r>
            <a:endParaRPr kumimoji="1" lang="ja-JP" altLang="en-US" sz="1100" b="1" dirty="0">
              <a:solidFill>
                <a:srgbClr val="43A2DC"/>
              </a:solidFill>
            </a:endParaRPr>
          </a:p>
        </p:txBody>
      </p:sp>
      <p:sp>
        <p:nvSpPr>
          <p:cNvPr id="45" name="テキスト ボックス 44">
            <a:extLst>
              <a:ext uri="{FF2B5EF4-FFF2-40B4-BE49-F238E27FC236}">
                <a16:creationId xmlns:a16="http://schemas.microsoft.com/office/drawing/2014/main" id="{1A71282F-73AA-1535-3B23-CAB32248CB2F}"/>
              </a:ext>
            </a:extLst>
          </p:cNvPr>
          <p:cNvSpPr txBox="1"/>
          <p:nvPr/>
        </p:nvSpPr>
        <p:spPr>
          <a:xfrm>
            <a:off x="2909131" y="2194482"/>
            <a:ext cx="1245534" cy="261610"/>
          </a:xfrm>
          <a:prstGeom prst="rect">
            <a:avLst/>
          </a:prstGeom>
          <a:noFill/>
        </p:spPr>
        <p:txBody>
          <a:bodyPr wrap="square" rtlCol="0" anchor="ctr">
            <a:spAutoFit/>
          </a:bodyPr>
          <a:lstStyle/>
          <a:p>
            <a:pPr algn="ctr"/>
            <a:r>
              <a:rPr lang="ja-JP" altLang="en-US" sz="1100" b="1">
                <a:solidFill>
                  <a:srgbClr val="43A2DC"/>
                </a:solidFill>
              </a:rPr>
              <a:t>→</a:t>
            </a:r>
            <a:r>
              <a:rPr lang="en-US" altLang="ja-JP" sz="1100" b="1" dirty="0">
                <a:solidFill>
                  <a:srgbClr val="43A2DC"/>
                </a:solidFill>
              </a:rPr>
              <a:t>P13</a:t>
            </a:r>
            <a:endParaRPr kumimoji="1" lang="ja-JP" altLang="en-US" sz="1100" b="1" dirty="0">
              <a:solidFill>
                <a:srgbClr val="43A2DC"/>
              </a:solidFill>
            </a:endParaRPr>
          </a:p>
        </p:txBody>
      </p:sp>
      <p:sp>
        <p:nvSpPr>
          <p:cNvPr id="46" name="テキスト ボックス 45">
            <a:extLst>
              <a:ext uri="{FF2B5EF4-FFF2-40B4-BE49-F238E27FC236}">
                <a16:creationId xmlns:a16="http://schemas.microsoft.com/office/drawing/2014/main" id="{45F16C5B-D4DA-7579-3EBB-7DEF69A2A6FD}"/>
              </a:ext>
            </a:extLst>
          </p:cNvPr>
          <p:cNvSpPr txBox="1"/>
          <p:nvPr/>
        </p:nvSpPr>
        <p:spPr>
          <a:xfrm>
            <a:off x="4170265" y="2194482"/>
            <a:ext cx="1245534" cy="261610"/>
          </a:xfrm>
          <a:prstGeom prst="rect">
            <a:avLst/>
          </a:prstGeom>
          <a:noFill/>
        </p:spPr>
        <p:txBody>
          <a:bodyPr wrap="square" rtlCol="0" anchor="ctr">
            <a:spAutoFit/>
          </a:bodyPr>
          <a:lstStyle/>
          <a:p>
            <a:pPr algn="ctr"/>
            <a:r>
              <a:rPr lang="ja-JP" altLang="en-US" sz="1100" b="1">
                <a:solidFill>
                  <a:srgbClr val="43A2DC"/>
                </a:solidFill>
              </a:rPr>
              <a:t>→</a:t>
            </a:r>
            <a:r>
              <a:rPr lang="en-US" altLang="ja-JP" sz="1100" b="1" dirty="0">
                <a:solidFill>
                  <a:srgbClr val="43A2DC"/>
                </a:solidFill>
              </a:rPr>
              <a:t>P14</a:t>
            </a:r>
            <a:endParaRPr kumimoji="1" lang="ja-JP" altLang="en-US" sz="1100" b="1" dirty="0">
              <a:solidFill>
                <a:srgbClr val="43A2DC"/>
              </a:solidFill>
            </a:endParaRPr>
          </a:p>
        </p:txBody>
      </p:sp>
      <p:sp>
        <p:nvSpPr>
          <p:cNvPr id="47" name="テキスト ボックス 46">
            <a:extLst>
              <a:ext uri="{FF2B5EF4-FFF2-40B4-BE49-F238E27FC236}">
                <a16:creationId xmlns:a16="http://schemas.microsoft.com/office/drawing/2014/main" id="{BB98AA7F-5A1C-6231-E25F-AA47A6B850C5}"/>
              </a:ext>
            </a:extLst>
          </p:cNvPr>
          <p:cNvSpPr txBox="1"/>
          <p:nvPr/>
        </p:nvSpPr>
        <p:spPr>
          <a:xfrm>
            <a:off x="5760272" y="2194482"/>
            <a:ext cx="615039" cy="261610"/>
          </a:xfrm>
          <a:prstGeom prst="rect">
            <a:avLst/>
          </a:prstGeom>
          <a:noFill/>
        </p:spPr>
        <p:txBody>
          <a:bodyPr wrap="square" rtlCol="0" anchor="ctr">
            <a:spAutoFit/>
          </a:bodyPr>
          <a:lstStyle/>
          <a:p>
            <a:pPr algn="ctr"/>
            <a:r>
              <a:rPr lang="ja-JP" altLang="en-US" sz="1100" b="1">
                <a:solidFill>
                  <a:srgbClr val="43A2DC"/>
                </a:solidFill>
              </a:rPr>
              <a:t>→</a:t>
            </a:r>
            <a:r>
              <a:rPr lang="en-US" altLang="ja-JP" sz="1100" b="1" dirty="0">
                <a:solidFill>
                  <a:srgbClr val="43A2DC"/>
                </a:solidFill>
              </a:rPr>
              <a:t>P15</a:t>
            </a:r>
            <a:endParaRPr kumimoji="1" lang="ja-JP" altLang="en-US" sz="1100" b="1" dirty="0">
              <a:solidFill>
                <a:srgbClr val="43A2DC"/>
              </a:solidFill>
            </a:endParaRPr>
          </a:p>
        </p:txBody>
      </p:sp>
      <p:sp>
        <p:nvSpPr>
          <p:cNvPr id="48" name="テキスト ボックス 47">
            <a:extLst>
              <a:ext uri="{FF2B5EF4-FFF2-40B4-BE49-F238E27FC236}">
                <a16:creationId xmlns:a16="http://schemas.microsoft.com/office/drawing/2014/main" id="{452A8530-7525-8E91-AA60-DC651D7513D2}"/>
              </a:ext>
            </a:extLst>
          </p:cNvPr>
          <p:cNvSpPr txBox="1"/>
          <p:nvPr/>
        </p:nvSpPr>
        <p:spPr>
          <a:xfrm>
            <a:off x="6543162" y="2194482"/>
            <a:ext cx="858552" cy="261610"/>
          </a:xfrm>
          <a:prstGeom prst="rect">
            <a:avLst/>
          </a:prstGeom>
          <a:noFill/>
        </p:spPr>
        <p:txBody>
          <a:bodyPr wrap="square" rtlCol="0" anchor="ctr">
            <a:spAutoFit/>
          </a:bodyPr>
          <a:lstStyle/>
          <a:p>
            <a:pPr algn="ctr"/>
            <a:r>
              <a:rPr lang="ja-JP" altLang="en-US" sz="1100" b="1">
                <a:solidFill>
                  <a:srgbClr val="43A2DC"/>
                </a:solidFill>
              </a:rPr>
              <a:t>→</a:t>
            </a:r>
            <a:r>
              <a:rPr lang="en-US" altLang="ja-JP" sz="1100" b="1" dirty="0">
                <a:solidFill>
                  <a:srgbClr val="43A2DC"/>
                </a:solidFill>
              </a:rPr>
              <a:t>P16</a:t>
            </a:r>
            <a:endParaRPr kumimoji="1" lang="ja-JP" altLang="en-US" sz="1100" b="1" dirty="0">
              <a:solidFill>
                <a:srgbClr val="43A2DC"/>
              </a:solidFill>
            </a:endParaRPr>
          </a:p>
        </p:txBody>
      </p:sp>
      <p:sp>
        <p:nvSpPr>
          <p:cNvPr id="49" name="テキスト ボックス 48">
            <a:extLst>
              <a:ext uri="{FF2B5EF4-FFF2-40B4-BE49-F238E27FC236}">
                <a16:creationId xmlns:a16="http://schemas.microsoft.com/office/drawing/2014/main" id="{079A2466-E40D-8E1E-4D12-F3F28368EF38}"/>
              </a:ext>
            </a:extLst>
          </p:cNvPr>
          <p:cNvSpPr txBox="1"/>
          <p:nvPr/>
        </p:nvSpPr>
        <p:spPr>
          <a:xfrm>
            <a:off x="7604484" y="2194482"/>
            <a:ext cx="676839" cy="261610"/>
          </a:xfrm>
          <a:prstGeom prst="rect">
            <a:avLst/>
          </a:prstGeom>
          <a:noFill/>
        </p:spPr>
        <p:txBody>
          <a:bodyPr wrap="square" rtlCol="0" anchor="ctr">
            <a:spAutoFit/>
          </a:bodyPr>
          <a:lstStyle/>
          <a:p>
            <a:pPr algn="ctr"/>
            <a:r>
              <a:rPr lang="ja-JP" altLang="en-US" sz="1100" b="1">
                <a:solidFill>
                  <a:srgbClr val="43A2DC"/>
                </a:solidFill>
              </a:rPr>
              <a:t>→</a:t>
            </a:r>
            <a:r>
              <a:rPr lang="en-US" altLang="ja-JP" sz="1100" b="1" dirty="0">
                <a:solidFill>
                  <a:srgbClr val="43A2DC"/>
                </a:solidFill>
              </a:rPr>
              <a:t>P17</a:t>
            </a:r>
            <a:endParaRPr kumimoji="1" lang="ja-JP" altLang="en-US" sz="1100" b="1" dirty="0">
              <a:solidFill>
                <a:srgbClr val="43A2DC"/>
              </a:solidFill>
            </a:endParaRPr>
          </a:p>
        </p:txBody>
      </p:sp>
      <p:sp>
        <p:nvSpPr>
          <p:cNvPr id="55" name="角丸四角形 54">
            <a:extLst>
              <a:ext uri="{FF2B5EF4-FFF2-40B4-BE49-F238E27FC236}">
                <a16:creationId xmlns:a16="http://schemas.microsoft.com/office/drawing/2014/main" id="{C848A8D5-4F3A-6BC7-C1C2-11FFFBEB541A}"/>
              </a:ext>
            </a:extLst>
          </p:cNvPr>
          <p:cNvSpPr/>
          <p:nvPr/>
        </p:nvSpPr>
        <p:spPr>
          <a:xfrm>
            <a:off x="619816" y="758338"/>
            <a:ext cx="1255255" cy="1760400"/>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57" name="テキスト ボックス 56">
            <a:extLst>
              <a:ext uri="{FF2B5EF4-FFF2-40B4-BE49-F238E27FC236}">
                <a16:creationId xmlns:a16="http://schemas.microsoft.com/office/drawing/2014/main" id="{D71ADCE9-0D18-CDF4-31BE-E704560591A1}"/>
              </a:ext>
            </a:extLst>
          </p:cNvPr>
          <p:cNvSpPr txBox="1"/>
          <p:nvPr/>
        </p:nvSpPr>
        <p:spPr>
          <a:xfrm>
            <a:off x="701619" y="1995117"/>
            <a:ext cx="1114045" cy="261610"/>
          </a:xfrm>
          <a:prstGeom prst="rect">
            <a:avLst/>
          </a:prstGeom>
          <a:noFill/>
        </p:spPr>
        <p:txBody>
          <a:bodyPr wrap="square" rtlCol="0" anchor="ctr">
            <a:spAutoFit/>
          </a:bodyPr>
          <a:lstStyle/>
          <a:p>
            <a:pPr algn="ctr"/>
            <a:r>
              <a:rPr kumimoji="1" lang="ja-JP" altLang="en-US" sz="1100" dirty="0"/>
              <a:t>トップページ</a:t>
            </a:r>
          </a:p>
        </p:txBody>
      </p:sp>
      <p:sp>
        <p:nvSpPr>
          <p:cNvPr id="58" name="テキスト ボックス 57">
            <a:extLst>
              <a:ext uri="{FF2B5EF4-FFF2-40B4-BE49-F238E27FC236}">
                <a16:creationId xmlns:a16="http://schemas.microsoft.com/office/drawing/2014/main" id="{4D5B44E5-B9E5-2D27-0854-E49158510F14}"/>
              </a:ext>
            </a:extLst>
          </p:cNvPr>
          <p:cNvSpPr txBox="1"/>
          <p:nvPr/>
        </p:nvSpPr>
        <p:spPr>
          <a:xfrm>
            <a:off x="624676" y="2194482"/>
            <a:ext cx="1245534" cy="261610"/>
          </a:xfrm>
          <a:prstGeom prst="rect">
            <a:avLst/>
          </a:prstGeom>
          <a:noFill/>
        </p:spPr>
        <p:txBody>
          <a:bodyPr wrap="square" rtlCol="0" anchor="ctr">
            <a:spAutoFit/>
          </a:bodyPr>
          <a:lstStyle/>
          <a:p>
            <a:pPr algn="ctr"/>
            <a:r>
              <a:rPr lang="ja-JP" altLang="en-US" sz="1100" b="1">
                <a:solidFill>
                  <a:srgbClr val="43A2DC"/>
                </a:solidFill>
              </a:rPr>
              <a:t>→</a:t>
            </a:r>
            <a:r>
              <a:rPr lang="en-US" altLang="ja-JP" sz="1100" b="1" dirty="0">
                <a:solidFill>
                  <a:srgbClr val="43A2DC"/>
                </a:solidFill>
              </a:rPr>
              <a:t>P10</a:t>
            </a:r>
            <a:endParaRPr kumimoji="1" lang="ja-JP" altLang="en-US" sz="1100" b="1" dirty="0">
              <a:solidFill>
                <a:srgbClr val="43A2DC"/>
              </a:solidFill>
            </a:endParaRPr>
          </a:p>
        </p:txBody>
      </p:sp>
      <p:pic>
        <p:nvPicPr>
          <p:cNvPr id="64" name="図 63">
            <a:extLst>
              <a:ext uri="{FF2B5EF4-FFF2-40B4-BE49-F238E27FC236}">
                <a16:creationId xmlns:a16="http://schemas.microsoft.com/office/drawing/2014/main" id="{CC15D7DA-0736-395E-4F4E-8A597C705E3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1363" y="1124569"/>
            <a:ext cx="780689" cy="780689"/>
          </a:xfrm>
          <a:prstGeom prst="rect">
            <a:avLst/>
          </a:prstGeom>
        </p:spPr>
      </p:pic>
      <p:sp>
        <p:nvSpPr>
          <p:cNvPr id="3" name="角丸四角形 2">
            <a:extLst>
              <a:ext uri="{FF2B5EF4-FFF2-40B4-BE49-F238E27FC236}">
                <a16:creationId xmlns:a16="http://schemas.microsoft.com/office/drawing/2014/main" id="{3F70441B-0BA8-9B57-1CC5-8F3D5D78A03E}"/>
              </a:ext>
            </a:extLst>
          </p:cNvPr>
          <p:cNvSpPr/>
          <p:nvPr/>
        </p:nvSpPr>
        <p:spPr>
          <a:xfrm>
            <a:off x="664296" y="855352"/>
            <a:ext cx="1173063" cy="179121"/>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最新情報の確認</a:t>
            </a:r>
            <a:endParaRPr lang="en-US" altLang="ja-JP" sz="900" b="1" dirty="0">
              <a:solidFill>
                <a:schemeClr val="bg1"/>
              </a:solidFill>
              <a:latin typeface="+mn-ea"/>
            </a:endParaRPr>
          </a:p>
        </p:txBody>
      </p:sp>
      <p:sp>
        <p:nvSpPr>
          <p:cNvPr id="6" name="角丸四角形 5">
            <a:extLst>
              <a:ext uri="{FF2B5EF4-FFF2-40B4-BE49-F238E27FC236}">
                <a16:creationId xmlns:a16="http://schemas.microsoft.com/office/drawing/2014/main" id="{224A38F4-8E7D-E27D-BC98-5BB198EE1579}"/>
              </a:ext>
            </a:extLst>
          </p:cNvPr>
          <p:cNvSpPr/>
          <p:nvPr/>
        </p:nvSpPr>
        <p:spPr>
          <a:xfrm>
            <a:off x="2002828" y="855352"/>
            <a:ext cx="2042146" cy="179121"/>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予定の管理・施設の予約</a:t>
            </a:r>
            <a:endParaRPr lang="en-US" altLang="ja-JP" sz="900" b="1" dirty="0">
              <a:solidFill>
                <a:schemeClr val="bg1"/>
              </a:solidFill>
              <a:latin typeface="+mn-ea"/>
            </a:endParaRPr>
          </a:p>
        </p:txBody>
      </p:sp>
      <p:sp>
        <p:nvSpPr>
          <p:cNvPr id="7" name="角丸四角形 6">
            <a:extLst>
              <a:ext uri="{FF2B5EF4-FFF2-40B4-BE49-F238E27FC236}">
                <a16:creationId xmlns:a16="http://schemas.microsoft.com/office/drawing/2014/main" id="{F0B18032-5BE9-37F9-D4F3-2028A02DA07C}"/>
              </a:ext>
            </a:extLst>
          </p:cNvPr>
          <p:cNvSpPr/>
          <p:nvPr/>
        </p:nvSpPr>
        <p:spPr>
          <a:xfrm>
            <a:off x="4261733" y="855351"/>
            <a:ext cx="1173063" cy="179121"/>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議事録・報告書</a:t>
            </a:r>
            <a:endParaRPr lang="en-US" altLang="ja-JP" sz="900" b="1" dirty="0">
              <a:solidFill>
                <a:schemeClr val="bg1"/>
              </a:solidFill>
              <a:latin typeface="+mn-ea"/>
            </a:endParaRPr>
          </a:p>
        </p:txBody>
      </p:sp>
      <p:sp>
        <p:nvSpPr>
          <p:cNvPr id="25" name="角丸四角形 24">
            <a:extLst>
              <a:ext uri="{FF2B5EF4-FFF2-40B4-BE49-F238E27FC236}">
                <a16:creationId xmlns:a16="http://schemas.microsoft.com/office/drawing/2014/main" id="{B1BD5747-2BE9-2467-8FBC-2A24CEA9E1D4}"/>
              </a:ext>
            </a:extLst>
          </p:cNvPr>
          <p:cNvSpPr/>
          <p:nvPr/>
        </p:nvSpPr>
        <p:spPr>
          <a:xfrm>
            <a:off x="5584885" y="855353"/>
            <a:ext cx="2826041" cy="174642"/>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社員同士の連絡、社内お知らせの配信</a:t>
            </a:r>
            <a:endParaRPr lang="en-US" altLang="ja-JP" sz="900" b="1" dirty="0">
              <a:solidFill>
                <a:schemeClr val="bg1"/>
              </a:solidFill>
              <a:latin typeface="+mn-ea"/>
            </a:endParaRPr>
          </a:p>
        </p:txBody>
      </p:sp>
      <p:sp>
        <p:nvSpPr>
          <p:cNvPr id="28" name="角丸四角形 27">
            <a:extLst>
              <a:ext uri="{FF2B5EF4-FFF2-40B4-BE49-F238E27FC236}">
                <a16:creationId xmlns:a16="http://schemas.microsoft.com/office/drawing/2014/main" id="{BA074ED8-DDA1-BB12-09EC-1CF5CFD48063}"/>
              </a:ext>
            </a:extLst>
          </p:cNvPr>
          <p:cNvSpPr/>
          <p:nvPr/>
        </p:nvSpPr>
        <p:spPr>
          <a:xfrm>
            <a:off x="619816" y="2655964"/>
            <a:ext cx="1255255" cy="1760400"/>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32" name="テキスト ボックス 31">
            <a:extLst>
              <a:ext uri="{FF2B5EF4-FFF2-40B4-BE49-F238E27FC236}">
                <a16:creationId xmlns:a16="http://schemas.microsoft.com/office/drawing/2014/main" id="{559B7056-C587-BF84-842C-29AD187F7569}"/>
              </a:ext>
            </a:extLst>
          </p:cNvPr>
          <p:cNvSpPr txBox="1"/>
          <p:nvPr/>
        </p:nvSpPr>
        <p:spPr>
          <a:xfrm>
            <a:off x="701619" y="3892743"/>
            <a:ext cx="1114045" cy="261610"/>
          </a:xfrm>
          <a:prstGeom prst="rect">
            <a:avLst/>
          </a:prstGeom>
          <a:noFill/>
        </p:spPr>
        <p:txBody>
          <a:bodyPr wrap="square" rtlCol="0" anchor="ctr">
            <a:spAutoFit/>
          </a:bodyPr>
          <a:lstStyle/>
          <a:p>
            <a:pPr algn="ctr"/>
            <a:r>
              <a:rPr kumimoji="1" lang="ja-JP" altLang="en-US" sz="1100"/>
              <a:t>メール</a:t>
            </a:r>
            <a:endParaRPr kumimoji="1" lang="ja-JP" altLang="en-US" sz="1100" dirty="0"/>
          </a:p>
        </p:txBody>
      </p:sp>
      <p:sp>
        <p:nvSpPr>
          <p:cNvPr id="36" name="テキスト ボックス 35">
            <a:extLst>
              <a:ext uri="{FF2B5EF4-FFF2-40B4-BE49-F238E27FC236}">
                <a16:creationId xmlns:a16="http://schemas.microsoft.com/office/drawing/2014/main" id="{B41BEC74-4CAC-5678-AA90-8914E1394582}"/>
              </a:ext>
            </a:extLst>
          </p:cNvPr>
          <p:cNvSpPr txBox="1"/>
          <p:nvPr/>
        </p:nvSpPr>
        <p:spPr>
          <a:xfrm>
            <a:off x="624676" y="4092108"/>
            <a:ext cx="1245534" cy="261610"/>
          </a:xfrm>
          <a:prstGeom prst="rect">
            <a:avLst/>
          </a:prstGeom>
          <a:noFill/>
        </p:spPr>
        <p:txBody>
          <a:bodyPr wrap="square" rtlCol="0" anchor="ctr">
            <a:spAutoFit/>
          </a:bodyPr>
          <a:lstStyle/>
          <a:p>
            <a:pPr algn="ctr"/>
            <a:r>
              <a:rPr lang="ja-JP" altLang="en-US" sz="1100" b="1">
                <a:solidFill>
                  <a:srgbClr val="43A2DC"/>
                </a:solidFill>
              </a:rPr>
              <a:t>→</a:t>
            </a:r>
            <a:r>
              <a:rPr lang="en-US" altLang="ja-JP" sz="1100" b="1" dirty="0">
                <a:solidFill>
                  <a:srgbClr val="43A2DC"/>
                </a:solidFill>
              </a:rPr>
              <a:t>P18</a:t>
            </a:r>
            <a:endParaRPr kumimoji="1" lang="ja-JP" altLang="en-US" sz="1100" b="1" dirty="0">
              <a:solidFill>
                <a:srgbClr val="43A2DC"/>
              </a:solidFill>
            </a:endParaRPr>
          </a:p>
        </p:txBody>
      </p:sp>
      <p:sp>
        <p:nvSpPr>
          <p:cNvPr id="40" name="角丸四角形 39">
            <a:extLst>
              <a:ext uri="{FF2B5EF4-FFF2-40B4-BE49-F238E27FC236}">
                <a16:creationId xmlns:a16="http://schemas.microsoft.com/office/drawing/2014/main" id="{41D73928-5334-68E2-ECB8-1705E44ECE6F}"/>
              </a:ext>
            </a:extLst>
          </p:cNvPr>
          <p:cNvSpPr/>
          <p:nvPr/>
        </p:nvSpPr>
        <p:spPr>
          <a:xfrm>
            <a:off x="664296" y="2752978"/>
            <a:ext cx="1173063" cy="179121"/>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社外とのやり取り</a:t>
            </a:r>
            <a:endParaRPr lang="en-US" altLang="ja-JP" sz="900" b="1" dirty="0">
              <a:solidFill>
                <a:schemeClr val="bg1"/>
              </a:solidFill>
              <a:latin typeface="+mn-ea"/>
            </a:endParaRPr>
          </a:p>
        </p:txBody>
      </p:sp>
      <p:sp>
        <p:nvSpPr>
          <p:cNvPr id="72" name="角丸四角形 71">
            <a:extLst>
              <a:ext uri="{FF2B5EF4-FFF2-40B4-BE49-F238E27FC236}">
                <a16:creationId xmlns:a16="http://schemas.microsoft.com/office/drawing/2014/main" id="{034B54BF-2AAE-D635-EF64-4E6B9B845DC1}"/>
              </a:ext>
            </a:extLst>
          </p:cNvPr>
          <p:cNvSpPr/>
          <p:nvPr/>
        </p:nvSpPr>
        <p:spPr>
          <a:xfrm>
            <a:off x="1933572" y="2655964"/>
            <a:ext cx="1255255" cy="1760400"/>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73" name="テキスト ボックス 72">
            <a:extLst>
              <a:ext uri="{FF2B5EF4-FFF2-40B4-BE49-F238E27FC236}">
                <a16:creationId xmlns:a16="http://schemas.microsoft.com/office/drawing/2014/main" id="{CBAFD796-8AC4-497F-2AB9-6074D59538B2}"/>
              </a:ext>
            </a:extLst>
          </p:cNvPr>
          <p:cNvSpPr txBox="1"/>
          <p:nvPr/>
        </p:nvSpPr>
        <p:spPr>
          <a:xfrm>
            <a:off x="2015375" y="3892743"/>
            <a:ext cx="1114045" cy="261610"/>
          </a:xfrm>
          <a:prstGeom prst="rect">
            <a:avLst/>
          </a:prstGeom>
          <a:noFill/>
        </p:spPr>
        <p:txBody>
          <a:bodyPr wrap="square" rtlCol="0" anchor="ctr">
            <a:spAutoFit/>
          </a:bodyPr>
          <a:lstStyle/>
          <a:p>
            <a:pPr algn="ctr"/>
            <a:r>
              <a:rPr kumimoji="1" lang="ja-JP" altLang="en-US" sz="1100"/>
              <a:t>ワークフロー</a:t>
            </a:r>
            <a:endParaRPr kumimoji="1" lang="ja-JP" altLang="en-US" sz="1100" dirty="0"/>
          </a:p>
        </p:txBody>
      </p:sp>
      <p:sp>
        <p:nvSpPr>
          <p:cNvPr id="74" name="テキスト ボックス 73">
            <a:extLst>
              <a:ext uri="{FF2B5EF4-FFF2-40B4-BE49-F238E27FC236}">
                <a16:creationId xmlns:a16="http://schemas.microsoft.com/office/drawing/2014/main" id="{BDD56D23-152E-E2A4-10B2-C7F1D0AB7BF9}"/>
              </a:ext>
            </a:extLst>
          </p:cNvPr>
          <p:cNvSpPr txBox="1"/>
          <p:nvPr/>
        </p:nvSpPr>
        <p:spPr>
          <a:xfrm>
            <a:off x="1938432" y="4092108"/>
            <a:ext cx="1245534" cy="261610"/>
          </a:xfrm>
          <a:prstGeom prst="rect">
            <a:avLst/>
          </a:prstGeom>
          <a:noFill/>
        </p:spPr>
        <p:txBody>
          <a:bodyPr wrap="square" rtlCol="0" anchor="ctr">
            <a:spAutoFit/>
          </a:bodyPr>
          <a:lstStyle/>
          <a:p>
            <a:pPr algn="ctr"/>
            <a:r>
              <a:rPr lang="ja-JP" altLang="en-US" sz="1100" b="1">
                <a:solidFill>
                  <a:srgbClr val="43A2DC"/>
                </a:solidFill>
              </a:rPr>
              <a:t>→</a:t>
            </a:r>
            <a:r>
              <a:rPr lang="en-US" altLang="ja-JP" sz="1100" b="1" dirty="0">
                <a:solidFill>
                  <a:srgbClr val="43A2DC"/>
                </a:solidFill>
              </a:rPr>
              <a:t>P19</a:t>
            </a:r>
            <a:endParaRPr kumimoji="1" lang="ja-JP" altLang="en-US" sz="1100" b="1" dirty="0">
              <a:solidFill>
                <a:srgbClr val="43A2DC"/>
              </a:solidFill>
            </a:endParaRPr>
          </a:p>
        </p:txBody>
      </p:sp>
      <p:sp>
        <p:nvSpPr>
          <p:cNvPr id="75" name="角丸四角形 74">
            <a:extLst>
              <a:ext uri="{FF2B5EF4-FFF2-40B4-BE49-F238E27FC236}">
                <a16:creationId xmlns:a16="http://schemas.microsoft.com/office/drawing/2014/main" id="{468F00A8-5DBF-F7BF-8F7A-C916A273DC7E}"/>
              </a:ext>
            </a:extLst>
          </p:cNvPr>
          <p:cNvSpPr/>
          <p:nvPr/>
        </p:nvSpPr>
        <p:spPr>
          <a:xfrm>
            <a:off x="1978052" y="2752978"/>
            <a:ext cx="1173063" cy="179121"/>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申請・決裁</a:t>
            </a:r>
            <a:endParaRPr lang="en-US" altLang="ja-JP" sz="900" b="1" dirty="0">
              <a:solidFill>
                <a:schemeClr val="bg1"/>
              </a:solidFill>
              <a:latin typeface="+mn-ea"/>
            </a:endParaRPr>
          </a:p>
        </p:txBody>
      </p:sp>
      <p:sp>
        <p:nvSpPr>
          <p:cNvPr id="76" name="角丸四角形 75">
            <a:extLst>
              <a:ext uri="{FF2B5EF4-FFF2-40B4-BE49-F238E27FC236}">
                <a16:creationId xmlns:a16="http://schemas.microsoft.com/office/drawing/2014/main" id="{7DE124E4-834C-8B1E-B60D-7AB79101A808}"/>
              </a:ext>
            </a:extLst>
          </p:cNvPr>
          <p:cNvSpPr/>
          <p:nvPr/>
        </p:nvSpPr>
        <p:spPr>
          <a:xfrm>
            <a:off x="3241946" y="2645866"/>
            <a:ext cx="1255255" cy="1760400"/>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77" name="テキスト ボックス 76">
            <a:extLst>
              <a:ext uri="{FF2B5EF4-FFF2-40B4-BE49-F238E27FC236}">
                <a16:creationId xmlns:a16="http://schemas.microsoft.com/office/drawing/2014/main" id="{C9F93A7D-AF49-5DBD-7606-7AF82F1CB020}"/>
              </a:ext>
            </a:extLst>
          </p:cNvPr>
          <p:cNvSpPr txBox="1"/>
          <p:nvPr/>
        </p:nvSpPr>
        <p:spPr>
          <a:xfrm>
            <a:off x="3323749" y="3882645"/>
            <a:ext cx="1114045" cy="261610"/>
          </a:xfrm>
          <a:prstGeom prst="rect">
            <a:avLst/>
          </a:prstGeom>
          <a:noFill/>
        </p:spPr>
        <p:txBody>
          <a:bodyPr wrap="square" rtlCol="0" anchor="ctr">
            <a:spAutoFit/>
          </a:bodyPr>
          <a:lstStyle/>
          <a:p>
            <a:pPr algn="ctr"/>
            <a:r>
              <a:rPr kumimoji="1" lang="ja-JP" altLang="en-US" sz="1100"/>
              <a:t>ファイル管理</a:t>
            </a:r>
            <a:endParaRPr kumimoji="1" lang="ja-JP" altLang="en-US" sz="1100" dirty="0"/>
          </a:p>
        </p:txBody>
      </p:sp>
      <p:sp>
        <p:nvSpPr>
          <p:cNvPr id="78" name="テキスト ボックス 77">
            <a:extLst>
              <a:ext uri="{FF2B5EF4-FFF2-40B4-BE49-F238E27FC236}">
                <a16:creationId xmlns:a16="http://schemas.microsoft.com/office/drawing/2014/main" id="{412B21A4-8047-C116-47CB-EBBE87BB6C17}"/>
              </a:ext>
            </a:extLst>
          </p:cNvPr>
          <p:cNvSpPr txBox="1"/>
          <p:nvPr/>
        </p:nvSpPr>
        <p:spPr>
          <a:xfrm>
            <a:off x="3246806" y="4082010"/>
            <a:ext cx="1245534" cy="261610"/>
          </a:xfrm>
          <a:prstGeom prst="rect">
            <a:avLst/>
          </a:prstGeom>
          <a:noFill/>
        </p:spPr>
        <p:txBody>
          <a:bodyPr wrap="square" rtlCol="0" anchor="ctr">
            <a:spAutoFit/>
          </a:bodyPr>
          <a:lstStyle/>
          <a:p>
            <a:pPr algn="ctr"/>
            <a:r>
              <a:rPr lang="ja-JP" altLang="en-US" sz="1100" b="1">
                <a:solidFill>
                  <a:srgbClr val="43A2DC"/>
                </a:solidFill>
              </a:rPr>
              <a:t>→</a:t>
            </a:r>
            <a:r>
              <a:rPr lang="en-US" altLang="ja-JP" sz="1100" b="1" dirty="0">
                <a:solidFill>
                  <a:srgbClr val="43A2DC"/>
                </a:solidFill>
              </a:rPr>
              <a:t>P20</a:t>
            </a:r>
            <a:endParaRPr kumimoji="1" lang="ja-JP" altLang="en-US" sz="1100" b="1" dirty="0">
              <a:solidFill>
                <a:srgbClr val="43A2DC"/>
              </a:solidFill>
            </a:endParaRPr>
          </a:p>
        </p:txBody>
      </p:sp>
      <p:sp>
        <p:nvSpPr>
          <p:cNvPr id="79" name="角丸四角形 78">
            <a:extLst>
              <a:ext uri="{FF2B5EF4-FFF2-40B4-BE49-F238E27FC236}">
                <a16:creationId xmlns:a16="http://schemas.microsoft.com/office/drawing/2014/main" id="{1A1107D8-F3E0-FF5E-BEE0-9040DF308173}"/>
              </a:ext>
            </a:extLst>
          </p:cNvPr>
          <p:cNvSpPr/>
          <p:nvPr/>
        </p:nvSpPr>
        <p:spPr>
          <a:xfrm>
            <a:off x="3286426" y="2742880"/>
            <a:ext cx="1173063" cy="179121"/>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資料の共有・管理</a:t>
            </a:r>
            <a:endParaRPr lang="en-US" altLang="ja-JP" sz="900" b="1" dirty="0">
              <a:solidFill>
                <a:schemeClr val="bg1"/>
              </a:solidFill>
              <a:latin typeface="+mn-ea"/>
            </a:endParaRPr>
          </a:p>
        </p:txBody>
      </p:sp>
      <p:sp>
        <p:nvSpPr>
          <p:cNvPr id="92" name="角丸四角形 91">
            <a:extLst>
              <a:ext uri="{FF2B5EF4-FFF2-40B4-BE49-F238E27FC236}">
                <a16:creationId xmlns:a16="http://schemas.microsoft.com/office/drawing/2014/main" id="{553515B8-E5B0-BE0F-CD2E-8802AE3E95F4}"/>
              </a:ext>
            </a:extLst>
          </p:cNvPr>
          <p:cNvSpPr/>
          <p:nvPr/>
        </p:nvSpPr>
        <p:spPr>
          <a:xfrm>
            <a:off x="4560149" y="2645866"/>
            <a:ext cx="1255255" cy="1760400"/>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93" name="テキスト ボックス 92">
            <a:extLst>
              <a:ext uri="{FF2B5EF4-FFF2-40B4-BE49-F238E27FC236}">
                <a16:creationId xmlns:a16="http://schemas.microsoft.com/office/drawing/2014/main" id="{02647443-7297-CCA4-665C-E4124390A2B4}"/>
              </a:ext>
            </a:extLst>
          </p:cNvPr>
          <p:cNvSpPr txBox="1"/>
          <p:nvPr/>
        </p:nvSpPr>
        <p:spPr>
          <a:xfrm>
            <a:off x="4641952" y="3882645"/>
            <a:ext cx="1114045" cy="261610"/>
          </a:xfrm>
          <a:prstGeom prst="rect">
            <a:avLst/>
          </a:prstGeom>
          <a:noFill/>
        </p:spPr>
        <p:txBody>
          <a:bodyPr wrap="square" rtlCol="0" anchor="ctr">
            <a:spAutoFit/>
          </a:bodyPr>
          <a:lstStyle/>
          <a:p>
            <a:pPr algn="ctr"/>
            <a:r>
              <a:rPr kumimoji="1" lang="ja-JP" altLang="en-US" sz="1100"/>
              <a:t>プロジェクト</a:t>
            </a:r>
            <a:endParaRPr kumimoji="1" lang="ja-JP" altLang="en-US" sz="1100" dirty="0"/>
          </a:p>
        </p:txBody>
      </p:sp>
      <p:sp>
        <p:nvSpPr>
          <p:cNvPr id="94" name="テキスト ボックス 93">
            <a:extLst>
              <a:ext uri="{FF2B5EF4-FFF2-40B4-BE49-F238E27FC236}">
                <a16:creationId xmlns:a16="http://schemas.microsoft.com/office/drawing/2014/main" id="{C3F6E3A2-5D38-656A-2D1D-480947CF93A9}"/>
              </a:ext>
            </a:extLst>
          </p:cNvPr>
          <p:cNvSpPr txBox="1"/>
          <p:nvPr/>
        </p:nvSpPr>
        <p:spPr>
          <a:xfrm>
            <a:off x="4565009" y="4082010"/>
            <a:ext cx="1245534" cy="261610"/>
          </a:xfrm>
          <a:prstGeom prst="rect">
            <a:avLst/>
          </a:prstGeom>
          <a:noFill/>
        </p:spPr>
        <p:txBody>
          <a:bodyPr wrap="square" rtlCol="0" anchor="ctr">
            <a:spAutoFit/>
          </a:bodyPr>
          <a:lstStyle/>
          <a:p>
            <a:pPr algn="ctr"/>
            <a:r>
              <a:rPr lang="ja-JP" altLang="en-US" sz="1100" b="1">
                <a:solidFill>
                  <a:srgbClr val="43A2DC"/>
                </a:solidFill>
              </a:rPr>
              <a:t>→</a:t>
            </a:r>
            <a:r>
              <a:rPr lang="en-US" altLang="ja-JP" sz="1100" b="1" dirty="0">
                <a:solidFill>
                  <a:srgbClr val="43A2DC"/>
                </a:solidFill>
              </a:rPr>
              <a:t>P21</a:t>
            </a:r>
            <a:endParaRPr kumimoji="1" lang="ja-JP" altLang="en-US" sz="1100" b="1" dirty="0">
              <a:solidFill>
                <a:srgbClr val="43A2DC"/>
              </a:solidFill>
            </a:endParaRPr>
          </a:p>
        </p:txBody>
      </p:sp>
      <p:sp>
        <p:nvSpPr>
          <p:cNvPr id="95" name="角丸四角形 94">
            <a:extLst>
              <a:ext uri="{FF2B5EF4-FFF2-40B4-BE49-F238E27FC236}">
                <a16:creationId xmlns:a16="http://schemas.microsoft.com/office/drawing/2014/main" id="{61BB5D88-3C34-EE09-45CD-E02E81863F2F}"/>
              </a:ext>
            </a:extLst>
          </p:cNvPr>
          <p:cNvSpPr/>
          <p:nvPr/>
        </p:nvSpPr>
        <p:spPr>
          <a:xfrm>
            <a:off x="4604629" y="2742880"/>
            <a:ext cx="1173063" cy="179121"/>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タスクの進捗管理</a:t>
            </a:r>
            <a:endParaRPr lang="en-US" altLang="ja-JP" sz="900" b="1" dirty="0">
              <a:solidFill>
                <a:schemeClr val="bg1"/>
              </a:solidFill>
              <a:latin typeface="+mn-ea"/>
            </a:endParaRPr>
          </a:p>
        </p:txBody>
      </p:sp>
      <p:sp>
        <p:nvSpPr>
          <p:cNvPr id="96" name="角丸四角形 95">
            <a:extLst>
              <a:ext uri="{FF2B5EF4-FFF2-40B4-BE49-F238E27FC236}">
                <a16:creationId xmlns:a16="http://schemas.microsoft.com/office/drawing/2014/main" id="{0F50E684-6C21-4B7A-5BC0-E3B18EED8106}"/>
              </a:ext>
            </a:extLst>
          </p:cNvPr>
          <p:cNvSpPr/>
          <p:nvPr/>
        </p:nvSpPr>
        <p:spPr>
          <a:xfrm>
            <a:off x="5878352" y="2645866"/>
            <a:ext cx="1255255" cy="1760400"/>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97" name="テキスト ボックス 96">
            <a:extLst>
              <a:ext uri="{FF2B5EF4-FFF2-40B4-BE49-F238E27FC236}">
                <a16:creationId xmlns:a16="http://schemas.microsoft.com/office/drawing/2014/main" id="{BE03E731-A68C-0C4C-C697-4D2532A2849D}"/>
              </a:ext>
            </a:extLst>
          </p:cNvPr>
          <p:cNvSpPr txBox="1"/>
          <p:nvPr/>
        </p:nvSpPr>
        <p:spPr>
          <a:xfrm>
            <a:off x="5960155" y="3882645"/>
            <a:ext cx="1114045" cy="261610"/>
          </a:xfrm>
          <a:prstGeom prst="rect">
            <a:avLst/>
          </a:prstGeom>
          <a:noFill/>
        </p:spPr>
        <p:txBody>
          <a:bodyPr wrap="square" rtlCol="0" anchor="ctr">
            <a:spAutoFit/>
          </a:bodyPr>
          <a:lstStyle/>
          <a:p>
            <a:pPr algn="ctr"/>
            <a:r>
              <a:rPr kumimoji="1" lang="ja-JP" altLang="en-US" sz="1100"/>
              <a:t>アドレス帳</a:t>
            </a:r>
            <a:endParaRPr kumimoji="1" lang="ja-JP" altLang="en-US" sz="1100" dirty="0"/>
          </a:p>
        </p:txBody>
      </p:sp>
      <p:sp>
        <p:nvSpPr>
          <p:cNvPr id="98" name="テキスト ボックス 97">
            <a:extLst>
              <a:ext uri="{FF2B5EF4-FFF2-40B4-BE49-F238E27FC236}">
                <a16:creationId xmlns:a16="http://schemas.microsoft.com/office/drawing/2014/main" id="{131612C9-AA18-EF6E-4DA2-09CAABDF12A2}"/>
              </a:ext>
            </a:extLst>
          </p:cNvPr>
          <p:cNvSpPr txBox="1"/>
          <p:nvPr/>
        </p:nvSpPr>
        <p:spPr>
          <a:xfrm>
            <a:off x="5883212" y="4082010"/>
            <a:ext cx="1245534" cy="261610"/>
          </a:xfrm>
          <a:prstGeom prst="rect">
            <a:avLst/>
          </a:prstGeom>
          <a:noFill/>
        </p:spPr>
        <p:txBody>
          <a:bodyPr wrap="square" rtlCol="0" anchor="ctr">
            <a:spAutoFit/>
          </a:bodyPr>
          <a:lstStyle/>
          <a:p>
            <a:pPr algn="ctr"/>
            <a:r>
              <a:rPr lang="ja-JP" altLang="en-US" sz="1100" b="1">
                <a:solidFill>
                  <a:srgbClr val="43A2DC"/>
                </a:solidFill>
              </a:rPr>
              <a:t>→</a:t>
            </a:r>
            <a:r>
              <a:rPr lang="en-US" altLang="ja-JP" sz="1100" b="1" dirty="0">
                <a:solidFill>
                  <a:srgbClr val="43A2DC"/>
                </a:solidFill>
              </a:rPr>
              <a:t>P22</a:t>
            </a:r>
            <a:endParaRPr kumimoji="1" lang="ja-JP" altLang="en-US" sz="1100" b="1" dirty="0">
              <a:solidFill>
                <a:srgbClr val="43A2DC"/>
              </a:solidFill>
            </a:endParaRPr>
          </a:p>
        </p:txBody>
      </p:sp>
      <p:sp>
        <p:nvSpPr>
          <p:cNvPr id="99" name="角丸四角形 98">
            <a:extLst>
              <a:ext uri="{FF2B5EF4-FFF2-40B4-BE49-F238E27FC236}">
                <a16:creationId xmlns:a16="http://schemas.microsoft.com/office/drawing/2014/main" id="{C09C11C4-BB50-59A8-16A7-E000540E27CE}"/>
              </a:ext>
            </a:extLst>
          </p:cNvPr>
          <p:cNvSpPr/>
          <p:nvPr/>
        </p:nvSpPr>
        <p:spPr>
          <a:xfrm>
            <a:off x="5922832" y="2742880"/>
            <a:ext cx="1173063" cy="179121"/>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顧客情報の管理</a:t>
            </a:r>
            <a:endParaRPr lang="en-US" altLang="ja-JP" sz="900" b="1" dirty="0">
              <a:solidFill>
                <a:schemeClr val="bg1"/>
              </a:solidFill>
              <a:latin typeface="+mn-ea"/>
            </a:endParaRPr>
          </a:p>
        </p:txBody>
      </p:sp>
      <p:sp>
        <p:nvSpPr>
          <p:cNvPr id="100" name="角丸四角形 99">
            <a:extLst>
              <a:ext uri="{FF2B5EF4-FFF2-40B4-BE49-F238E27FC236}">
                <a16:creationId xmlns:a16="http://schemas.microsoft.com/office/drawing/2014/main" id="{D5DF04D6-9A36-1F1A-902F-A52627ECAE2F}"/>
              </a:ext>
            </a:extLst>
          </p:cNvPr>
          <p:cNvSpPr/>
          <p:nvPr/>
        </p:nvSpPr>
        <p:spPr>
          <a:xfrm>
            <a:off x="7196555" y="2645866"/>
            <a:ext cx="1255255" cy="1760400"/>
          </a:xfrm>
          <a:prstGeom prst="roundRect">
            <a:avLst>
              <a:gd name="adj" fmla="val 3129"/>
            </a:avLst>
          </a:prstGeom>
          <a:solidFill>
            <a:srgbClr val="FFB63A">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01" name="テキスト ボックス 100">
            <a:extLst>
              <a:ext uri="{FF2B5EF4-FFF2-40B4-BE49-F238E27FC236}">
                <a16:creationId xmlns:a16="http://schemas.microsoft.com/office/drawing/2014/main" id="{B6492CAB-674D-9489-653C-FE0A4AFCD050}"/>
              </a:ext>
            </a:extLst>
          </p:cNvPr>
          <p:cNvSpPr txBox="1"/>
          <p:nvPr/>
        </p:nvSpPr>
        <p:spPr>
          <a:xfrm>
            <a:off x="7223827" y="3882645"/>
            <a:ext cx="1200709" cy="261610"/>
          </a:xfrm>
          <a:prstGeom prst="rect">
            <a:avLst/>
          </a:prstGeom>
          <a:noFill/>
        </p:spPr>
        <p:txBody>
          <a:bodyPr wrap="square" rtlCol="0" anchor="ctr">
            <a:spAutoFit/>
          </a:bodyPr>
          <a:lstStyle/>
          <a:p>
            <a:pPr algn="ctr"/>
            <a:r>
              <a:rPr kumimoji="1" lang="ja-JP" altLang="en-US" sz="1100"/>
              <a:t>カスタムアプリ</a:t>
            </a:r>
            <a:endParaRPr kumimoji="1" lang="ja-JP" altLang="en-US" sz="1100" dirty="0"/>
          </a:p>
        </p:txBody>
      </p:sp>
      <p:sp>
        <p:nvSpPr>
          <p:cNvPr id="102" name="テキスト ボックス 101">
            <a:extLst>
              <a:ext uri="{FF2B5EF4-FFF2-40B4-BE49-F238E27FC236}">
                <a16:creationId xmlns:a16="http://schemas.microsoft.com/office/drawing/2014/main" id="{524D936A-E8A1-2197-ED02-C8AAD578F478}"/>
              </a:ext>
            </a:extLst>
          </p:cNvPr>
          <p:cNvSpPr txBox="1"/>
          <p:nvPr/>
        </p:nvSpPr>
        <p:spPr>
          <a:xfrm>
            <a:off x="7201415" y="4082010"/>
            <a:ext cx="1245534" cy="261610"/>
          </a:xfrm>
          <a:prstGeom prst="rect">
            <a:avLst/>
          </a:prstGeom>
          <a:noFill/>
        </p:spPr>
        <p:txBody>
          <a:bodyPr wrap="square" rtlCol="0" anchor="ctr">
            <a:spAutoFit/>
          </a:bodyPr>
          <a:lstStyle/>
          <a:p>
            <a:pPr algn="ctr"/>
            <a:r>
              <a:rPr lang="ja-JP" altLang="en-US" sz="1100" b="1">
                <a:solidFill>
                  <a:srgbClr val="43A2DC"/>
                </a:solidFill>
              </a:rPr>
              <a:t>→</a:t>
            </a:r>
            <a:r>
              <a:rPr lang="en-US" altLang="ja-JP" sz="1100" b="1" dirty="0">
                <a:solidFill>
                  <a:srgbClr val="43A2DC"/>
                </a:solidFill>
              </a:rPr>
              <a:t>P23〜P26</a:t>
            </a:r>
            <a:endParaRPr kumimoji="1" lang="ja-JP" altLang="en-US" sz="1100" b="1" dirty="0">
              <a:solidFill>
                <a:srgbClr val="43A2DC"/>
              </a:solidFill>
            </a:endParaRPr>
          </a:p>
        </p:txBody>
      </p:sp>
      <p:sp>
        <p:nvSpPr>
          <p:cNvPr id="103" name="角丸四角形 102">
            <a:extLst>
              <a:ext uri="{FF2B5EF4-FFF2-40B4-BE49-F238E27FC236}">
                <a16:creationId xmlns:a16="http://schemas.microsoft.com/office/drawing/2014/main" id="{EA4D8F6F-4B5E-98D8-EF32-16A266AE3396}"/>
              </a:ext>
            </a:extLst>
          </p:cNvPr>
          <p:cNvSpPr/>
          <p:nvPr/>
        </p:nvSpPr>
        <p:spPr>
          <a:xfrm>
            <a:off x="7241035" y="2711238"/>
            <a:ext cx="1173063" cy="263512"/>
          </a:xfrm>
          <a:prstGeom prst="roundRect">
            <a:avLst>
              <a:gd name="adj" fmla="val 50000"/>
            </a:avLst>
          </a:prstGeom>
          <a:solidFill>
            <a:srgbClr val="FFB6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800" b="1">
                <a:solidFill>
                  <a:schemeClr val="bg1"/>
                </a:solidFill>
                <a:latin typeface="+mn-ea"/>
              </a:rPr>
              <a:t>自由に作れる</a:t>
            </a:r>
            <a:br>
              <a:rPr lang="en-US" altLang="ja-JP" sz="800" b="1" dirty="0">
                <a:solidFill>
                  <a:schemeClr val="bg1"/>
                </a:solidFill>
                <a:latin typeface="+mn-ea"/>
              </a:rPr>
            </a:br>
            <a:r>
              <a:rPr lang="ja-JP" altLang="en-US" sz="800" b="1">
                <a:solidFill>
                  <a:schemeClr val="bg1"/>
                </a:solidFill>
                <a:latin typeface="+mn-ea"/>
              </a:rPr>
              <a:t>業務アプリ</a:t>
            </a:r>
            <a:endParaRPr lang="en-US" altLang="ja-JP" sz="800" b="1" dirty="0">
              <a:solidFill>
                <a:schemeClr val="bg1"/>
              </a:solidFill>
              <a:latin typeface="+mn-ea"/>
            </a:endParaRPr>
          </a:p>
        </p:txBody>
      </p:sp>
      <p:pic>
        <p:nvPicPr>
          <p:cNvPr id="30" name="図 29">
            <a:extLst>
              <a:ext uri="{FF2B5EF4-FFF2-40B4-BE49-F238E27FC236}">
                <a16:creationId xmlns:a16="http://schemas.microsoft.com/office/drawing/2014/main" id="{06F5B546-CCA1-1C60-4A9E-8F2DF6C96D1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87979" y="3033206"/>
            <a:ext cx="807752" cy="807752"/>
          </a:xfrm>
          <a:prstGeom prst="rect">
            <a:avLst/>
          </a:prstGeom>
        </p:spPr>
      </p:pic>
      <p:pic>
        <p:nvPicPr>
          <p:cNvPr id="34" name="図 33">
            <a:extLst>
              <a:ext uri="{FF2B5EF4-FFF2-40B4-BE49-F238E27FC236}">
                <a16:creationId xmlns:a16="http://schemas.microsoft.com/office/drawing/2014/main" id="{85BDD6A3-DA61-0358-E7E0-940BCEAE223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96639" y="3033206"/>
            <a:ext cx="797017" cy="797017"/>
          </a:xfrm>
          <a:prstGeom prst="rect">
            <a:avLst/>
          </a:prstGeom>
        </p:spPr>
      </p:pic>
      <p:pic>
        <p:nvPicPr>
          <p:cNvPr id="38" name="図 37">
            <a:extLst>
              <a:ext uri="{FF2B5EF4-FFF2-40B4-BE49-F238E27FC236}">
                <a16:creationId xmlns:a16="http://schemas.microsoft.com/office/drawing/2014/main" id="{B22720A7-2DE9-FE11-B875-6E715150E18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51706" y="3051130"/>
            <a:ext cx="761167" cy="761167"/>
          </a:xfrm>
          <a:prstGeom prst="rect">
            <a:avLst/>
          </a:prstGeom>
        </p:spPr>
      </p:pic>
      <p:pic>
        <p:nvPicPr>
          <p:cNvPr id="42" name="図 41">
            <a:extLst>
              <a:ext uri="{FF2B5EF4-FFF2-40B4-BE49-F238E27FC236}">
                <a16:creationId xmlns:a16="http://schemas.microsoft.com/office/drawing/2014/main" id="{1EAC6C59-6057-3A5F-F784-A3B5C62A338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17338" y="3026842"/>
            <a:ext cx="811397" cy="811397"/>
          </a:xfrm>
          <a:prstGeom prst="rect">
            <a:avLst/>
          </a:prstGeom>
        </p:spPr>
      </p:pic>
      <p:pic>
        <p:nvPicPr>
          <p:cNvPr id="61" name="図 60">
            <a:extLst>
              <a:ext uri="{FF2B5EF4-FFF2-40B4-BE49-F238E27FC236}">
                <a16:creationId xmlns:a16="http://schemas.microsoft.com/office/drawing/2014/main" id="{ADE3FEC3-FB37-1FB3-765D-14141BC0CC6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90323" y="3076967"/>
            <a:ext cx="781754" cy="781754"/>
          </a:xfrm>
          <a:prstGeom prst="rect">
            <a:avLst/>
          </a:prstGeom>
        </p:spPr>
      </p:pic>
      <p:pic>
        <p:nvPicPr>
          <p:cNvPr id="65" name="図 64">
            <a:extLst>
              <a:ext uri="{FF2B5EF4-FFF2-40B4-BE49-F238E27FC236}">
                <a16:creationId xmlns:a16="http://schemas.microsoft.com/office/drawing/2014/main" id="{42D4E535-83A5-6E63-664C-F428A0B14276}"/>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71363" y="3134634"/>
            <a:ext cx="738154" cy="738154"/>
          </a:xfrm>
          <a:prstGeom prst="rect">
            <a:avLst/>
          </a:prstGeom>
        </p:spPr>
      </p:pic>
      <p:sp>
        <p:nvSpPr>
          <p:cNvPr id="105" name="スライド番号プレースホルダー 4">
            <a:extLst>
              <a:ext uri="{FF2B5EF4-FFF2-40B4-BE49-F238E27FC236}">
                <a16:creationId xmlns:a16="http://schemas.microsoft.com/office/drawing/2014/main" id="{7EE6664B-1591-0853-71C6-911E5E65E6B6}"/>
              </a:ext>
            </a:extLst>
          </p:cNvPr>
          <p:cNvSpPr>
            <a:spLocks noGrp="1"/>
          </p:cNvSpPr>
          <p:nvPr>
            <p:ph type="sldNum" sz="quarter" idx="4"/>
          </p:nvPr>
        </p:nvSpPr>
        <p:spPr>
          <a:xfrm>
            <a:off x="133673" y="4868863"/>
            <a:ext cx="494977" cy="274637"/>
          </a:xfrm>
        </p:spPr>
        <p:txBody>
          <a:bodyPr/>
          <a:lstStyle/>
          <a:p>
            <a:fld id="{870598C0-F87F-9642-9260-C28AE0AA0F34}" type="slidenum">
              <a:rPr kumimoji="1" lang="ja-JP" altLang="en-US" smtClean="0"/>
              <a:pPr/>
              <a:t>9</a:t>
            </a:fld>
            <a:endParaRPr kumimoji="1" lang="ja-JP" altLang="en-US"/>
          </a:p>
        </p:txBody>
      </p:sp>
      <p:sp>
        <p:nvSpPr>
          <p:cNvPr id="4" name="フッター プレースホルダー 3">
            <a:extLst>
              <a:ext uri="{FF2B5EF4-FFF2-40B4-BE49-F238E27FC236}">
                <a16:creationId xmlns:a16="http://schemas.microsoft.com/office/drawing/2014/main" id="{29518618-391B-7073-F047-21ACECC94ACB}"/>
              </a:ext>
            </a:extLst>
          </p:cNvPr>
          <p:cNvSpPr>
            <a:spLocks noGrp="1"/>
          </p:cNvSpPr>
          <p:nvPr>
            <p:ph type="ftr" sz="quarter" idx="3"/>
          </p:nvPr>
        </p:nvSpPr>
        <p:spPr/>
        <p:txBody>
          <a:bodyPr/>
          <a:lstStyle/>
          <a:p>
            <a:r>
              <a:rPr kumimoji="1" lang="en" altLang="ja-JP"/>
              <a:t>Copyright © Cybozu, Inc.</a:t>
            </a:r>
            <a:endParaRPr kumimoji="1" lang="ja-JP" altLang="en-US"/>
          </a:p>
        </p:txBody>
      </p:sp>
    </p:spTree>
    <p:extLst>
      <p:ext uri="{BB962C8B-B14F-4D97-AF65-F5344CB8AC3E}">
        <p14:creationId xmlns:p14="http://schemas.microsoft.com/office/powerpoint/2010/main" val="1391302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9B1341B-AA06-74A9-3156-2FDED83583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24609" y="1452714"/>
            <a:ext cx="6403056" cy="3247585"/>
          </a:xfrm>
          <a:prstGeom prst="rect">
            <a:avLst/>
          </a:prstGeom>
          <a:ln>
            <a:solidFill>
              <a:schemeClr val="bg1">
                <a:lumMod val="65000"/>
              </a:schemeClr>
            </a:solidFill>
          </a:ln>
        </p:spPr>
      </p:pic>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　　トップページ</a:t>
            </a:r>
            <a:endParaRPr kumimoji="1" lang="ja-JP" altLang="en-US"/>
          </a:p>
        </p:txBody>
      </p:sp>
      <p:sp>
        <p:nvSpPr>
          <p:cNvPr id="3" name="コンテンツ プレースホルダー 2">
            <a:extLst>
              <a:ext uri="{FF2B5EF4-FFF2-40B4-BE49-F238E27FC236}">
                <a16:creationId xmlns:a16="http://schemas.microsoft.com/office/drawing/2014/main" id="{8BA82260-1CF8-95B4-004D-60FF80D4BD32}"/>
              </a:ext>
            </a:extLst>
          </p:cNvPr>
          <p:cNvSpPr>
            <a:spLocks noGrp="1"/>
          </p:cNvSpPr>
          <p:nvPr>
            <p:ph idx="1"/>
          </p:nvPr>
        </p:nvSpPr>
        <p:spPr>
          <a:xfrm>
            <a:off x="701788" y="777786"/>
            <a:ext cx="7886701" cy="3671828"/>
          </a:xfrm>
        </p:spPr>
        <p:txBody>
          <a:bodyPr>
            <a:normAutofit/>
          </a:bodyPr>
          <a:lstStyle/>
          <a:p>
            <a:r>
              <a:rPr lang="ja-JP" altLang="en-US" sz="1400"/>
              <a:t>サイボウズ </a:t>
            </a:r>
            <a:r>
              <a:rPr lang="en-US" altLang="ja-JP" sz="1400" dirty="0"/>
              <a:t>Office</a:t>
            </a:r>
            <a:r>
              <a:rPr lang="ja-JP" altLang="en-US" sz="1400"/>
              <a:t>にログインすると最初に表示される「トップページ」では、</a:t>
            </a:r>
            <a:br>
              <a:rPr lang="en-US" altLang="ja-JP" sz="1400" dirty="0"/>
            </a:br>
            <a:r>
              <a:rPr lang="ja-JP" altLang="en-US" sz="1400"/>
              <a:t>その日の予定や、自分宛の連絡・申請などをまとめて確認できます。</a:t>
            </a:r>
            <a:endParaRPr lang="en-US" altLang="ja-JP" sz="1400" dirty="0"/>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10</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14" name="図 13">
            <a:extLst>
              <a:ext uri="{FF2B5EF4-FFF2-40B4-BE49-F238E27FC236}">
                <a16:creationId xmlns:a16="http://schemas.microsoft.com/office/drawing/2014/main" id="{E69463DD-25EA-EB91-D793-0AB8DD4AA0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647" y="271087"/>
            <a:ext cx="506699" cy="506699"/>
          </a:xfrm>
          <a:prstGeom prst="rect">
            <a:avLst/>
          </a:prstGeom>
        </p:spPr>
      </p:pic>
      <p:sp>
        <p:nvSpPr>
          <p:cNvPr id="19" name="角丸四角形 18">
            <a:extLst>
              <a:ext uri="{FF2B5EF4-FFF2-40B4-BE49-F238E27FC236}">
                <a16:creationId xmlns:a16="http://schemas.microsoft.com/office/drawing/2014/main" id="{740D3FB6-C128-70E4-29C4-34621852E343}"/>
              </a:ext>
            </a:extLst>
          </p:cNvPr>
          <p:cNvSpPr/>
          <p:nvPr/>
        </p:nvSpPr>
        <p:spPr>
          <a:xfrm>
            <a:off x="5413835" y="1389614"/>
            <a:ext cx="2703124" cy="29713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大事な連絡をトップ画面でお知らせ</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20" name="三角形 19">
            <a:extLst>
              <a:ext uri="{FF2B5EF4-FFF2-40B4-BE49-F238E27FC236}">
                <a16:creationId xmlns:a16="http://schemas.microsoft.com/office/drawing/2014/main" id="{9150337D-56AB-1007-6B59-2D37C97E00E1}"/>
              </a:ext>
            </a:extLst>
          </p:cNvPr>
          <p:cNvSpPr/>
          <p:nvPr/>
        </p:nvSpPr>
        <p:spPr>
          <a:xfrm rot="10800000">
            <a:off x="5721473" y="1681353"/>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a:extLst>
              <a:ext uri="{FF2B5EF4-FFF2-40B4-BE49-F238E27FC236}">
                <a16:creationId xmlns:a16="http://schemas.microsoft.com/office/drawing/2014/main" id="{8312AD0F-29FE-6ACE-6C35-28332DB4CEB6}"/>
              </a:ext>
            </a:extLst>
          </p:cNvPr>
          <p:cNvSpPr/>
          <p:nvPr/>
        </p:nvSpPr>
        <p:spPr>
          <a:xfrm>
            <a:off x="2249350" y="2015934"/>
            <a:ext cx="1559199" cy="29713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00" dirty="0">
                <a:solidFill>
                  <a:schemeClr val="tx1"/>
                </a:solidFill>
                <a:latin typeface="Yu Gothic" panose="020B0400000000000000" pitchFamily="34" charset="-128"/>
                <a:ea typeface="Yu Gothic" panose="020B0400000000000000" pitchFamily="34" charset="-128"/>
              </a:rPr>
              <a:t>1</a:t>
            </a:r>
            <a:r>
              <a:rPr lang="ja-JP" altLang="en-US" sz="1000">
                <a:solidFill>
                  <a:schemeClr val="tx1"/>
                </a:solidFill>
                <a:latin typeface="Yu Gothic" panose="020B0400000000000000" pitchFamily="34" charset="-128"/>
                <a:ea typeface="Yu Gothic" panose="020B0400000000000000" pitchFamily="34" charset="-128"/>
              </a:rPr>
              <a:t>週間のスケジュール</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22" name="三角形 21">
            <a:extLst>
              <a:ext uri="{FF2B5EF4-FFF2-40B4-BE49-F238E27FC236}">
                <a16:creationId xmlns:a16="http://schemas.microsoft.com/office/drawing/2014/main" id="{F43E155C-E6CF-3263-71DD-BE891D5AE91C}"/>
              </a:ext>
            </a:extLst>
          </p:cNvPr>
          <p:cNvSpPr/>
          <p:nvPr/>
        </p:nvSpPr>
        <p:spPr>
          <a:xfrm rot="10800000">
            <a:off x="2421973" y="2304303"/>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a:extLst>
              <a:ext uri="{FF2B5EF4-FFF2-40B4-BE49-F238E27FC236}">
                <a16:creationId xmlns:a16="http://schemas.microsoft.com/office/drawing/2014/main" id="{F1A783C9-68EC-0368-7506-F48E8A26FD1C}"/>
              </a:ext>
            </a:extLst>
          </p:cNvPr>
          <p:cNvSpPr/>
          <p:nvPr/>
        </p:nvSpPr>
        <p:spPr>
          <a:xfrm>
            <a:off x="4014340" y="3072918"/>
            <a:ext cx="1921149" cy="29713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自分が関係する最新情報一覧</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24" name="三角形 23">
            <a:extLst>
              <a:ext uri="{FF2B5EF4-FFF2-40B4-BE49-F238E27FC236}">
                <a16:creationId xmlns:a16="http://schemas.microsoft.com/office/drawing/2014/main" id="{AF8E561F-DBA1-C786-9F14-A1E29B816196}"/>
              </a:ext>
            </a:extLst>
          </p:cNvPr>
          <p:cNvSpPr/>
          <p:nvPr/>
        </p:nvSpPr>
        <p:spPr>
          <a:xfrm rot="10800000">
            <a:off x="4186963" y="3361286"/>
            <a:ext cx="135814"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a:extLst>
              <a:ext uri="{FF2B5EF4-FFF2-40B4-BE49-F238E27FC236}">
                <a16:creationId xmlns:a16="http://schemas.microsoft.com/office/drawing/2014/main" id="{479765EE-18F1-BB3E-AECE-55F73E773D5C}"/>
              </a:ext>
            </a:extLst>
          </p:cNvPr>
          <p:cNvSpPr/>
          <p:nvPr/>
        </p:nvSpPr>
        <p:spPr>
          <a:xfrm>
            <a:off x="6377472" y="2659753"/>
            <a:ext cx="2383639" cy="710295"/>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Yu Gothic" panose="020B0400000000000000" pitchFamily="34" charset="-128"/>
                <a:ea typeface="Yu Gothic" panose="020B0400000000000000" pitchFamily="34" charset="-128"/>
              </a:rPr>
              <a:t>トップページに表示する情報や配置、画面デザインはユーザーごとにカスタマイズすることもできます。</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7" name="角丸四角形 6">
            <a:extLst>
              <a:ext uri="{FF2B5EF4-FFF2-40B4-BE49-F238E27FC236}">
                <a16:creationId xmlns:a16="http://schemas.microsoft.com/office/drawing/2014/main" id="{C970A844-E35D-1056-3E01-56344E3CAA26}"/>
              </a:ext>
            </a:extLst>
          </p:cNvPr>
          <p:cNvSpPr/>
          <p:nvPr/>
        </p:nvSpPr>
        <p:spPr>
          <a:xfrm>
            <a:off x="6229156" y="2516886"/>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spTree>
    <p:extLst>
      <p:ext uri="{BB962C8B-B14F-4D97-AF65-F5344CB8AC3E}">
        <p14:creationId xmlns:p14="http://schemas.microsoft.com/office/powerpoint/2010/main" val="431559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　　スケジュール（</a:t>
            </a:r>
            <a:r>
              <a:rPr lang="en-US" altLang="ja-JP" dirty="0"/>
              <a:t>1/2</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8BA82260-1CF8-95B4-004D-60FF80D4BD32}"/>
              </a:ext>
            </a:extLst>
          </p:cNvPr>
          <p:cNvSpPr>
            <a:spLocks noGrp="1"/>
          </p:cNvSpPr>
          <p:nvPr>
            <p:ph idx="1"/>
          </p:nvPr>
        </p:nvSpPr>
        <p:spPr/>
        <p:txBody>
          <a:bodyPr>
            <a:normAutofit/>
          </a:bodyPr>
          <a:lstStyle/>
          <a:p>
            <a:r>
              <a:rPr lang="ja-JP" altLang="en-US" sz="1400"/>
              <a:t>個人の予定管理や、チームの予定確認・共有ができます。</a:t>
            </a:r>
            <a:br>
              <a:rPr lang="en-US" altLang="ja-JP" sz="1400" dirty="0"/>
            </a:br>
            <a:r>
              <a:rPr lang="ja-JP" altLang="en-US" sz="1400"/>
              <a:t>メンバーや設備の空き時間を見ながら予定を登録できるので、予定の調整がかんたんです。</a:t>
            </a:r>
            <a:endParaRPr lang="en-US" altLang="ja-JP" sz="1400" dirty="0"/>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11</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6" name="図 5">
            <a:extLst>
              <a:ext uri="{FF2B5EF4-FFF2-40B4-BE49-F238E27FC236}">
                <a16:creationId xmlns:a16="http://schemas.microsoft.com/office/drawing/2014/main" id="{698B20E8-22CF-01E5-FF0A-8670197839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212" y="275537"/>
            <a:ext cx="521566" cy="521566"/>
          </a:xfrm>
          <a:prstGeom prst="rect">
            <a:avLst/>
          </a:prstGeom>
        </p:spPr>
      </p:pic>
      <p:pic>
        <p:nvPicPr>
          <p:cNvPr id="19" name="図 18">
            <a:extLst>
              <a:ext uri="{FF2B5EF4-FFF2-40B4-BE49-F238E27FC236}">
                <a16:creationId xmlns:a16="http://schemas.microsoft.com/office/drawing/2014/main" id="{752886B5-5BB2-5AD2-AB0D-233F4DBC90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212" y="1783740"/>
            <a:ext cx="4840334" cy="2450418"/>
          </a:xfrm>
          <a:prstGeom prst="rect">
            <a:avLst/>
          </a:prstGeom>
          <a:ln>
            <a:solidFill>
              <a:schemeClr val="bg1">
                <a:lumMod val="65000"/>
              </a:schemeClr>
            </a:solidFill>
          </a:ln>
        </p:spPr>
      </p:pic>
      <p:sp>
        <p:nvSpPr>
          <p:cNvPr id="20" name="角丸四角形 19">
            <a:extLst>
              <a:ext uri="{FF2B5EF4-FFF2-40B4-BE49-F238E27FC236}">
                <a16:creationId xmlns:a16="http://schemas.microsoft.com/office/drawing/2014/main" id="{AD898D59-FA17-2668-FF4C-B9ADEECFACD8}"/>
              </a:ext>
            </a:extLst>
          </p:cNvPr>
          <p:cNvSpPr/>
          <p:nvPr/>
        </p:nvSpPr>
        <p:spPr>
          <a:xfrm>
            <a:off x="1256316" y="1811024"/>
            <a:ext cx="1849801" cy="29713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メンバーの予定を一覧で確認</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21" name="三角形 20">
            <a:extLst>
              <a:ext uri="{FF2B5EF4-FFF2-40B4-BE49-F238E27FC236}">
                <a16:creationId xmlns:a16="http://schemas.microsoft.com/office/drawing/2014/main" id="{7431DAAC-C4C7-5583-DA1B-D1FF6D62FDD4}"/>
              </a:ext>
            </a:extLst>
          </p:cNvPr>
          <p:cNvSpPr/>
          <p:nvPr/>
        </p:nvSpPr>
        <p:spPr>
          <a:xfrm rot="10800000">
            <a:off x="2474794" y="2107344"/>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824849E8-A510-9FFC-F8AE-C0DC829B7324}"/>
              </a:ext>
            </a:extLst>
          </p:cNvPr>
          <p:cNvPicPr>
            <a:picLocks noChangeAspect="1"/>
          </p:cNvPicPr>
          <p:nvPr/>
        </p:nvPicPr>
        <p:blipFill>
          <a:blip r:embed="rId4"/>
          <a:stretch>
            <a:fillRect/>
          </a:stretch>
        </p:blipFill>
        <p:spPr>
          <a:xfrm>
            <a:off x="5684515" y="1781637"/>
            <a:ext cx="2861531" cy="1833798"/>
          </a:xfrm>
          <a:prstGeom prst="rect">
            <a:avLst/>
          </a:prstGeom>
          <a:ln>
            <a:solidFill>
              <a:schemeClr val="bg1">
                <a:lumMod val="65000"/>
              </a:schemeClr>
            </a:solidFill>
          </a:ln>
        </p:spPr>
      </p:pic>
      <p:sp>
        <p:nvSpPr>
          <p:cNvPr id="29" name="三角形 28">
            <a:extLst>
              <a:ext uri="{FF2B5EF4-FFF2-40B4-BE49-F238E27FC236}">
                <a16:creationId xmlns:a16="http://schemas.microsoft.com/office/drawing/2014/main" id="{DCF81FC9-950A-5773-82B6-4422F60C749E}"/>
              </a:ext>
            </a:extLst>
          </p:cNvPr>
          <p:cNvSpPr/>
          <p:nvPr/>
        </p:nvSpPr>
        <p:spPr>
          <a:xfrm rot="10800000">
            <a:off x="7835396" y="1719776"/>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a:extLst>
              <a:ext uri="{FF2B5EF4-FFF2-40B4-BE49-F238E27FC236}">
                <a16:creationId xmlns:a16="http://schemas.microsoft.com/office/drawing/2014/main" id="{CBF90559-9CF7-23CC-D664-E86CB0CE269D}"/>
              </a:ext>
            </a:extLst>
          </p:cNvPr>
          <p:cNvSpPr/>
          <p:nvPr/>
        </p:nvSpPr>
        <p:spPr>
          <a:xfrm>
            <a:off x="5836025" y="1441900"/>
            <a:ext cx="2664657" cy="28707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メニュー名を自由に設定し、色を選べる</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31" name="角丸四角形 30">
            <a:extLst>
              <a:ext uri="{FF2B5EF4-FFF2-40B4-BE49-F238E27FC236}">
                <a16:creationId xmlns:a16="http://schemas.microsoft.com/office/drawing/2014/main" id="{9A9435EA-C9A1-AE5B-A21F-5EC8A50FB5C6}"/>
              </a:ext>
            </a:extLst>
          </p:cNvPr>
          <p:cNvSpPr/>
          <p:nvPr/>
        </p:nvSpPr>
        <p:spPr>
          <a:xfrm>
            <a:off x="5507613" y="3761420"/>
            <a:ext cx="3288915" cy="819717"/>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Yu Gothic" panose="020B0400000000000000" pitchFamily="34" charset="-128"/>
                <a:ea typeface="Yu Gothic" panose="020B0400000000000000" pitchFamily="34" charset="-128"/>
              </a:rPr>
              <a:t>「会議」は緑、「往訪」はピンク、「休み」は赤など、</a:t>
            </a:r>
            <a:endParaRPr lang="en-US" altLang="ja-JP" sz="1000" dirty="0">
              <a:solidFill>
                <a:schemeClr val="tx1"/>
              </a:solidFill>
              <a:latin typeface="Yu Gothic" panose="020B0400000000000000" pitchFamily="34" charset="-128"/>
              <a:ea typeface="Yu Gothic" panose="020B0400000000000000" pitchFamily="34" charset="-128"/>
            </a:endParaRPr>
          </a:p>
          <a:p>
            <a:r>
              <a:rPr lang="ja-JP" altLang="en-US" sz="1000">
                <a:solidFill>
                  <a:schemeClr val="tx1"/>
                </a:solidFill>
                <a:latin typeface="Yu Gothic" panose="020B0400000000000000" pitchFamily="34" charset="-128"/>
                <a:ea typeface="Yu Gothic" panose="020B0400000000000000" pitchFamily="34" charset="-128"/>
              </a:rPr>
              <a:t>予定の種類に合わせて色分けできるので、予定を直感的に把握できます。</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32" name="角丸四角形 31">
            <a:extLst>
              <a:ext uri="{FF2B5EF4-FFF2-40B4-BE49-F238E27FC236}">
                <a16:creationId xmlns:a16="http://schemas.microsoft.com/office/drawing/2014/main" id="{3F1B515E-C79C-ADC8-43B8-A6A22FC0D94B}"/>
              </a:ext>
            </a:extLst>
          </p:cNvPr>
          <p:cNvSpPr/>
          <p:nvPr/>
        </p:nvSpPr>
        <p:spPr>
          <a:xfrm>
            <a:off x="5388106" y="3649814"/>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spTree>
    <p:extLst>
      <p:ext uri="{BB962C8B-B14F-4D97-AF65-F5344CB8AC3E}">
        <p14:creationId xmlns:p14="http://schemas.microsoft.com/office/powerpoint/2010/main" val="2871708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　　スケジュール（</a:t>
            </a:r>
            <a:r>
              <a:rPr lang="en-US" altLang="ja-JP" dirty="0"/>
              <a:t>2/2</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8BA82260-1CF8-95B4-004D-60FF80D4BD32}"/>
              </a:ext>
            </a:extLst>
          </p:cNvPr>
          <p:cNvSpPr>
            <a:spLocks noGrp="1"/>
          </p:cNvSpPr>
          <p:nvPr>
            <p:ph idx="1"/>
          </p:nvPr>
        </p:nvSpPr>
        <p:spPr/>
        <p:txBody>
          <a:bodyPr>
            <a:normAutofit/>
          </a:bodyPr>
          <a:lstStyle/>
          <a:p>
            <a:r>
              <a:rPr lang="ja-JP" altLang="en-US" sz="1400"/>
              <a:t>予定確認・共有だけでなく、便利な予定調整機能やアンケート機能も搭載しています。</a:t>
            </a:r>
            <a:endParaRPr lang="en-US" altLang="ja-JP" sz="1400" dirty="0"/>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12</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6" name="図 5">
            <a:extLst>
              <a:ext uri="{FF2B5EF4-FFF2-40B4-BE49-F238E27FC236}">
                <a16:creationId xmlns:a16="http://schemas.microsoft.com/office/drawing/2014/main" id="{698B20E8-22CF-01E5-FF0A-8670197839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212" y="275537"/>
            <a:ext cx="521566" cy="521566"/>
          </a:xfrm>
          <a:prstGeom prst="rect">
            <a:avLst/>
          </a:prstGeom>
        </p:spPr>
      </p:pic>
      <p:pic>
        <p:nvPicPr>
          <p:cNvPr id="7" name="図 6">
            <a:extLst>
              <a:ext uri="{FF2B5EF4-FFF2-40B4-BE49-F238E27FC236}">
                <a16:creationId xmlns:a16="http://schemas.microsoft.com/office/drawing/2014/main" id="{70EEAE05-9442-4337-A5E4-47A9E84FE9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660" y="1602142"/>
            <a:ext cx="3773338" cy="2276437"/>
          </a:xfrm>
          <a:prstGeom prst="rect">
            <a:avLst/>
          </a:prstGeom>
          <a:ln>
            <a:solidFill>
              <a:schemeClr val="bg1">
                <a:lumMod val="65000"/>
              </a:schemeClr>
            </a:solidFill>
          </a:ln>
        </p:spPr>
      </p:pic>
      <p:pic>
        <p:nvPicPr>
          <p:cNvPr id="8" name="図 7">
            <a:extLst>
              <a:ext uri="{FF2B5EF4-FFF2-40B4-BE49-F238E27FC236}">
                <a16:creationId xmlns:a16="http://schemas.microsoft.com/office/drawing/2014/main" id="{1740CB22-3807-2B71-8B94-D03811A34A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2277" y="1602142"/>
            <a:ext cx="2861471" cy="2282608"/>
          </a:xfrm>
          <a:prstGeom prst="rect">
            <a:avLst/>
          </a:prstGeom>
          <a:ln>
            <a:solidFill>
              <a:schemeClr val="bg1">
                <a:lumMod val="65000"/>
              </a:schemeClr>
            </a:solidFill>
          </a:ln>
        </p:spPr>
      </p:pic>
      <p:sp>
        <p:nvSpPr>
          <p:cNvPr id="9" name="角丸四角形 8">
            <a:extLst>
              <a:ext uri="{FF2B5EF4-FFF2-40B4-BE49-F238E27FC236}">
                <a16:creationId xmlns:a16="http://schemas.microsoft.com/office/drawing/2014/main" id="{CF69474B-04C5-D36F-2E47-8287006F2A1B}"/>
              </a:ext>
            </a:extLst>
          </p:cNvPr>
          <p:cNvSpPr/>
          <p:nvPr/>
        </p:nvSpPr>
        <p:spPr>
          <a:xfrm>
            <a:off x="1978575" y="1183703"/>
            <a:ext cx="2357335" cy="54857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参加者や利用したい施設が</a:t>
            </a:r>
            <a:endParaRPr lang="en-US" altLang="ja-JP" sz="1000" dirty="0">
              <a:solidFill>
                <a:schemeClr val="tx1"/>
              </a:solidFill>
              <a:latin typeface="Yu Gothic" panose="020B0400000000000000" pitchFamily="34" charset="-128"/>
              <a:ea typeface="Yu Gothic" panose="020B0400000000000000" pitchFamily="34" charset="-128"/>
            </a:endParaRPr>
          </a:p>
          <a:p>
            <a:pPr algn="ctr"/>
            <a:r>
              <a:rPr lang="ja-JP" altLang="en-US" sz="1000">
                <a:solidFill>
                  <a:schemeClr val="tx1"/>
                </a:solidFill>
                <a:latin typeface="Yu Gothic" panose="020B0400000000000000" pitchFamily="34" charset="-128"/>
                <a:ea typeface="Yu Gothic" panose="020B0400000000000000" pitchFamily="34" charset="-128"/>
              </a:rPr>
              <a:t>空いている日時を検索</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1" name="三角形 10">
            <a:extLst>
              <a:ext uri="{FF2B5EF4-FFF2-40B4-BE49-F238E27FC236}">
                <a16:creationId xmlns:a16="http://schemas.microsoft.com/office/drawing/2014/main" id="{0BF5DC0B-D3B7-31A9-8ABC-8AEFC32785CE}"/>
              </a:ext>
            </a:extLst>
          </p:cNvPr>
          <p:cNvSpPr/>
          <p:nvPr/>
        </p:nvSpPr>
        <p:spPr>
          <a:xfrm rot="10800000">
            <a:off x="3531164" y="1732273"/>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a:extLst>
              <a:ext uri="{FF2B5EF4-FFF2-40B4-BE49-F238E27FC236}">
                <a16:creationId xmlns:a16="http://schemas.microsoft.com/office/drawing/2014/main" id="{82B9C124-70D5-1A0B-331B-B80C5E8B1085}"/>
              </a:ext>
            </a:extLst>
          </p:cNvPr>
          <p:cNvSpPr/>
          <p:nvPr/>
        </p:nvSpPr>
        <p:spPr>
          <a:xfrm>
            <a:off x="6424539" y="2158250"/>
            <a:ext cx="1781411" cy="530178"/>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登録した予定に、</a:t>
            </a:r>
            <a:br>
              <a:rPr lang="en-US" altLang="ja-JP" sz="1000" dirty="0">
                <a:solidFill>
                  <a:schemeClr val="tx1"/>
                </a:solidFill>
                <a:latin typeface="Yu Gothic" panose="020B0400000000000000" pitchFamily="34" charset="-128"/>
                <a:ea typeface="Yu Gothic" panose="020B0400000000000000" pitchFamily="34" charset="-128"/>
              </a:rPr>
            </a:br>
            <a:r>
              <a:rPr lang="ja-JP" altLang="en-US" sz="1000">
                <a:solidFill>
                  <a:schemeClr val="tx1"/>
                </a:solidFill>
                <a:latin typeface="Yu Gothic" panose="020B0400000000000000" pitchFamily="34" charset="-128"/>
                <a:ea typeface="Yu Gothic" panose="020B0400000000000000" pitchFamily="34" charset="-128"/>
              </a:rPr>
              <a:t>アンケートを設定できる</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7" name="三角形 16">
            <a:extLst>
              <a:ext uri="{FF2B5EF4-FFF2-40B4-BE49-F238E27FC236}">
                <a16:creationId xmlns:a16="http://schemas.microsoft.com/office/drawing/2014/main" id="{A19DC097-D75E-23D1-8D49-E1B7C20C5555}"/>
              </a:ext>
            </a:extLst>
          </p:cNvPr>
          <p:cNvSpPr/>
          <p:nvPr/>
        </p:nvSpPr>
        <p:spPr>
          <a:xfrm rot="10800000">
            <a:off x="6655651" y="2691453"/>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a:extLst>
              <a:ext uri="{FF2B5EF4-FFF2-40B4-BE49-F238E27FC236}">
                <a16:creationId xmlns:a16="http://schemas.microsoft.com/office/drawing/2014/main" id="{86DDFD95-D6EC-F152-171F-8FE22D60107B}"/>
              </a:ext>
            </a:extLst>
          </p:cNvPr>
          <p:cNvSpPr/>
          <p:nvPr/>
        </p:nvSpPr>
        <p:spPr>
          <a:xfrm>
            <a:off x="1485899" y="4053115"/>
            <a:ext cx="3086101" cy="620845"/>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Yu Gothic" panose="020B0400000000000000" pitchFamily="34" charset="-128"/>
                <a:ea typeface="Yu Gothic" panose="020B0400000000000000" pitchFamily="34" charset="-128"/>
              </a:rPr>
              <a:t>予定調整は、他の予定の前後や昼休憩など、</a:t>
            </a:r>
            <a:br>
              <a:rPr lang="en-US" altLang="ja-JP" sz="1000" dirty="0">
                <a:solidFill>
                  <a:schemeClr val="tx1"/>
                </a:solidFill>
                <a:latin typeface="Yu Gothic" panose="020B0400000000000000" pitchFamily="34" charset="-128"/>
                <a:ea typeface="Yu Gothic" panose="020B0400000000000000" pitchFamily="34" charset="-128"/>
              </a:rPr>
            </a:br>
            <a:r>
              <a:rPr lang="ja-JP" altLang="en-US" sz="1000">
                <a:solidFill>
                  <a:schemeClr val="tx1"/>
                </a:solidFill>
                <a:latin typeface="Yu Gothic" panose="020B0400000000000000" pitchFamily="34" charset="-128"/>
                <a:ea typeface="Yu Gothic" panose="020B0400000000000000" pitchFamily="34" charset="-128"/>
              </a:rPr>
              <a:t>除外したい時間帯も指定できます。</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19" name="角丸四角形 18">
            <a:extLst>
              <a:ext uri="{FF2B5EF4-FFF2-40B4-BE49-F238E27FC236}">
                <a16:creationId xmlns:a16="http://schemas.microsoft.com/office/drawing/2014/main" id="{1AFAB823-9EAC-FA42-BC3B-4165C077F0C1}"/>
              </a:ext>
            </a:extLst>
          </p:cNvPr>
          <p:cNvSpPr/>
          <p:nvPr/>
        </p:nvSpPr>
        <p:spPr>
          <a:xfrm>
            <a:off x="1366392" y="3959797"/>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sp>
        <p:nvSpPr>
          <p:cNvPr id="20" name="角丸四角形 19">
            <a:extLst>
              <a:ext uri="{FF2B5EF4-FFF2-40B4-BE49-F238E27FC236}">
                <a16:creationId xmlns:a16="http://schemas.microsoft.com/office/drawing/2014/main" id="{DDCAD3EC-284D-D011-BB36-7D6762F8C5BF}"/>
              </a:ext>
            </a:extLst>
          </p:cNvPr>
          <p:cNvSpPr/>
          <p:nvPr/>
        </p:nvSpPr>
        <p:spPr>
          <a:xfrm>
            <a:off x="7358745" y="2983537"/>
            <a:ext cx="847205" cy="879276"/>
          </a:xfrm>
          <a:prstGeom prst="roundRect">
            <a:avLst>
              <a:gd name="adj" fmla="val 5478"/>
            </a:avLst>
          </a:prstGeom>
          <a:no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000">
              <a:solidFill>
                <a:schemeClr val="tx1"/>
              </a:solidFill>
            </a:endParaRPr>
          </a:p>
        </p:txBody>
      </p:sp>
      <p:sp>
        <p:nvSpPr>
          <p:cNvPr id="21" name="角丸四角形 20">
            <a:extLst>
              <a:ext uri="{FF2B5EF4-FFF2-40B4-BE49-F238E27FC236}">
                <a16:creationId xmlns:a16="http://schemas.microsoft.com/office/drawing/2014/main" id="{DD18C750-79D3-318A-DD9D-056AA777F1B4}"/>
              </a:ext>
            </a:extLst>
          </p:cNvPr>
          <p:cNvSpPr/>
          <p:nvPr/>
        </p:nvSpPr>
        <p:spPr>
          <a:xfrm>
            <a:off x="7204841" y="2985250"/>
            <a:ext cx="153904" cy="163080"/>
          </a:xfrm>
          <a:prstGeom prst="roundRect">
            <a:avLst>
              <a:gd name="adj" fmla="val 5478"/>
            </a:avLst>
          </a:prstGeom>
          <a:no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000">
              <a:solidFill>
                <a:schemeClr val="tx1"/>
              </a:solidFill>
            </a:endParaRPr>
          </a:p>
        </p:txBody>
      </p:sp>
    </p:spTree>
    <p:extLst>
      <p:ext uri="{BB962C8B-B14F-4D97-AF65-F5344CB8AC3E}">
        <p14:creationId xmlns:p14="http://schemas.microsoft.com/office/powerpoint/2010/main" val="1839726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AE5A946-F8D1-C328-5D68-B471C970FB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10844" y="1324400"/>
            <a:ext cx="3072459" cy="2895716"/>
          </a:xfrm>
          <a:prstGeom prst="rect">
            <a:avLst/>
          </a:prstGeom>
          <a:ln>
            <a:solidFill>
              <a:schemeClr val="bg1">
                <a:lumMod val="65000"/>
              </a:schemeClr>
            </a:solidFill>
          </a:ln>
        </p:spPr>
      </p:pic>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　　施設予約</a:t>
            </a:r>
            <a:endParaRPr kumimoji="1" lang="ja-JP" altLang="en-US"/>
          </a:p>
        </p:txBody>
      </p:sp>
      <p:sp>
        <p:nvSpPr>
          <p:cNvPr id="3" name="コンテンツ プレースホルダー 2">
            <a:extLst>
              <a:ext uri="{FF2B5EF4-FFF2-40B4-BE49-F238E27FC236}">
                <a16:creationId xmlns:a16="http://schemas.microsoft.com/office/drawing/2014/main" id="{8BA82260-1CF8-95B4-004D-60FF80D4BD32}"/>
              </a:ext>
            </a:extLst>
          </p:cNvPr>
          <p:cNvSpPr>
            <a:spLocks noGrp="1"/>
          </p:cNvSpPr>
          <p:nvPr>
            <p:ph idx="1"/>
          </p:nvPr>
        </p:nvSpPr>
        <p:spPr/>
        <p:txBody>
          <a:bodyPr>
            <a:normAutofit/>
          </a:bodyPr>
          <a:lstStyle/>
          <a:p>
            <a:r>
              <a:rPr lang="ja-JP" altLang="en-US" sz="1400"/>
              <a:t>会議室や社内の備品などを、「スケジュール」と連動させて予約・管理することができます。</a:t>
            </a:r>
            <a:endParaRPr lang="en-US" altLang="ja-JP" sz="1400" dirty="0"/>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13</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7" name="図 6">
            <a:extLst>
              <a:ext uri="{FF2B5EF4-FFF2-40B4-BE49-F238E27FC236}">
                <a16:creationId xmlns:a16="http://schemas.microsoft.com/office/drawing/2014/main" id="{4B66E2A8-6981-B334-F291-1C2B6B3315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832" y="271899"/>
            <a:ext cx="542855" cy="542855"/>
          </a:xfrm>
          <a:prstGeom prst="rect">
            <a:avLst/>
          </a:prstGeom>
        </p:spPr>
      </p:pic>
      <p:pic>
        <p:nvPicPr>
          <p:cNvPr id="6" name="図 5">
            <a:extLst>
              <a:ext uri="{FF2B5EF4-FFF2-40B4-BE49-F238E27FC236}">
                <a16:creationId xmlns:a16="http://schemas.microsoft.com/office/drawing/2014/main" id="{F42F8E57-3D02-42DD-01F2-BA632890CE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5008" y="1693984"/>
            <a:ext cx="3320096" cy="1914334"/>
          </a:xfrm>
          <a:prstGeom prst="rect">
            <a:avLst/>
          </a:prstGeom>
          <a:ln>
            <a:solidFill>
              <a:schemeClr val="bg1">
                <a:lumMod val="65000"/>
              </a:schemeClr>
            </a:solidFill>
          </a:ln>
        </p:spPr>
      </p:pic>
      <p:sp>
        <p:nvSpPr>
          <p:cNvPr id="11" name="角丸四角形 10">
            <a:extLst>
              <a:ext uri="{FF2B5EF4-FFF2-40B4-BE49-F238E27FC236}">
                <a16:creationId xmlns:a16="http://schemas.microsoft.com/office/drawing/2014/main" id="{10FE0601-9D85-C14D-1981-E7F18294BCF5}"/>
              </a:ext>
            </a:extLst>
          </p:cNvPr>
          <p:cNvSpPr/>
          <p:nvPr/>
        </p:nvSpPr>
        <p:spPr>
          <a:xfrm>
            <a:off x="1666426" y="1332283"/>
            <a:ext cx="2361664" cy="29713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会議室の利用状況を一覧で確認</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2" name="三角形 11">
            <a:extLst>
              <a:ext uri="{FF2B5EF4-FFF2-40B4-BE49-F238E27FC236}">
                <a16:creationId xmlns:a16="http://schemas.microsoft.com/office/drawing/2014/main" id="{43FA03EF-5AC7-575D-9944-C5ED2F01DDA5}"/>
              </a:ext>
            </a:extLst>
          </p:cNvPr>
          <p:cNvSpPr/>
          <p:nvPr/>
        </p:nvSpPr>
        <p:spPr>
          <a:xfrm rot="10800000">
            <a:off x="2965702" y="1629413"/>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a:extLst>
              <a:ext uri="{FF2B5EF4-FFF2-40B4-BE49-F238E27FC236}">
                <a16:creationId xmlns:a16="http://schemas.microsoft.com/office/drawing/2014/main" id="{CED5522E-92C2-2648-214A-7580A44C9277}"/>
              </a:ext>
            </a:extLst>
          </p:cNvPr>
          <p:cNvSpPr/>
          <p:nvPr/>
        </p:nvSpPr>
        <p:spPr>
          <a:xfrm>
            <a:off x="836561" y="3816283"/>
            <a:ext cx="3467425" cy="697823"/>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Yu Gothic" panose="020B0400000000000000" pitchFamily="34" charset="-128"/>
                <a:ea typeface="Yu Gothic" panose="020B0400000000000000" pitchFamily="34" charset="-128"/>
              </a:rPr>
              <a:t>会議室だけでなく、社用車や社内備品の予約を行うことも可能です。</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14" name="角丸四角形 13">
            <a:extLst>
              <a:ext uri="{FF2B5EF4-FFF2-40B4-BE49-F238E27FC236}">
                <a16:creationId xmlns:a16="http://schemas.microsoft.com/office/drawing/2014/main" id="{1D3372E9-4A9A-6F32-E693-E0C732453530}"/>
              </a:ext>
            </a:extLst>
          </p:cNvPr>
          <p:cNvSpPr/>
          <p:nvPr/>
        </p:nvSpPr>
        <p:spPr>
          <a:xfrm>
            <a:off x="717054" y="3722965"/>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sp>
        <p:nvSpPr>
          <p:cNvPr id="15" name="角丸四角形 14">
            <a:extLst>
              <a:ext uri="{FF2B5EF4-FFF2-40B4-BE49-F238E27FC236}">
                <a16:creationId xmlns:a16="http://schemas.microsoft.com/office/drawing/2014/main" id="{3BC2AD6C-93B4-F989-44AC-788686014CD7}"/>
              </a:ext>
            </a:extLst>
          </p:cNvPr>
          <p:cNvSpPr/>
          <p:nvPr/>
        </p:nvSpPr>
        <p:spPr>
          <a:xfrm>
            <a:off x="5207858" y="3347293"/>
            <a:ext cx="2469949" cy="586051"/>
          </a:xfrm>
          <a:prstGeom prst="roundRect">
            <a:avLst>
              <a:gd name="adj" fmla="val 5478"/>
            </a:avLst>
          </a:prstGeom>
          <a:no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000">
              <a:solidFill>
                <a:schemeClr val="tx1"/>
              </a:solidFill>
            </a:endParaRPr>
          </a:p>
        </p:txBody>
      </p:sp>
    </p:spTree>
    <p:extLst>
      <p:ext uri="{BB962C8B-B14F-4D97-AF65-F5344CB8AC3E}">
        <p14:creationId xmlns:p14="http://schemas.microsoft.com/office/powerpoint/2010/main" val="1838180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45C96944-8AF6-73B2-5C4C-1F9C2CDC382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8395" y="1205165"/>
            <a:ext cx="3190288" cy="1542741"/>
          </a:xfrm>
          <a:prstGeom prst="rect">
            <a:avLst/>
          </a:prstGeom>
          <a:ln>
            <a:solidFill>
              <a:schemeClr val="bg1">
                <a:lumMod val="65000"/>
              </a:schemeClr>
            </a:solidFill>
          </a:ln>
        </p:spPr>
      </p:pic>
      <p:pic>
        <p:nvPicPr>
          <p:cNvPr id="22" name="図 21">
            <a:extLst>
              <a:ext uri="{FF2B5EF4-FFF2-40B4-BE49-F238E27FC236}">
                <a16:creationId xmlns:a16="http://schemas.microsoft.com/office/drawing/2014/main" id="{A2226D1B-602E-9DCC-5554-ABA9F0A85BE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9739" y="2803428"/>
            <a:ext cx="2795809" cy="1887020"/>
          </a:xfrm>
          <a:prstGeom prst="rect">
            <a:avLst/>
          </a:prstGeom>
          <a:ln>
            <a:solidFill>
              <a:schemeClr val="bg1">
                <a:lumMod val="65000"/>
              </a:schemeClr>
            </a:solidFill>
          </a:ln>
        </p:spPr>
      </p:pic>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　　報告書</a:t>
            </a:r>
            <a:endParaRPr kumimoji="1" lang="ja-JP" altLang="en-US"/>
          </a:p>
        </p:txBody>
      </p:sp>
      <p:sp>
        <p:nvSpPr>
          <p:cNvPr id="3" name="コンテンツ プレースホルダー 2">
            <a:extLst>
              <a:ext uri="{FF2B5EF4-FFF2-40B4-BE49-F238E27FC236}">
                <a16:creationId xmlns:a16="http://schemas.microsoft.com/office/drawing/2014/main" id="{8BA82260-1CF8-95B4-004D-60FF80D4BD32}"/>
              </a:ext>
            </a:extLst>
          </p:cNvPr>
          <p:cNvSpPr>
            <a:spLocks noGrp="1"/>
          </p:cNvSpPr>
          <p:nvPr>
            <p:ph idx="1"/>
          </p:nvPr>
        </p:nvSpPr>
        <p:spPr>
          <a:xfrm>
            <a:off x="628649" y="777786"/>
            <a:ext cx="8295014" cy="3671828"/>
          </a:xfrm>
        </p:spPr>
        <p:txBody>
          <a:bodyPr>
            <a:normAutofit/>
          </a:bodyPr>
          <a:lstStyle/>
          <a:p>
            <a:r>
              <a:rPr lang="ja-JP" altLang="en-US" sz="1400"/>
              <a:t>商談報告や会議の議事録などを、あらかじめ作成したフォーマットで、かんたんに作成・共有できます。</a:t>
            </a:r>
            <a:endParaRPr lang="en-US" altLang="ja-JP" sz="1400" dirty="0"/>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14</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6" name="図 5">
            <a:extLst>
              <a:ext uri="{FF2B5EF4-FFF2-40B4-BE49-F238E27FC236}">
                <a16:creationId xmlns:a16="http://schemas.microsoft.com/office/drawing/2014/main" id="{7BC7B488-903B-5C47-F703-CA395A7443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842" y="238620"/>
            <a:ext cx="551030" cy="551030"/>
          </a:xfrm>
          <a:prstGeom prst="rect">
            <a:avLst/>
          </a:prstGeom>
        </p:spPr>
      </p:pic>
      <p:sp>
        <p:nvSpPr>
          <p:cNvPr id="14" name="右矢印 13">
            <a:extLst>
              <a:ext uri="{FF2B5EF4-FFF2-40B4-BE49-F238E27FC236}">
                <a16:creationId xmlns:a16="http://schemas.microsoft.com/office/drawing/2014/main" id="{3DB6FBEF-F3CA-B1BD-8935-41CD1EB958D2}"/>
              </a:ext>
            </a:extLst>
          </p:cNvPr>
          <p:cNvSpPr/>
          <p:nvPr/>
        </p:nvSpPr>
        <p:spPr>
          <a:xfrm rot="5400000">
            <a:off x="2709062" y="2414182"/>
            <a:ext cx="1405116" cy="204616"/>
          </a:xfrm>
          <a:prstGeom prst="rightArrow">
            <a:avLst>
              <a:gd name="adj1" fmla="val 50000"/>
              <a:gd name="adj2" fmla="val 85103"/>
            </a:avLst>
          </a:prstGeom>
          <a:solidFill>
            <a:srgbClr val="FFCB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角丸四角形 17">
            <a:extLst>
              <a:ext uri="{FF2B5EF4-FFF2-40B4-BE49-F238E27FC236}">
                <a16:creationId xmlns:a16="http://schemas.microsoft.com/office/drawing/2014/main" id="{0BAA07AE-CC67-7178-0EDE-FC04F0E3F7B6}"/>
              </a:ext>
            </a:extLst>
          </p:cNvPr>
          <p:cNvSpPr/>
          <p:nvPr/>
        </p:nvSpPr>
        <p:spPr>
          <a:xfrm>
            <a:off x="2603276" y="1672258"/>
            <a:ext cx="895334" cy="141674"/>
          </a:xfrm>
          <a:prstGeom prst="roundRect">
            <a:avLst>
              <a:gd name="adj" fmla="val 5478"/>
            </a:avLst>
          </a:prstGeom>
          <a:no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000">
              <a:solidFill>
                <a:schemeClr val="tx1"/>
              </a:solidFill>
            </a:endParaRPr>
          </a:p>
        </p:txBody>
      </p:sp>
      <p:sp>
        <p:nvSpPr>
          <p:cNvPr id="19" name="角丸四角形 18">
            <a:extLst>
              <a:ext uri="{FF2B5EF4-FFF2-40B4-BE49-F238E27FC236}">
                <a16:creationId xmlns:a16="http://schemas.microsoft.com/office/drawing/2014/main" id="{A40EA86D-FCCC-5D0C-6218-CD523CD4CE09}"/>
              </a:ext>
            </a:extLst>
          </p:cNvPr>
          <p:cNvSpPr/>
          <p:nvPr/>
        </p:nvSpPr>
        <p:spPr>
          <a:xfrm>
            <a:off x="1873773" y="1149644"/>
            <a:ext cx="2554014" cy="29713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スケジュールと連携して報告書を作成</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20" name="三角形 19">
            <a:extLst>
              <a:ext uri="{FF2B5EF4-FFF2-40B4-BE49-F238E27FC236}">
                <a16:creationId xmlns:a16="http://schemas.microsoft.com/office/drawing/2014/main" id="{64F78073-34F9-DACB-03F5-909592DD51AF}"/>
              </a:ext>
            </a:extLst>
          </p:cNvPr>
          <p:cNvSpPr/>
          <p:nvPr/>
        </p:nvSpPr>
        <p:spPr>
          <a:xfrm rot="10800000">
            <a:off x="2572188" y="1438891"/>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23">
            <a:extLst>
              <a:ext uri="{FF2B5EF4-FFF2-40B4-BE49-F238E27FC236}">
                <a16:creationId xmlns:a16="http://schemas.microsoft.com/office/drawing/2014/main" id="{C12FFD03-FB64-26B3-406C-1C94A0AC8661}"/>
              </a:ext>
            </a:extLst>
          </p:cNvPr>
          <p:cNvSpPr/>
          <p:nvPr/>
        </p:nvSpPr>
        <p:spPr>
          <a:xfrm>
            <a:off x="5057062" y="3565643"/>
            <a:ext cx="3388543" cy="712159"/>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Yu Gothic" panose="020B0400000000000000" pitchFamily="34" charset="-128"/>
                <a:ea typeface="Yu Gothic" panose="020B0400000000000000" pitchFamily="34" charset="-128"/>
              </a:rPr>
              <a:t>報告書ごとにコメント欄があるため、相談やフィードバックなど、コミュニケーションが進みます。</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25" name="角丸四角形 24">
            <a:extLst>
              <a:ext uri="{FF2B5EF4-FFF2-40B4-BE49-F238E27FC236}">
                <a16:creationId xmlns:a16="http://schemas.microsoft.com/office/drawing/2014/main" id="{0ACBCAFC-984E-5C5D-99C6-A3BF624D266F}"/>
              </a:ext>
            </a:extLst>
          </p:cNvPr>
          <p:cNvSpPr/>
          <p:nvPr/>
        </p:nvSpPr>
        <p:spPr>
          <a:xfrm>
            <a:off x="4937555" y="3472324"/>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pic>
        <p:nvPicPr>
          <p:cNvPr id="7" name="図 6">
            <a:extLst>
              <a:ext uri="{FF2B5EF4-FFF2-40B4-BE49-F238E27FC236}">
                <a16:creationId xmlns:a16="http://schemas.microsoft.com/office/drawing/2014/main" id="{25F37A2A-22B2-B348-4A21-054C70D71F6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54655" y="1149644"/>
            <a:ext cx="2851976" cy="2189223"/>
          </a:xfrm>
          <a:prstGeom prst="rect">
            <a:avLst/>
          </a:prstGeom>
          <a:ln>
            <a:solidFill>
              <a:schemeClr val="bg1">
                <a:lumMod val="65000"/>
              </a:schemeClr>
            </a:solidFill>
          </a:ln>
        </p:spPr>
      </p:pic>
    </p:spTree>
    <p:extLst>
      <p:ext uri="{BB962C8B-B14F-4D97-AF65-F5344CB8AC3E}">
        <p14:creationId xmlns:p14="http://schemas.microsoft.com/office/powerpoint/2010/main" val="3608282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40A0D9BA-DA72-2EDE-1131-4AC7514EC4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65125" y="1588903"/>
            <a:ext cx="3357099" cy="3070336"/>
          </a:xfrm>
          <a:prstGeom prst="rect">
            <a:avLst/>
          </a:prstGeom>
          <a:ln>
            <a:solidFill>
              <a:schemeClr val="bg1">
                <a:lumMod val="65000"/>
              </a:schemeClr>
            </a:solidFill>
          </a:ln>
        </p:spPr>
      </p:pic>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　　掲示板</a:t>
            </a:r>
            <a:endParaRPr kumimoji="1" lang="ja-JP" altLang="en-US"/>
          </a:p>
        </p:txBody>
      </p:sp>
      <p:sp>
        <p:nvSpPr>
          <p:cNvPr id="3" name="コンテンツ プレースホルダー 2">
            <a:extLst>
              <a:ext uri="{FF2B5EF4-FFF2-40B4-BE49-F238E27FC236}">
                <a16:creationId xmlns:a16="http://schemas.microsoft.com/office/drawing/2014/main" id="{8BA82260-1CF8-95B4-004D-60FF80D4BD32}"/>
              </a:ext>
            </a:extLst>
          </p:cNvPr>
          <p:cNvSpPr>
            <a:spLocks noGrp="1"/>
          </p:cNvSpPr>
          <p:nvPr>
            <p:ph idx="1"/>
          </p:nvPr>
        </p:nvSpPr>
        <p:spPr/>
        <p:txBody>
          <a:bodyPr>
            <a:normAutofit/>
          </a:bodyPr>
          <a:lstStyle/>
          <a:p>
            <a:r>
              <a:rPr lang="ja-JP" altLang="en-US" sz="1400"/>
              <a:t>日々の売上報告、社内行事に関するお知らせなど、全ユーザーに向けた情報発信を行うための機能です。掲示ごとのコメント欄や「いいね！」をはじめとしたリアクション機能で、意見交換をすることもできます。</a:t>
            </a:r>
            <a:endParaRPr lang="en-US" altLang="ja-JP" sz="1400" dirty="0"/>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15</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7" name="図 6">
            <a:extLst>
              <a:ext uri="{FF2B5EF4-FFF2-40B4-BE49-F238E27FC236}">
                <a16:creationId xmlns:a16="http://schemas.microsoft.com/office/drawing/2014/main" id="{B5D8A7B8-FC26-A628-8F2E-868BA489F3E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3719" y="288014"/>
            <a:ext cx="533275" cy="533275"/>
          </a:xfrm>
          <a:prstGeom prst="rect">
            <a:avLst/>
          </a:prstGeom>
        </p:spPr>
      </p:pic>
      <p:sp>
        <p:nvSpPr>
          <p:cNvPr id="21" name="角丸四角形 20">
            <a:extLst>
              <a:ext uri="{FF2B5EF4-FFF2-40B4-BE49-F238E27FC236}">
                <a16:creationId xmlns:a16="http://schemas.microsoft.com/office/drawing/2014/main" id="{B2BB0D3D-E3A9-7694-257A-07EDACA42242}"/>
              </a:ext>
            </a:extLst>
          </p:cNvPr>
          <p:cNvSpPr/>
          <p:nvPr/>
        </p:nvSpPr>
        <p:spPr>
          <a:xfrm>
            <a:off x="6363424" y="2594871"/>
            <a:ext cx="2543487" cy="796716"/>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Yu Gothic" panose="020B0400000000000000" pitchFamily="34" charset="-128"/>
                <a:ea typeface="Yu Gothic" panose="020B0400000000000000" pitchFamily="34" charset="-128"/>
              </a:rPr>
              <a:t>掲示内で宛先を指定してコメントしたり、リアクション機能を使って意見交換することもできます。</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22" name="角丸四角形 21">
            <a:extLst>
              <a:ext uri="{FF2B5EF4-FFF2-40B4-BE49-F238E27FC236}">
                <a16:creationId xmlns:a16="http://schemas.microsoft.com/office/drawing/2014/main" id="{1023A73A-69BB-3680-C617-C5049F04ABC1}"/>
              </a:ext>
            </a:extLst>
          </p:cNvPr>
          <p:cNvSpPr/>
          <p:nvPr/>
        </p:nvSpPr>
        <p:spPr>
          <a:xfrm>
            <a:off x="6180202" y="2489681"/>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pic>
        <p:nvPicPr>
          <p:cNvPr id="12" name="図 11">
            <a:extLst>
              <a:ext uri="{FF2B5EF4-FFF2-40B4-BE49-F238E27FC236}">
                <a16:creationId xmlns:a16="http://schemas.microsoft.com/office/drawing/2014/main" id="{E230CB3C-A17C-1A99-4992-E2F15A0512D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9464" y="2231333"/>
            <a:ext cx="3756602" cy="2076145"/>
          </a:xfrm>
          <a:prstGeom prst="rect">
            <a:avLst/>
          </a:prstGeom>
          <a:ln>
            <a:solidFill>
              <a:schemeClr val="bg1">
                <a:lumMod val="65000"/>
              </a:schemeClr>
            </a:solidFill>
          </a:ln>
        </p:spPr>
      </p:pic>
      <p:sp>
        <p:nvSpPr>
          <p:cNvPr id="13" name="角丸四角形 12">
            <a:extLst>
              <a:ext uri="{FF2B5EF4-FFF2-40B4-BE49-F238E27FC236}">
                <a16:creationId xmlns:a16="http://schemas.microsoft.com/office/drawing/2014/main" id="{D9C72C5B-C720-D450-6D01-BCFC42E3ABFE}"/>
              </a:ext>
            </a:extLst>
          </p:cNvPr>
          <p:cNvSpPr/>
          <p:nvPr/>
        </p:nvSpPr>
        <p:spPr>
          <a:xfrm>
            <a:off x="2083947" y="1740321"/>
            <a:ext cx="2420960" cy="526129"/>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書式編集を利用し、</a:t>
            </a:r>
            <a:endParaRPr lang="en-US" altLang="ja-JP" sz="1000" dirty="0">
              <a:solidFill>
                <a:schemeClr val="tx1"/>
              </a:solidFill>
              <a:latin typeface="Yu Gothic" panose="020B0400000000000000" pitchFamily="34" charset="-128"/>
              <a:ea typeface="Yu Gothic" panose="020B0400000000000000" pitchFamily="34" charset="-128"/>
            </a:endParaRPr>
          </a:p>
          <a:p>
            <a:pPr algn="ctr"/>
            <a:r>
              <a:rPr lang="ja-JP" altLang="en-US" sz="1000">
                <a:solidFill>
                  <a:schemeClr val="tx1"/>
                </a:solidFill>
                <a:latin typeface="Yu Gothic" panose="020B0400000000000000" pitchFamily="34" charset="-128"/>
                <a:ea typeface="Yu Gothic" panose="020B0400000000000000" pitchFamily="34" charset="-128"/>
              </a:rPr>
              <a:t>わかりやすい掲示をかんたんに作成</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4" name="三角形 13">
            <a:extLst>
              <a:ext uri="{FF2B5EF4-FFF2-40B4-BE49-F238E27FC236}">
                <a16:creationId xmlns:a16="http://schemas.microsoft.com/office/drawing/2014/main" id="{F3B71F21-12DA-8CD5-E970-CA41C5F68CB0}"/>
              </a:ext>
            </a:extLst>
          </p:cNvPr>
          <p:cNvSpPr/>
          <p:nvPr/>
        </p:nvSpPr>
        <p:spPr>
          <a:xfrm rot="10800000">
            <a:off x="4038420" y="2272058"/>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7915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　　</a:t>
            </a:r>
            <a:r>
              <a:rPr kumimoji="1" lang="ja-JP" altLang="en-US"/>
              <a:t>メッセージ</a:t>
            </a:r>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16</a:t>
            </a:fld>
            <a:endParaRPr kumimoji="1" lang="ja-JP" altLang="en-US"/>
          </a:p>
        </p:txBody>
      </p:sp>
      <p:sp>
        <p:nvSpPr>
          <p:cNvPr id="20" name="正方形/長方形 19">
            <a:extLst>
              <a:ext uri="{FF2B5EF4-FFF2-40B4-BE49-F238E27FC236}">
                <a16:creationId xmlns:a16="http://schemas.microsoft.com/office/drawing/2014/main" id="{30C117E7-E8F5-F4EC-7FD4-BDD579D0C84B}"/>
              </a:ext>
            </a:extLst>
          </p:cNvPr>
          <p:cNvSpPr/>
          <p:nvPr/>
        </p:nvSpPr>
        <p:spPr>
          <a:xfrm>
            <a:off x="243598" y="7476873"/>
            <a:ext cx="4286756" cy="1612889"/>
          </a:xfrm>
          <a:prstGeom prst="rect">
            <a:avLst/>
          </a:prstGeom>
          <a:solidFill>
            <a:schemeClr val="bg1"/>
          </a:solidFill>
          <a:ln w="28575">
            <a:solidFill>
              <a:srgbClr val="F79646"/>
            </a:solidFill>
            <a:prstDash val="sysDash"/>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altLang="ja-JP" dirty="0">
                <a:solidFill>
                  <a:srgbClr val="164888"/>
                </a:solidFill>
              </a:rPr>
              <a:t>POINT</a:t>
            </a:r>
            <a:r>
              <a:rPr lang="ja-JP" altLang="en-US" dirty="0">
                <a:solidFill>
                  <a:srgbClr val="164888"/>
                </a:solidFill>
              </a:rPr>
              <a:t>！</a:t>
            </a:r>
            <a:endParaRPr lang="en-US" altLang="ja-JP" sz="1600" dirty="0">
              <a:solidFill>
                <a:schemeClr val="tx1"/>
              </a:solidFill>
            </a:endParaRPr>
          </a:p>
          <a:p>
            <a:r>
              <a:rPr lang="ja-JP" altLang="en-US" sz="1400" dirty="0">
                <a:solidFill>
                  <a:schemeClr val="tx1"/>
                </a:solidFill>
              </a:rPr>
              <a:t>スレッドごとに閲覧状況の確認もできます。</a:t>
            </a:r>
            <a:endParaRPr lang="en-US" altLang="ja-JP" sz="1800" dirty="0">
              <a:solidFill>
                <a:srgbClr val="164888"/>
              </a:solidFill>
            </a:endParaRPr>
          </a:p>
        </p:txBody>
      </p:sp>
      <p:sp>
        <p:nvSpPr>
          <p:cNvPr id="25" name="テキスト ボックス 24">
            <a:extLst>
              <a:ext uri="{FF2B5EF4-FFF2-40B4-BE49-F238E27FC236}">
                <a16:creationId xmlns:a16="http://schemas.microsoft.com/office/drawing/2014/main" id="{04952FBF-71CB-7654-432D-85C0D69B7526}"/>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27" name="図 26">
            <a:extLst>
              <a:ext uri="{FF2B5EF4-FFF2-40B4-BE49-F238E27FC236}">
                <a16:creationId xmlns:a16="http://schemas.microsoft.com/office/drawing/2014/main" id="{F1AC96D6-772A-4EFC-D547-AEB818C10C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741" y="292344"/>
            <a:ext cx="474509" cy="474509"/>
          </a:xfrm>
          <a:prstGeom prst="rect">
            <a:avLst/>
          </a:prstGeom>
        </p:spPr>
      </p:pic>
      <p:sp>
        <p:nvSpPr>
          <p:cNvPr id="6" name="コンテンツ プレースホルダー 2">
            <a:extLst>
              <a:ext uri="{FF2B5EF4-FFF2-40B4-BE49-F238E27FC236}">
                <a16:creationId xmlns:a16="http://schemas.microsoft.com/office/drawing/2014/main" id="{10846A73-893A-E308-540F-EA24EF6804A5}"/>
              </a:ext>
            </a:extLst>
          </p:cNvPr>
          <p:cNvSpPr txBox="1">
            <a:spLocks/>
          </p:cNvSpPr>
          <p:nvPr/>
        </p:nvSpPr>
        <p:spPr>
          <a:xfrm>
            <a:off x="628649" y="777786"/>
            <a:ext cx="7886701" cy="3671828"/>
          </a:xfrm>
          <a:prstGeom prst="rect">
            <a:avLst/>
          </a:prstGeom>
        </p:spPr>
        <p:txBody>
          <a:bodyPr vert="horz" lIns="0" tIns="0" rIns="0" bIns="0" rtlCol="0">
            <a:normAutofit/>
          </a:bodyPr>
          <a:lstStyle>
            <a:lvl1pPr marL="0" indent="0" algn="l" defTabSz="685800" rtl="0" eaLnBrk="1" latinLnBrk="0" hangingPunct="1">
              <a:lnSpc>
                <a:spcPct val="140000"/>
              </a:lnSpc>
              <a:spcBef>
                <a:spcPts val="750"/>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l"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l"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nSpc>
                <a:spcPct val="110000"/>
              </a:lnSpc>
            </a:pPr>
            <a:r>
              <a:rPr lang="ja-JP" altLang="en-US" sz="1400"/>
              <a:t>社内の特定の相手に絞ってメッセージを送ることができる機能です。</a:t>
            </a:r>
            <a:endParaRPr lang="en-US" altLang="ja-JP" sz="1400" dirty="0"/>
          </a:p>
          <a:p>
            <a:pPr>
              <a:lnSpc>
                <a:spcPct val="110000"/>
              </a:lnSpc>
            </a:pPr>
            <a:r>
              <a:rPr lang="ja-JP" altLang="en-US" sz="1400"/>
              <a:t>社内はメッセージ、社外はメールと使い分ければ、送信ミスも防ぐことができます。</a:t>
            </a:r>
            <a:endParaRPr lang="en-US" altLang="ja-JP" sz="1400" dirty="0"/>
          </a:p>
        </p:txBody>
      </p:sp>
      <p:pic>
        <p:nvPicPr>
          <p:cNvPr id="1026" name="Picture 2">
            <a:extLst>
              <a:ext uri="{FF2B5EF4-FFF2-40B4-BE49-F238E27FC236}">
                <a16:creationId xmlns:a16="http://schemas.microsoft.com/office/drawing/2014/main" id="{71B5DD76-06ED-30FF-24D8-A453C651632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8648" y="1715128"/>
            <a:ext cx="3863789" cy="2092886"/>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11" name="角丸四角形 10">
            <a:extLst>
              <a:ext uri="{FF2B5EF4-FFF2-40B4-BE49-F238E27FC236}">
                <a16:creationId xmlns:a16="http://schemas.microsoft.com/office/drawing/2014/main" id="{D9E40848-9A38-3576-967E-75C282263E7B}"/>
              </a:ext>
            </a:extLst>
          </p:cNvPr>
          <p:cNvSpPr/>
          <p:nvPr/>
        </p:nvSpPr>
        <p:spPr>
          <a:xfrm>
            <a:off x="1573608" y="1690507"/>
            <a:ext cx="2853989" cy="29713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自分が宛先に含まれているメッセージ一覧</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2" name="三角形 11">
            <a:extLst>
              <a:ext uri="{FF2B5EF4-FFF2-40B4-BE49-F238E27FC236}">
                <a16:creationId xmlns:a16="http://schemas.microsoft.com/office/drawing/2014/main" id="{156B370A-F9F5-BF09-7CDB-972B1C8E830E}"/>
              </a:ext>
            </a:extLst>
          </p:cNvPr>
          <p:cNvSpPr/>
          <p:nvPr/>
        </p:nvSpPr>
        <p:spPr>
          <a:xfrm rot="10800000">
            <a:off x="2179756" y="1998570"/>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9062D2A1-8E8B-1B08-5545-D6EAF15546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71845" y="1709104"/>
            <a:ext cx="3663015" cy="2684310"/>
          </a:xfrm>
          <a:prstGeom prst="rect">
            <a:avLst/>
          </a:prstGeom>
          <a:ln>
            <a:solidFill>
              <a:schemeClr val="bg1">
                <a:lumMod val="65000"/>
              </a:schemeClr>
            </a:solidFill>
          </a:ln>
        </p:spPr>
      </p:pic>
      <p:sp>
        <p:nvSpPr>
          <p:cNvPr id="22" name="角丸四角形 21">
            <a:extLst>
              <a:ext uri="{FF2B5EF4-FFF2-40B4-BE49-F238E27FC236}">
                <a16:creationId xmlns:a16="http://schemas.microsoft.com/office/drawing/2014/main" id="{F7567A81-D4F0-D27F-E8F5-CB0A145E2F35}"/>
              </a:ext>
            </a:extLst>
          </p:cNvPr>
          <p:cNvSpPr/>
          <p:nvPr/>
        </p:nvSpPr>
        <p:spPr>
          <a:xfrm>
            <a:off x="4865967" y="2042190"/>
            <a:ext cx="2843946" cy="162459"/>
          </a:xfrm>
          <a:prstGeom prst="roundRect">
            <a:avLst>
              <a:gd name="adj" fmla="val 5478"/>
            </a:avLst>
          </a:prstGeom>
          <a:no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000">
              <a:solidFill>
                <a:schemeClr val="tx1"/>
              </a:solidFill>
            </a:endParaRPr>
          </a:p>
        </p:txBody>
      </p:sp>
      <p:sp>
        <p:nvSpPr>
          <p:cNvPr id="23" name="角丸四角形 22">
            <a:extLst>
              <a:ext uri="{FF2B5EF4-FFF2-40B4-BE49-F238E27FC236}">
                <a16:creationId xmlns:a16="http://schemas.microsoft.com/office/drawing/2014/main" id="{4018B00C-6EF2-E491-8FF5-E2674CBA1D80}"/>
              </a:ext>
            </a:extLst>
          </p:cNvPr>
          <p:cNvSpPr/>
          <p:nvPr/>
        </p:nvSpPr>
        <p:spPr>
          <a:xfrm>
            <a:off x="6295392" y="1410320"/>
            <a:ext cx="2420960" cy="478299"/>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宛先に設定された特定のユーザーと</a:t>
            </a:r>
            <a:endParaRPr lang="en-US" altLang="ja-JP" sz="1000" dirty="0">
              <a:solidFill>
                <a:schemeClr val="tx1"/>
              </a:solidFill>
              <a:latin typeface="Yu Gothic" panose="020B0400000000000000" pitchFamily="34" charset="-128"/>
              <a:ea typeface="Yu Gothic" panose="020B0400000000000000" pitchFamily="34" charset="-128"/>
            </a:endParaRPr>
          </a:p>
          <a:p>
            <a:pPr algn="ctr"/>
            <a:r>
              <a:rPr lang="ja-JP" altLang="en-US" sz="1000">
                <a:solidFill>
                  <a:schemeClr val="tx1"/>
                </a:solidFill>
                <a:latin typeface="Yu Gothic" panose="020B0400000000000000" pitchFamily="34" charset="-128"/>
                <a:ea typeface="Yu Gothic" panose="020B0400000000000000" pitchFamily="34" charset="-128"/>
              </a:rPr>
              <a:t>コミュニケーション</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24" name="三角形 23">
            <a:extLst>
              <a:ext uri="{FF2B5EF4-FFF2-40B4-BE49-F238E27FC236}">
                <a16:creationId xmlns:a16="http://schemas.microsoft.com/office/drawing/2014/main" id="{73D4553C-423A-23A0-7282-8340FACEC807}"/>
              </a:ext>
            </a:extLst>
          </p:cNvPr>
          <p:cNvSpPr/>
          <p:nvPr/>
        </p:nvSpPr>
        <p:spPr>
          <a:xfrm rot="10800000">
            <a:off x="6859892" y="1882754"/>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 31">
            <a:extLst>
              <a:ext uri="{FF2B5EF4-FFF2-40B4-BE49-F238E27FC236}">
                <a16:creationId xmlns:a16="http://schemas.microsoft.com/office/drawing/2014/main" id="{E7AA9B47-380A-ED1A-42D6-C3735FFE67E3}"/>
              </a:ext>
            </a:extLst>
          </p:cNvPr>
          <p:cNvSpPr/>
          <p:nvPr/>
        </p:nvSpPr>
        <p:spPr>
          <a:xfrm>
            <a:off x="6119002" y="3028352"/>
            <a:ext cx="2597350" cy="881496"/>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000">
                <a:solidFill>
                  <a:schemeClr val="tx1"/>
                </a:solidFill>
              </a:rPr>
              <a:t>後から宛先に追加されたユーザーもコメントを遡って確認できるので、引き継ぎもかんたんです。</a:t>
            </a:r>
          </a:p>
        </p:txBody>
      </p:sp>
      <p:sp>
        <p:nvSpPr>
          <p:cNvPr id="34" name="角丸四角形 33">
            <a:extLst>
              <a:ext uri="{FF2B5EF4-FFF2-40B4-BE49-F238E27FC236}">
                <a16:creationId xmlns:a16="http://schemas.microsoft.com/office/drawing/2014/main" id="{89074D7D-A612-C9F7-F223-25602DC2830D}"/>
              </a:ext>
            </a:extLst>
          </p:cNvPr>
          <p:cNvSpPr/>
          <p:nvPr/>
        </p:nvSpPr>
        <p:spPr>
          <a:xfrm>
            <a:off x="5877097" y="2937525"/>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spTree>
    <p:extLst>
      <p:ext uri="{BB962C8B-B14F-4D97-AF65-F5344CB8AC3E}">
        <p14:creationId xmlns:p14="http://schemas.microsoft.com/office/powerpoint/2010/main" val="539695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1FF857CC-86C7-E99E-B3CC-9DCD1B317A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8576" y="1771796"/>
            <a:ext cx="3222918" cy="1844286"/>
          </a:xfrm>
          <a:prstGeom prst="rect">
            <a:avLst/>
          </a:prstGeom>
          <a:ln>
            <a:solidFill>
              <a:schemeClr val="bg1">
                <a:lumMod val="65000"/>
              </a:schemeClr>
            </a:solidFill>
          </a:ln>
        </p:spPr>
      </p:pic>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　　電話メモ（在席確認）</a:t>
            </a:r>
            <a:endParaRPr kumimoji="1" lang="ja-JP" altLang="en-US"/>
          </a:p>
        </p:txBody>
      </p:sp>
      <p:sp>
        <p:nvSpPr>
          <p:cNvPr id="3" name="コンテンツ プレースホルダー 2">
            <a:extLst>
              <a:ext uri="{FF2B5EF4-FFF2-40B4-BE49-F238E27FC236}">
                <a16:creationId xmlns:a16="http://schemas.microsoft.com/office/drawing/2014/main" id="{8BA82260-1CF8-95B4-004D-60FF80D4BD32}"/>
              </a:ext>
            </a:extLst>
          </p:cNvPr>
          <p:cNvSpPr>
            <a:spLocks noGrp="1"/>
          </p:cNvSpPr>
          <p:nvPr>
            <p:ph idx="1"/>
          </p:nvPr>
        </p:nvSpPr>
        <p:spPr/>
        <p:txBody>
          <a:bodyPr>
            <a:normAutofit/>
          </a:bodyPr>
          <a:lstStyle/>
          <a:p>
            <a:r>
              <a:rPr lang="ja-JP" altLang="en-US" sz="1400"/>
              <a:t>外出中・離席中のメンバーにかんたんに伝言を送ることができます。</a:t>
            </a:r>
            <a:br>
              <a:rPr lang="en-US" altLang="ja-JP" sz="1400" dirty="0"/>
            </a:br>
            <a:r>
              <a:rPr lang="ja-JP" altLang="en-US" sz="1400"/>
              <a:t>電話メモを登録されたユーザーは、モバイル版アプリやメールで通知をすぐに受け取れます。</a:t>
            </a:r>
            <a:endParaRPr lang="en-US" altLang="ja-JP" sz="1400" dirty="0"/>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17</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6" name="図 5">
            <a:extLst>
              <a:ext uri="{FF2B5EF4-FFF2-40B4-BE49-F238E27FC236}">
                <a16:creationId xmlns:a16="http://schemas.microsoft.com/office/drawing/2014/main" id="{B49E658A-7F50-E2C6-FB77-EC2F131E44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648" y="266397"/>
            <a:ext cx="524475" cy="524475"/>
          </a:xfrm>
          <a:prstGeom prst="rect">
            <a:avLst/>
          </a:prstGeom>
        </p:spPr>
      </p:pic>
      <p:sp>
        <p:nvSpPr>
          <p:cNvPr id="9" name="角丸四角形 8">
            <a:extLst>
              <a:ext uri="{FF2B5EF4-FFF2-40B4-BE49-F238E27FC236}">
                <a16:creationId xmlns:a16="http://schemas.microsoft.com/office/drawing/2014/main" id="{FADEB2F4-43A5-A767-75D7-DF8D6B41BC0F}"/>
              </a:ext>
            </a:extLst>
          </p:cNvPr>
          <p:cNvSpPr/>
          <p:nvPr/>
        </p:nvSpPr>
        <p:spPr>
          <a:xfrm>
            <a:off x="1018760" y="1397752"/>
            <a:ext cx="2625173" cy="321266"/>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フォームに沿って入力し、登録</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13" name="フッター プレースホルダー 3">
            <a:extLst>
              <a:ext uri="{FF2B5EF4-FFF2-40B4-BE49-F238E27FC236}">
                <a16:creationId xmlns:a16="http://schemas.microsoft.com/office/drawing/2014/main" id="{8A43163F-5DCA-64D5-1BA6-03A94D6CF1A3}"/>
              </a:ext>
            </a:extLst>
          </p:cNvPr>
          <p:cNvSpPr>
            <a:spLocks noGrp="1"/>
          </p:cNvSpPr>
          <p:nvPr>
            <p:ph type="ftr" sz="quarter" idx="3"/>
          </p:nvPr>
        </p:nvSpPr>
        <p:spPr>
          <a:xfrm>
            <a:off x="3028950" y="4868863"/>
            <a:ext cx="3086100" cy="274637"/>
          </a:xfrm>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11" name="三角形 10">
            <a:extLst>
              <a:ext uri="{FF2B5EF4-FFF2-40B4-BE49-F238E27FC236}">
                <a16:creationId xmlns:a16="http://schemas.microsoft.com/office/drawing/2014/main" id="{446C6C33-0F41-733F-5717-310523D65EF8}"/>
              </a:ext>
            </a:extLst>
          </p:cNvPr>
          <p:cNvSpPr/>
          <p:nvPr/>
        </p:nvSpPr>
        <p:spPr>
          <a:xfrm rot="10800000">
            <a:off x="2909458" y="1716151"/>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グラフィカル ユーザー インターフェイス, テキスト, アプリケーション, Teams&#10;&#10;自動的に生成された説明">
            <a:extLst>
              <a:ext uri="{FF2B5EF4-FFF2-40B4-BE49-F238E27FC236}">
                <a16:creationId xmlns:a16="http://schemas.microsoft.com/office/drawing/2014/main" id="{D472C968-BE9D-0B33-724B-7DFA792499A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69707" y="1420952"/>
            <a:ext cx="2198233" cy="2265884"/>
          </a:xfrm>
          <a:prstGeom prst="rect">
            <a:avLst/>
          </a:prstGeom>
        </p:spPr>
      </p:pic>
      <p:sp>
        <p:nvSpPr>
          <p:cNvPr id="32" name="角丸四角形 31">
            <a:extLst>
              <a:ext uri="{FF2B5EF4-FFF2-40B4-BE49-F238E27FC236}">
                <a16:creationId xmlns:a16="http://schemas.microsoft.com/office/drawing/2014/main" id="{E3F2E5DB-396E-8669-04C6-B71DC56B86A0}"/>
              </a:ext>
            </a:extLst>
          </p:cNvPr>
          <p:cNvSpPr/>
          <p:nvPr/>
        </p:nvSpPr>
        <p:spPr>
          <a:xfrm>
            <a:off x="1014116" y="3706796"/>
            <a:ext cx="6678771" cy="1056007"/>
          </a:xfrm>
          <a:prstGeom prst="roundRect">
            <a:avLst>
              <a:gd name="adj" fmla="val 5478"/>
            </a:avLst>
          </a:prstGeom>
          <a:no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33" name="角丸四角形 32">
            <a:extLst>
              <a:ext uri="{FF2B5EF4-FFF2-40B4-BE49-F238E27FC236}">
                <a16:creationId xmlns:a16="http://schemas.microsoft.com/office/drawing/2014/main" id="{58559733-182B-C8AA-846F-1B402741BD93}"/>
              </a:ext>
            </a:extLst>
          </p:cNvPr>
          <p:cNvSpPr/>
          <p:nvPr/>
        </p:nvSpPr>
        <p:spPr>
          <a:xfrm>
            <a:off x="888860" y="3636042"/>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sp>
        <p:nvSpPr>
          <p:cNvPr id="7" name="角丸四角形 6">
            <a:extLst>
              <a:ext uri="{FF2B5EF4-FFF2-40B4-BE49-F238E27FC236}">
                <a16:creationId xmlns:a16="http://schemas.microsoft.com/office/drawing/2014/main" id="{D7C6DD2E-8C0E-CFD4-28AF-4FC10F48F13C}"/>
              </a:ext>
            </a:extLst>
          </p:cNvPr>
          <p:cNvSpPr/>
          <p:nvPr/>
        </p:nvSpPr>
        <p:spPr>
          <a:xfrm>
            <a:off x="6071134" y="2747053"/>
            <a:ext cx="928773" cy="177388"/>
          </a:xfrm>
          <a:prstGeom prst="roundRect">
            <a:avLst>
              <a:gd name="adj" fmla="val 5478"/>
            </a:avLst>
          </a:prstGeom>
          <a:no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14" name="角丸四角形 13">
            <a:extLst>
              <a:ext uri="{FF2B5EF4-FFF2-40B4-BE49-F238E27FC236}">
                <a16:creationId xmlns:a16="http://schemas.microsoft.com/office/drawing/2014/main" id="{75D97DB0-2FF1-E1D1-3D67-1B5F8AD53D16}"/>
              </a:ext>
            </a:extLst>
          </p:cNvPr>
          <p:cNvSpPr/>
          <p:nvPr/>
        </p:nvSpPr>
        <p:spPr>
          <a:xfrm>
            <a:off x="6440719" y="2240705"/>
            <a:ext cx="1816991" cy="321266"/>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ワンクリックで折り返し</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16" name="三角形 15">
            <a:extLst>
              <a:ext uri="{FF2B5EF4-FFF2-40B4-BE49-F238E27FC236}">
                <a16:creationId xmlns:a16="http://schemas.microsoft.com/office/drawing/2014/main" id="{A5795027-F5CF-4980-517C-B9F1FE5F389C}"/>
              </a:ext>
            </a:extLst>
          </p:cNvPr>
          <p:cNvSpPr/>
          <p:nvPr/>
        </p:nvSpPr>
        <p:spPr>
          <a:xfrm rot="10800000">
            <a:off x="6502469" y="2553894"/>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899F73DC-597A-CD03-E995-3E78E010011A}"/>
              </a:ext>
            </a:extLst>
          </p:cNvPr>
          <p:cNvSpPr txBox="1"/>
          <p:nvPr/>
        </p:nvSpPr>
        <p:spPr>
          <a:xfrm>
            <a:off x="1038181" y="3951295"/>
            <a:ext cx="2005536" cy="593945"/>
          </a:xfrm>
          <a:prstGeom prst="rect">
            <a:avLst/>
          </a:prstGeom>
          <a:noFill/>
        </p:spPr>
        <p:txBody>
          <a:bodyPr wrap="square" rtlCol="0">
            <a:spAutoFit/>
          </a:bodyPr>
          <a:lstStyle/>
          <a:p>
            <a:pPr>
              <a:lnSpc>
                <a:spcPct val="110000"/>
              </a:lnSpc>
            </a:pPr>
            <a:r>
              <a:rPr kumimoji="1" lang="ja-JP" altLang="en-US" sz="1000">
                <a:solidFill>
                  <a:schemeClr val="tx1"/>
                </a:solidFill>
                <a:latin typeface="Yu Gothic" panose="020B0400000000000000" pitchFamily="34" charset="-128"/>
                <a:ea typeface="Yu Gothic" panose="020B0400000000000000" pitchFamily="34" charset="-128"/>
              </a:rPr>
              <a:t>電話メモを登録された</a:t>
            </a:r>
            <a:endParaRPr kumimoji="1" lang="en-US" altLang="ja-JP" sz="1000" dirty="0">
              <a:solidFill>
                <a:schemeClr val="tx1"/>
              </a:solidFill>
              <a:latin typeface="Yu Gothic" panose="020B0400000000000000" pitchFamily="34" charset="-128"/>
              <a:ea typeface="Yu Gothic" panose="020B0400000000000000" pitchFamily="34" charset="-128"/>
            </a:endParaRPr>
          </a:p>
          <a:p>
            <a:pPr>
              <a:lnSpc>
                <a:spcPct val="110000"/>
              </a:lnSpc>
            </a:pPr>
            <a:r>
              <a:rPr kumimoji="1" lang="ja-JP" altLang="en-US" sz="1000">
                <a:solidFill>
                  <a:schemeClr val="tx1"/>
                </a:solidFill>
                <a:latin typeface="Yu Gothic" panose="020B0400000000000000" pitchFamily="34" charset="-128"/>
                <a:ea typeface="Yu Gothic" panose="020B0400000000000000" pitchFamily="34" charset="-128"/>
              </a:rPr>
              <a:t>ユーザーは、履歴一覧からも</a:t>
            </a:r>
            <a:endParaRPr kumimoji="1" lang="en-US" altLang="ja-JP" sz="1000" dirty="0">
              <a:solidFill>
                <a:schemeClr val="tx1"/>
              </a:solidFill>
              <a:latin typeface="Yu Gothic" panose="020B0400000000000000" pitchFamily="34" charset="-128"/>
              <a:ea typeface="Yu Gothic" panose="020B0400000000000000" pitchFamily="34" charset="-128"/>
            </a:endParaRPr>
          </a:p>
          <a:p>
            <a:pPr>
              <a:lnSpc>
                <a:spcPct val="110000"/>
              </a:lnSpc>
            </a:pPr>
            <a:r>
              <a:rPr kumimoji="1" lang="ja-JP" altLang="en-US" sz="1000">
                <a:latin typeface="Yu Gothic" panose="020B0400000000000000" pitchFamily="34" charset="-128"/>
                <a:ea typeface="Yu Gothic" panose="020B0400000000000000" pitchFamily="34" charset="-128"/>
              </a:rPr>
              <a:t>確認することができます。</a:t>
            </a:r>
            <a:endParaRPr kumimoji="1" lang="en-US" altLang="ja-JP" sz="1000" dirty="0">
              <a:latin typeface="Yu Gothic" panose="020B0400000000000000" pitchFamily="34" charset="-128"/>
              <a:ea typeface="Yu Gothic" panose="020B0400000000000000" pitchFamily="34" charset="-128"/>
            </a:endParaRPr>
          </a:p>
        </p:txBody>
      </p:sp>
      <p:pic>
        <p:nvPicPr>
          <p:cNvPr id="19" name="図 18">
            <a:extLst>
              <a:ext uri="{FF2B5EF4-FFF2-40B4-BE49-F238E27FC236}">
                <a16:creationId xmlns:a16="http://schemas.microsoft.com/office/drawing/2014/main" id="{45517DF4-383E-2469-9FDB-F0FBAB2300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34339" y="3801164"/>
            <a:ext cx="4735477" cy="866955"/>
          </a:xfrm>
          <a:prstGeom prst="rect">
            <a:avLst/>
          </a:prstGeom>
          <a:ln>
            <a:solidFill>
              <a:schemeClr val="bg1">
                <a:lumMod val="65000"/>
              </a:schemeClr>
            </a:solidFill>
          </a:ln>
        </p:spPr>
      </p:pic>
    </p:spTree>
    <p:extLst>
      <p:ext uri="{BB962C8B-B14F-4D97-AF65-F5344CB8AC3E}">
        <p14:creationId xmlns:p14="http://schemas.microsoft.com/office/powerpoint/2010/main" val="3420513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　　メール</a:t>
            </a:r>
            <a:endParaRPr kumimoji="1" lang="ja-JP" altLang="en-US"/>
          </a:p>
        </p:txBody>
      </p:sp>
      <p:sp>
        <p:nvSpPr>
          <p:cNvPr id="3" name="コンテンツ プレースホルダー 2">
            <a:extLst>
              <a:ext uri="{FF2B5EF4-FFF2-40B4-BE49-F238E27FC236}">
                <a16:creationId xmlns:a16="http://schemas.microsoft.com/office/drawing/2014/main" id="{8BA82260-1CF8-95B4-004D-60FF80D4BD32}"/>
              </a:ext>
            </a:extLst>
          </p:cNvPr>
          <p:cNvSpPr>
            <a:spLocks noGrp="1"/>
          </p:cNvSpPr>
          <p:nvPr>
            <p:ph idx="1"/>
          </p:nvPr>
        </p:nvSpPr>
        <p:spPr/>
        <p:txBody>
          <a:bodyPr>
            <a:normAutofit/>
          </a:bodyPr>
          <a:lstStyle/>
          <a:p>
            <a:r>
              <a:rPr lang="ja-JP" altLang="en-US" sz="1400"/>
              <a:t>ブラウザー上で動作するので、</a:t>
            </a:r>
            <a:br>
              <a:rPr lang="en-US" altLang="ja-JP" sz="1400" dirty="0"/>
            </a:br>
            <a:r>
              <a:rPr lang="ja-JP" altLang="en-US" sz="1400"/>
              <a:t>サイボウズ </a:t>
            </a:r>
            <a:r>
              <a:rPr lang="en-US" altLang="ja-JP" sz="1400" dirty="0"/>
              <a:t>Office</a:t>
            </a:r>
            <a:r>
              <a:rPr lang="ja-JP" altLang="en-US" sz="1400"/>
              <a:t>にログインできる環境であれば、いつでもどこでも快適に利用できます。</a:t>
            </a:r>
            <a:endParaRPr lang="en-US" altLang="ja-JP" sz="1400" dirty="0"/>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18</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7" name="図 6">
            <a:extLst>
              <a:ext uri="{FF2B5EF4-FFF2-40B4-BE49-F238E27FC236}">
                <a16:creationId xmlns:a16="http://schemas.microsoft.com/office/drawing/2014/main" id="{0452EA98-7727-4E3F-EA9C-E18E391D6E6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3749" y="313911"/>
            <a:ext cx="458335" cy="458335"/>
          </a:xfrm>
          <a:prstGeom prst="rect">
            <a:avLst/>
          </a:prstGeom>
        </p:spPr>
      </p:pic>
      <p:pic>
        <p:nvPicPr>
          <p:cNvPr id="6" name="図 5">
            <a:extLst>
              <a:ext uri="{FF2B5EF4-FFF2-40B4-BE49-F238E27FC236}">
                <a16:creationId xmlns:a16="http://schemas.microsoft.com/office/drawing/2014/main" id="{294E6F82-1EC2-330A-EC28-EE91DB1744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522" y="1605127"/>
            <a:ext cx="5471301" cy="2425314"/>
          </a:xfrm>
          <a:prstGeom prst="rect">
            <a:avLst/>
          </a:prstGeom>
          <a:ln>
            <a:solidFill>
              <a:schemeClr val="bg1">
                <a:lumMod val="65000"/>
              </a:schemeClr>
            </a:solidFill>
          </a:ln>
        </p:spPr>
      </p:pic>
      <p:sp>
        <p:nvSpPr>
          <p:cNvPr id="8" name="角丸四角形 7">
            <a:extLst>
              <a:ext uri="{FF2B5EF4-FFF2-40B4-BE49-F238E27FC236}">
                <a16:creationId xmlns:a16="http://schemas.microsoft.com/office/drawing/2014/main" id="{88AA9889-D5D0-2CB2-FE82-727031DA1AD1}"/>
              </a:ext>
            </a:extLst>
          </p:cNvPr>
          <p:cNvSpPr/>
          <p:nvPr/>
        </p:nvSpPr>
        <p:spPr>
          <a:xfrm>
            <a:off x="2383877" y="3510910"/>
            <a:ext cx="2711629" cy="663781"/>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r>
              <a:rPr lang="ja-JP" altLang="en-US" sz="1000">
                <a:solidFill>
                  <a:schemeClr val="tx1"/>
                </a:solidFill>
                <a:latin typeface="Yu Gothic" panose="020B0400000000000000" pitchFamily="34" charset="-128"/>
                <a:ea typeface="Yu Gothic" panose="020B0400000000000000" pitchFamily="34" charset="-128"/>
              </a:rPr>
              <a:t>届いたメールの内容をそのまま転送し、</a:t>
            </a:r>
            <a:br>
              <a:rPr lang="en-US" altLang="ja-JP" sz="1000" dirty="0">
                <a:solidFill>
                  <a:schemeClr val="tx1"/>
                </a:solidFill>
                <a:latin typeface="Yu Gothic" panose="020B0400000000000000" pitchFamily="34" charset="-128"/>
                <a:ea typeface="Yu Gothic" panose="020B0400000000000000" pitchFamily="34" charset="-128"/>
              </a:rPr>
            </a:br>
            <a:r>
              <a:rPr lang="ja-JP" altLang="en-US" sz="1000">
                <a:solidFill>
                  <a:schemeClr val="tx1"/>
                </a:solidFill>
                <a:latin typeface="Yu Gothic" panose="020B0400000000000000" pitchFamily="34" charset="-128"/>
                <a:ea typeface="Yu Gothic" panose="020B0400000000000000" pitchFamily="34" charset="-128"/>
              </a:rPr>
              <a:t>社内メンバーに共有・相談できる</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9" name="三角形 8">
            <a:extLst>
              <a:ext uri="{FF2B5EF4-FFF2-40B4-BE49-F238E27FC236}">
                <a16:creationId xmlns:a16="http://schemas.microsoft.com/office/drawing/2014/main" id="{287715A8-EB87-370F-DCDD-61AF2F5C645C}"/>
              </a:ext>
            </a:extLst>
          </p:cNvPr>
          <p:cNvSpPr/>
          <p:nvPr/>
        </p:nvSpPr>
        <p:spPr>
          <a:xfrm>
            <a:off x="4397137" y="3271671"/>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a:extLst>
              <a:ext uri="{FF2B5EF4-FFF2-40B4-BE49-F238E27FC236}">
                <a16:creationId xmlns:a16="http://schemas.microsoft.com/office/drawing/2014/main" id="{A33EF98D-8049-728B-60B9-0775F9E1EC93}"/>
              </a:ext>
            </a:extLst>
          </p:cNvPr>
          <p:cNvSpPr/>
          <p:nvPr/>
        </p:nvSpPr>
        <p:spPr>
          <a:xfrm>
            <a:off x="4397138" y="3138512"/>
            <a:ext cx="1130361" cy="140897"/>
          </a:xfrm>
          <a:prstGeom prst="roundRect">
            <a:avLst>
              <a:gd name="adj" fmla="val 5478"/>
            </a:avLst>
          </a:prstGeom>
          <a:no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000">
              <a:solidFill>
                <a:schemeClr val="tx1"/>
              </a:solidFill>
            </a:endParaRPr>
          </a:p>
        </p:txBody>
      </p:sp>
      <p:pic>
        <p:nvPicPr>
          <p:cNvPr id="2050" name="Picture 2">
            <a:extLst>
              <a:ext uri="{FF2B5EF4-FFF2-40B4-BE49-F238E27FC236}">
                <a16:creationId xmlns:a16="http://schemas.microsoft.com/office/drawing/2014/main" id="{76EC4F43-B302-256D-91AC-3C68E55AACC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70420" y="1605127"/>
            <a:ext cx="2839002" cy="1719642"/>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15" name="角丸四角形 14">
            <a:extLst>
              <a:ext uri="{FF2B5EF4-FFF2-40B4-BE49-F238E27FC236}">
                <a16:creationId xmlns:a16="http://schemas.microsoft.com/office/drawing/2014/main" id="{04387D76-7F94-E92A-F1E4-B4C0DAE86DA0}"/>
              </a:ext>
            </a:extLst>
          </p:cNvPr>
          <p:cNvSpPr/>
          <p:nvPr/>
        </p:nvSpPr>
        <p:spPr>
          <a:xfrm>
            <a:off x="6215743" y="3247440"/>
            <a:ext cx="2543487" cy="663782"/>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Yu Gothic" panose="020B0400000000000000" pitchFamily="34" charset="-128"/>
                <a:ea typeface="Yu Gothic" panose="020B0400000000000000" pitchFamily="34" charset="-128"/>
              </a:rPr>
              <a:t>あとで確認し直したいメールは「トップページ」に表示しておくことができます。</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16" name="角丸四角形 15">
            <a:extLst>
              <a:ext uri="{FF2B5EF4-FFF2-40B4-BE49-F238E27FC236}">
                <a16:creationId xmlns:a16="http://schemas.microsoft.com/office/drawing/2014/main" id="{8E1DF898-F0C3-1F29-6071-0C61AC1A2EB5}"/>
              </a:ext>
            </a:extLst>
          </p:cNvPr>
          <p:cNvSpPr/>
          <p:nvPr/>
        </p:nvSpPr>
        <p:spPr>
          <a:xfrm>
            <a:off x="5994733" y="3111255"/>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spTree>
    <p:extLst>
      <p:ext uri="{BB962C8B-B14F-4D97-AF65-F5344CB8AC3E}">
        <p14:creationId xmlns:p14="http://schemas.microsoft.com/office/powerpoint/2010/main" val="368202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F788EE-4D6A-2D0F-41CC-D7EDD54E38C1}"/>
              </a:ext>
            </a:extLst>
          </p:cNvPr>
          <p:cNvSpPr>
            <a:spLocks noGrp="1"/>
          </p:cNvSpPr>
          <p:nvPr>
            <p:ph type="title"/>
          </p:nvPr>
        </p:nvSpPr>
        <p:spPr>
          <a:xfrm>
            <a:off x="628650" y="2470364"/>
            <a:ext cx="7886700" cy="757239"/>
          </a:xfrm>
        </p:spPr>
        <p:txBody>
          <a:bodyPr/>
          <a:lstStyle/>
          <a:p>
            <a:r>
              <a:rPr kumimoji="1" lang="ja-JP" altLang="en-US"/>
              <a:t>ご提案資料</a:t>
            </a:r>
          </a:p>
        </p:txBody>
      </p:sp>
      <p:sp>
        <p:nvSpPr>
          <p:cNvPr id="3" name="フッター プレースホルダー 2">
            <a:extLst>
              <a:ext uri="{FF2B5EF4-FFF2-40B4-BE49-F238E27FC236}">
                <a16:creationId xmlns:a16="http://schemas.microsoft.com/office/drawing/2014/main" id="{C9274E56-70A4-3E57-2ADE-19582F822BDD}"/>
              </a:ext>
            </a:extLst>
          </p:cNvPr>
          <p:cNvSpPr>
            <a:spLocks noGrp="1"/>
          </p:cNvSpPr>
          <p:nvPr>
            <p:ph type="ftr" sz="quarter" idx="3"/>
          </p:nvPr>
        </p:nvSpPr>
        <p:spPr/>
        <p:txBody>
          <a:bodyPr/>
          <a:lstStyle/>
          <a:p>
            <a:r>
              <a:rPr kumimoji="1" lang="en" altLang="ja-JP"/>
              <a:t>Copyright © Cybozu, Inc.</a:t>
            </a:r>
            <a:endParaRPr kumimoji="1" lang="ja-JP" altLang="en-US"/>
          </a:p>
        </p:txBody>
      </p:sp>
      <p:sp>
        <p:nvSpPr>
          <p:cNvPr id="4" name="スライド番号プレースホルダー 3">
            <a:extLst>
              <a:ext uri="{FF2B5EF4-FFF2-40B4-BE49-F238E27FC236}">
                <a16:creationId xmlns:a16="http://schemas.microsoft.com/office/drawing/2014/main" id="{F9BC3AF7-077A-2C62-24D2-71B21F7874DC}"/>
              </a:ext>
            </a:extLst>
          </p:cNvPr>
          <p:cNvSpPr>
            <a:spLocks noGrp="1"/>
          </p:cNvSpPr>
          <p:nvPr>
            <p:ph type="sldNum" sz="quarter" idx="4294967295"/>
          </p:nvPr>
        </p:nvSpPr>
        <p:spPr>
          <a:xfrm>
            <a:off x="133673" y="4767263"/>
            <a:ext cx="494977" cy="274637"/>
          </a:xfrm>
          <a:prstGeom prst="rect">
            <a:avLst/>
          </a:prstGeom>
        </p:spPr>
        <p:txBody>
          <a:bodyPr/>
          <a:lstStyle/>
          <a:p>
            <a:fld id="{870598C0-F87F-9642-9260-C28AE0AA0F34}" type="slidenum">
              <a:rPr kumimoji="1" lang="ja-JP" altLang="en-US" smtClean="0"/>
              <a:pPr/>
              <a:t>1</a:t>
            </a:fld>
            <a:endParaRPr kumimoji="1" lang="ja-JP" altLang="en-US"/>
          </a:p>
        </p:txBody>
      </p:sp>
      <p:pic>
        <p:nvPicPr>
          <p:cNvPr id="5" name="図 4">
            <a:extLst>
              <a:ext uri="{FF2B5EF4-FFF2-40B4-BE49-F238E27FC236}">
                <a16:creationId xmlns:a16="http://schemas.microsoft.com/office/drawing/2014/main" id="{D2B1F23D-5980-027D-D828-9E5E6BDEE44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10446" y="1691655"/>
            <a:ext cx="4723108" cy="611418"/>
          </a:xfrm>
          <a:prstGeom prst="rect">
            <a:avLst/>
          </a:prstGeom>
        </p:spPr>
      </p:pic>
      <p:sp>
        <p:nvSpPr>
          <p:cNvPr id="6" name="テキスト ボックス 5">
            <a:extLst>
              <a:ext uri="{FF2B5EF4-FFF2-40B4-BE49-F238E27FC236}">
                <a16:creationId xmlns:a16="http://schemas.microsoft.com/office/drawing/2014/main" id="{5F11B31A-D721-EE44-4305-3036C277C83A}"/>
              </a:ext>
            </a:extLst>
          </p:cNvPr>
          <p:cNvSpPr txBox="1"/>
          <p:nvPr/>
        </p:nvSpPr>
        <p:spPr>
          <a:xfrm>
            <a:off x="3099661" y="3842733"/>
            <a:ext cx="2944678" cy="369332"/>
          </a:xfrm>
          <a:prstGeom prst="rect">
            <a:avLst/>
          </a:prstGeom>
          <a:noFill/>
        </p:spPr>
        <p:txBody>
          <a:bodyPr wrap="square" rtlCol="0">
            <a:spAutoFit/>
          </a:bodyPr>
          <a:lstStyle/>
          <a:p>
            <a:pPr algn="ctr"/>
            <a:r>
              <a:rPr lang="ja-JP" altLang="en-US" sz="1800">
                <a:solidFill>
                  <a:srgbClr val="FFFFFF"/>
                </a:solidFill>
                <a:latin typeface="+mn-ea"/>
              </a:rPr>
              <a:t>サイボウズ株式会社</a:t>
            </a:r>
            <a:endParaRPr kumimoji="1" lang="ja-JP" altLang="en-US" sz="1800">
              <a:solidFill>
                <a:srgbClr val="FFFFFF"/>
              </a:solidFill>
              <a:latin typeface="+mn-ea"/>
            </a:endParaRPr>
          </a:p>
        </p:txBody>
      </p:sp>
      <p:sp>
        <p:nvSpPr>
          <p:cNvPr id="7" name="テキスト ボックス 6">
            <a:extLst>
              <a:ext uri="{FF2B5EF4-FFF2-40B4-BE49-F238E27FC236}">
                <a16:creationId xmlns:a16="http://schemas.microsoft.com/office/drawing/2014/main" id="{AD8B8863-09A4-78DF-5396-A20305923A59}"/>
              </a:ext>
            </a:extLst>
          </p:cNvPr>
          <p:cNvSpPr txBox="1"/>
          <p:nvPr/>
        </p:nvSpPr>
        <p:spPr>
          <a:xfrm>
            <a:off x="6034714" y="4544125"/>
            <a:ext cx="2944678" cy="223138"/>
          </a:xfrm>
          <a:prstGeom prst="rect">
            <a:avLst/>
          </a:prstGeom>
          <a:noFill/>
        </p:spPr>
        <p:txBody>
          <a:bodyPr wrap="square" rtlCol="0">
            <a:spAutoFit/>
          </a:bodyPr>
          <a:lstStyle/>
          <a:p>
            <a:pPr algn="r"/>
            <a:r>
              <a:rPr lang="en-US" altLang="ja-JP" sz="850" dirty="0">
                <a:solidFill>
                  <a:srgbClr val="FFFFFF"/>
                </a:solidFill>
                <a:latin typeface="+mn-ea"/>
              </a:rPr>
              <a:t>2023</a:t>
            </a:r>
            <a:r>
              <a:rPr lang="ja-JP" altLang="en-US" sz="850">
                <a:solidFill>
                  <a:srgbClr val="FFFFFF"/>
                </a:solidFill>
                <a:latin typeface="+mn-ea"/>
              </a:rPr>
              <a:t>年</a:t>
            </a:r>
            <a:r>
              <a:rPr lang="en-US" altLang="ja-JP" sz="850" dirty="0">
                <a:solidFill>
                  <a:srgbClr val="FFFFFF"/>
                </a:solidFill>
                <a:latin typeface="+mn-ea"/>
              </a:rPr>
              <a:t>10</a:t>
            </a:r>
            <a:r>
              <a:rPr lang="ja-JP" altLang="en-US" sz="850">
                <a:solidFill>
                  <a:srgbClr val="FFFFFF"/>
                </a:solidFill>
                <a:latin typeface="+mn-ea"/>
              </a:rPr>
              <a:t>月　現在</a:t>
            </a:r>
            <a:endParaRPr kumimoji="1" lang="ja-JP" altLang="en-US" sz="850">
              <a:solidFill>
                <a:srgbClr val="FFFFFF"/>
              </a:solidFill>
              <a:latin typeface="+mn-ea"/>
            </a:endParaRPr>
          </a:p>
        </p:txBody>
      </p:sp>
    </p:spTree>
    <p:extLst>
      <p:ext uri="{BB962C8B-B14F-4D97-AF65-F5344CB8AC3E}">
        <p14:creationId xmlns:p14="http://schemas.microsoft.com/office/powerpoint/2010/main" val="3182473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A81B4A8E-08A2-3EB8-3352-005425AFE7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8920" y="1197488"/>
            <a:ext cx="4013456" cy="1993014"/>
          </a:xfrm>
          <a:prstGeom prst="rect">
            <a:avLst/>
          </a:prstGeom>
          <a:ln>
            <a:solidFill>
              <a:schemeClr val="bg1">
                <a:lumMod val="65000"/>
              </a:schemeClr>
            </a:solidFill>
          </a:ln>
        </p:spPr>
      </p:pic>
      <p:pic>
        <p:nvPicPr>
          <p:cNvPr id="8" name="Picture 2">
            <a:extLst>
              <a:ext uri="{FF2B5EF4-FFF2-40B4-BE49-F238E27FC236}">
                <a16:creationId xmlns:a16="http://schemas.microsoft.com/office/drawing/2014/main" id="{529ABB3D-FE1B-60C8-FFF3-6036D6FF0D7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67145" y="1202486"/>
            <a:ext cx="3540215" cy="1933596"/>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　　ワークフロー</a:t>
            </a:r>
            <a:endParaRPr kumimoji="1" lang="ja-JP" altLang="en-US"/>
          </a:p>
        </p:txBody>
      </p:sp>
      <p:sp>
        <p:nvSpPr>
          <p:cNvPr id="3" name="コンテンツ プレースホルダー 2">
            <a:extLst>
              <a:ext uri="{FF2B5EF4-FFF2-40B4-BE49-F238E27FC236}">
                <a16:creationId xmlns:a16="http://schemas.microsoft.com/office/drawing/2014/main" id="{8BA82260-1CF8-95B4-004D-60FF80D4BD32}"/>
              </a:ext>
            </a:extLst>
          </p:cNvPr>
          <p:cNvSpPr>
            <a:spLocks noGrp="1"/>
          </p:cNvSpPr>
          <p:nvPr>
            <p:ph idx="1"/>
          </p:nvPr>
        </p:nvSpPr>
        <p:spPr/>
        <p:txBody>
          <a:bodyPr>
            <a:normAutofit/>
          </a:bodyPr>
          <a:lstStyle/>
          <a:p>
            <a:r>
              <a:rPr lang="ja-JP" altLang="en-US" sz="1400"/>
              <a:t>「稟議書」「交通費申請」「休暇申請」などの申請・決裁をかんたんに電子化できます。</a:t>
            </a:r>
            <a:endParaRPr lang="en-US" altLang="ja-JP" sz="1400" dirty="0"/>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19</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6" name="図 5">
            <a:extLst>
              <a:ext uri="{FF2B5EF4-FFF2-40B4-BE49-F238E27FC236}">
                <a16:creationId xmlns:a16="http://schemas.microsoft.com/office/drawing/2014/main" id="{80717BD2-7FC5-CD21-363E-5434F36F65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608" y="255475"/>
            <a:ext cx="485407" cy="485407"/>
          </a:xfrm>
          <a:prstGeom prst="rect">
            <a:avLst/>
          </a:prstGeom>
        </p:spPr>
      </p:pic>
      <p:sp>
        <p:nvSpPr>
          <p:cNvPr id="9" name="角丸四角形 8">
            <a:extLst>
              <a:ext uri="{FF2B5EF4-FFF2-40B4-BE49-F238E27FC236}">
                <a16:creationId xmlns:a16="http://schemas.microsoft.com/office/drawing/2014/main" id="{422B0EA1-65BE-C37A-F8E4-B27A3D5C6C25}"/>
              </a:ext>
            </a:extLst>
          </p:cNvPr>
          <p:cNvSpPr/>
          <p:nvPr/>
        </p:nvSpPr>
        <p:spPr>
          <a:xfrm>
            <a:off x="2508998" y="1696082"/>
            <a:ext cx="2083628" cy="548951"/>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申請内容と進行状況を</a:t>
            </a:r>
            <a:endParaRPr lang="en-US" altLang="ja-JP" sz="1000" dirty="0">
              <a:solidFill>
                <a:schemeClr val="tx1"/>
              </a:solidFill>
              <a:latin typeface="Yu Gothic" panose="020B0400000000000000" pitchFamily="34" charset="-128"/>
              <a:ea typeface="Yu Gothic" panose="020B0400000000000000" pitchFamily="34" charset="-128"/>
            </a:endParaRPr>
          </a:p>
          <a:p>
            <a:pPr algn="ctr"/>
            <a:r>
              <a:rPr lang="ja-JP" altLang="en-US" sz="1000">
                <a:solidFill>
                  <a:schemeClr val="tx1"/>
                </a:solidFill>
                <a:latin typeface="Yu Gothic" panose="020B0400000000000000" pitchFamily="34" charset="-128"/>
                <a:ea typeface="Yu Gothic" panose="020B0400000000000000" pitchFamily="34" charset="-128"/>
              </a:rPr>
              <a:t>ひと目で確認できる</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2" name="角丸四角形 11">
            <a:extLst>
              <a:ext uri="{FF2B5EF4-FFF2-40B4-BE49-F238E27FC236}">
                <a16:creationId xmlns:a16="http://schemas.microsoft.com/office/drawing/2014/main" id="{B56C0111-B3F1-6BBD-1073-F681B7732700}"/>
              </a:ext>
            </a:extLst>
          </p:cNvPr>
          <p:cNvSpPr/>
          <p:nvPr/>
        </p:nvSpPr>
        <p:spPr>
          <a:xfrm>
            <a:off x="6115049" y="1272703"/>
            <a:ext cx="2431161" cy="29713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申請フォームを追加・変更可能</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3" name="三角形 12">
            <a:extLst>
              <a:ext uri="{FF2B5EF4-FFF2-40B4-BE49-F238E27FC236}">
                <a16:creationId xmlns:a16="http://schemas.microsoft.com/office/drawing/2014/main" id="{7CA812E4-5964-4AA1-733C-C8C30DB3F4C7}"/>
              </a:ext>
            </a:extLst>
          </p:cNvPr>
          <p:cNvSpPr/>
          <p:nvPr/>
        </p:nvSpPr>
        <p:spPr>
          <a:xfrm rot="10800000">
            <a:off x="7914887" y="1569023"/>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a:extLst>
              <a:ext uri="{FF2B5EF4-FFF2-40B4-BE49-F238E27FC236}">
                <a16:creationId xmlns:a16="http://schemas.microsoft.com/office/drawing/2014/main" id="{AD66056C-210F-183E-9A7D-F30102AEB0BF}"/>
              </a:ext>
            </a:extLst>
          </p:cNvPr>
          <p:cNvSpPr/>
          <p:nvPr/>
        </p:nvSpPr>
        <p:spPr>
          <a:xfrm>
            <a:off x="492440" y="3357508"/>
            <a:ext cx="5622610" cy="1407975"/>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00">
                <a:solidFill>
                  <a:schemeClr val="tx1"/>
                </a:solidFill>
                <a:latin typeface="Yu Gothic" panose="020B0400000000000000" pitchFamily="34" charset="-128"/>
                <a:ea typeface="Yu Gothic" panose="020B0400000000000000" pitchFamily="34" charset="-128"/>
              </a:rPr>
              <a:t>スマートフォンからも申請や決裁を</a:t>
            </a:r>
            <a:endParaRPr lang="en-US" altLang="ja-JP" sz="1000" dirty="0">
              <a:solidFill>
                <a:schemeClr val="tx1"/>
              </a:solidFill>
              <a:latin typeface="Yu Gothic" panose="020B0400000000000000" pitchFamily="34" charset="-128"/>
              <a:ea typeface="Yu Gothic" panose="020B0400000000000000" pitchFamily="34" charset="-128"/>
            </a:endParaRPr>
          </a:p>
          <a:p>
            <a:pPr>
              <a:lnSpc>
                <a:spcPct val="110000"/>
              </a:lnSpc>
            </a:pPr>
            <a:r>
              <a:rPr lang="ja-JP" altLang="en-US" sz="1000">
                <a:solidFill>
                  <a:schemeClr val="tx1"/>
                </a:solidFill>
                <a:latin typeface="Yu Gothic" panose="020B0400000000000000" pitchFamily="34" charset="-128"/>
                <a:ea typeface="Yu Gothic" panose="020B0400000000000000" pitchFamily="34" charset="-128"/>
              </a:rPr>
              <a:t>スムーズに行うことができます。</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15" name="角丸四角形 14">
            <a:extLst>
              <a:ext uri="{FF2B5EF4-FFF2-40B4-BE49-F238E27FC236}">
                <a16:creationId xmlns:a16="http://schemas.microsoft.com/office/drawing/2014/main" id="{1E417638-2B26-D912-E810-A8FA0969C9DD}"/>
              </a:ext>
            </a:extLst>
          </p:cNvPr>
          <p:cNvSpPr/>
          <p:nvPr/>
        </p:nvSpPr>
        <p:spPr>
          <a:xfrm>
            <a:off x="369071" y="3285887"/>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sp>
        <p:nvSpPr>
          <p:cNvPr id="19" name="三角形 18">
            <a:extLst>
              <a:ext uri="{FF2B5EF4-FFF2-40B4-BE49-F238E27FC236}">
                <a16:creationId xmlns:a16="http://schemas.microsoft.com/office/drawing/2014/main" id="{3CB921BF-BBB9-EE11-981A-228EA0F786C4}"/>
              </a:ext>
            </a:extLst>
          </p:cNvPr>
          <p:cNvSpPr/>
          <p:nvPr/>
        </p:nvSpPr>
        <p:spPr>
          <a:xfrm rot="10800000">
            <a:off x="2989387" y="2240838"/>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FED70DBF-8637-4908-C923-44DDD387364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93383" y="3549168"/>
            <a:ext cx="681635" cy="1209416"/>
          </a:xfrm>
          <a:prstGeom prst="rect">
            <a:avLst/>
          </a:prstGeom>
        </p:spPr>
      </p:pic>
      <p:pic>
        <p:nvPicPr>
          <p:cNvPr id="21" name="図 20">
            <a:extLst>
              <a:ext uri="{FF2B5EF4-FFF2-40B4-BE49-F238E27FC236}">
                <a16:creationId xmlns:a16="http://schemas.microsoft.com/office/drawing/2014/main" id="{9007FD95-67C2-F320-9ABA-3E2F7ABBAD6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53697" y="3516985"/>
            <a:ext cx="702809" cy="1246983"/>
          </a:xfrm>
          <a:prstGeom prst="rect">
            <a:avLst/>
          </a:prstGeom>
        </p:spPr>
      </p:pic>
      <p:pic>
        <p:nvPicPr>
          <p:cNvPr id="26" name="図 25">
            <a:extLst>
              <a:ext uri="{FF2B5EF4-FFF2-40B4-BE49-F238E27FC236}">
                <a16:creationId xmlns:a16="http://schemas.microsoft.com/office/drawing/2014/main" id="{7CA2183C-E976-1D6D-F9B0-35F7A9BCD4F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94120" y="3740615"/>
            <a:ext cx="891684" cy="871758"/>
          </a:xfrm>
          <a:prstGeom prst="rect">
            <a:avLst/>
          </a:prstGeom>
        </p:spPr>
      </p:pic>
      <p:sp>
        <p:nvSpPr>
          <p:cNvPr id="27" name="コンテンツ プレースホルダー 2">
            <a:extLst>
              <a:ext uri="{FF2B5EF4-FFF2-40B4-BE49-F238E27FC236}">
                <a16:creationId xmlns:a16="http://schemas.microsoft.com/office/drawing/2014/main" id="{31C65665-55AE-D506-D5F7-B6C458E7591D}"/>
              </a:ext>
            </a:extLst>
          </p:cNvPr>
          <p:cNvSpPr txBox="1">
            <a:spLocks/>
          </p:cNvSpPr>
          <p:nvPr/>
        </p:nvSpPr>
        <p:spPr>
          <a:xfrm>
            <a:off x="3357947" y="3301925"/>
            <a:ext cx="717071" cy="328452"/>
          </a:xfrm>
          <a:prstGeom prst="rect">
            <a:avLst/>
          </a:prstGeom>
        </p:spPr>
        <p:txBody>
          <a:bodyPr vert="horz" lIns="0" tIns="0" rIns="0" bIns="0" rtlCol="0" anchor="ctr" anchorCtr="0">
            <a:normAutofit/>
          </a:bodyPr>
          <a:lstStyle>
            <a:lvl1pPr marL="0" indent="0" algn="l" defTabSz="685800" rtl="0" eaLnBrk="1" latinLnBrk="0" hangingPunct="1">
              <a:lnSpc>
                <a:spcPct val="140000"/>
              </a:lnSpc>
              <a:spcBef>
                <a:spcPts val="750"/>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l"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l"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r>
              <a:rPr lang="ja-JP" altLang="en-US" sz="850"/>
              <a:t>申請</a:t>
            </a:r>
            <a:endParaRPr lang="en-US" altLang="ja-JP" sz="850" dirty="0"/>
          </a:p>
        </p:txBody>
      </p:sp>
      <p:sp>
        <p:nvSpPr>
          <p:cNvPr id="28" name="コンテンツ プレースホルダー 2">
            <a:extLst>
              <a:ext uri="{FF2B5EF4-FFF2-40B4-BE49-F238E27FC236}">
                <a16:creationId xmlns:a16="http://schemas.microsoft.com/office/drawing/2014/main" id="{0D840FBC-82E3-CAC0-C5E1-854B501B9D35}"/>
              </a:ext>
            </a:extLst>
          </p:cNvPr>
          <p:cNvSpPr txBox="1">
            <a:spLocks/>
          </p:cNvSpPr>
          <p:nvPr/>
        </p:nvSpPr>
        <p:spPr>
          <a:xfrm>
            <a:off x="5141374" y="3283211"/>
            <a:ext cx="717071" cy="328452"/>
          </a:xfrm>
          <a:prstGeom prst="rect">
            <a:avLst/>
          </a:prstGeom>
        </p:spPr>
        <p:txBody>
          <a:bodyPr vert="horz" lIns="0" tIns="0" rIns="0" bIns="0" rtlCol="0" anchor="ctr" anchorCtr="0">
            <a:normAutofit/>
          </a:bodyPr>
          <a:lstStyle>
            <a:lvl1pPr marL="0" indent="0" algn="l" defTabSz="685800" rtl="0" eaLnBrk="1" latinLnBrk="0" hangingPunct="1">
              <a:lnSpc>
                <a:spcPct val="140000"/>
              </a:lnSpc>
              <a:spcBef>
                <a:spcPts val="750"/>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l"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l"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r>
              <a:rPr lang="ja-JP" altLang="en-US" sz="850"/>
              <a:t>決裁</a:t>
            </a:r>
            <a:endParaRPr lang="en-US" altLang="ja-JP" sz="850" dirty="0"/>
          </a:p>
        </p:txBody>
      </p:sp>
    </p:spTree>
    <p:extLst>
      <p:ext uri="{BB962C8B-B14F-4D97-AF65-F5344CB8AC3E}">
        <p14:creationId xmlns:p14="http://schemas.microsoft.com/office/powerpoint/2010/main" val="307877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16A11ADA-BE39-8BA2-3F6B-6E9959FA14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3310" y="1472109"/>
            <a:ext cx="3109810" cy="2325225"/>
          </a:xfrm>
          <a:prstGeom prst="rect">
            <a:avLst/>
          </a:prstGeom>
          <a:ln>
            <a:solidFill>
              <a:schemeClr val="bg1">
                <a:lumMod val="65000"/>
              </a:schemeClr>
            </a:solidFill>
          </a:ln>
        </p:spPr>
      </p:pic>
      <p:pic>
        <p:nvPicPr>
          <p:cNvPr id="19" name="図 18">
            <a:extLst>
              <a:ext uri="{FF2B5EF4-FFF2-40B4-BE49-F238E27FC236}">
                <a16:creationId xmlns:a16="http://schemas.microsoft.com/office/drawing/2014/main" id="{C2114184-69DD-F1E7-9FEB-7D86D97156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17200" y="2024818"/>
            <a:ext cx="4833123" cy="1147202"/>
          </a:xfrm>
          <a:prstGeom prst="rect">
            <a:avLst/>
          </a:prstGeom>
          <a:ln>
            <a:solidFill>
              <a:schemeClr val="bg1">
                <a:lumMod val="65000"/>
              </a:schemeClr>
            </a:solidFill>
          </a:ln>
        </p:spPr>
      </p:pic>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　　ファイル管理</a:t>
            </a:r>
            <a:endParaRPr kumimoji="1" lang="ja-JP" altLang="en-US"/>
          </a:p>
        </p:txBody>
      </p:sp>
      <p:sp>
        <p:nvSpPr>
          <p:cNvPr id="3" name="コンテンツ プレースホルダー 2">
            <a:extLst>
              <a:ext uri="{FF2B5EF4-FFF2-40B4-BE49-F238E27FC236}">
                <a16:creationId xmlns:a16="http://schemas.microsoft.com/office/drawing/2014/main" id="{8BA82260-1CF8-95B4-004D-60FF80D4BD32}"/>
              </a:ext>
            </a:extLst>
          </p:cNvPr>
          <p:cNvSpPr>
            <a:spLocks noGrp="1"/>
          </p:cNvSpPr>
          <p:nvPr>
            <p:ph idx="1"/>
          </p:nvPr>
        </p:nvSpPr>
        <p:spPr/>
        <p:txBody>
          <a:bodyPr>
            <a:normAutofit/>
          </a:bodyPr>
          <a:lstStyle/>
          <a:p>
            <a:r>
              <a:rPr lang="ja-JP" altLang="en-US" sz="1400"/>
              <a:t>部署やチームでファイル共有ができます。</a:t>
            </a:r>
            <a:br>
              <a:rPr lang="en-US" altLang="ja-JP" sz="1400" dirty="0"/>
            </a:br>
            <a:r>
              <a:rPr lang="ja-JP" altLang="en-US" sz="1400"/>
              <a:t>ファイルのバージョン管理もできるので、誤って上書きしてしまった場合でもすぐに復元可能です。</a:t>
            </a:r>
            <a:endParaRPr lang="en-US" altLang="ja-JP" sz="1400" dirty="0"/>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20</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7" name="図 6">
            <a:extLst>
              <a:ext uri="{FF2B5EF4-FFF2-40B4-BE49-F238E27FC236}">
                <a16:creationId xmlns:a16="http://schemas.microsoft.com/office/drawing/2014/main" id="{D05C849F-61EB-C69F-A81B-BBB6CB95C0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535" y="250145"/>
            <a:ext cx="501550" cy="501550"/>
          </a:xfrm>
          <a:prstGeom prst="rect">
            <a:avLst/>
          </a:prstGeom>
        </p:spPr>
      </p:pic>
      <p:sp>
        <p:nvSpPr>
          <p:cNvPr id="14" name="角丸四角形 13">
            <a:extLst>
              <a:ext uri="{FF2B5EF4-FFF2-40B4-BE49-F238E27FC236}">
                <a16:creationId xmlns:a16="http://schemas.microsoft.com/office/drawing/2014/main" id="{2CF199C3-073A-6E07-E23D-C16588C0193A}"/>
              </a:ext>
            </a:extLst>
          </p:cNvPr>
          <p:cNvSpPr/>
          <p:nvPr/>
        </p:nvSpPr>
        <p:spPr>
          <a:xfrm>
            <a:off x="795027" y="1395646"/>
            <a:ext cx="3037536" cy="318572"/>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フォルダごとにアクセス権を設定可能</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5" name="三角形 14">
            <a:extLst>
              <a:ext uri="{FF2B5EF4-FFF2-40B4-BE49-F238E27FC236}">
                <a16:creationId xmlns:a16="http://schemas.microsoft.com/office/drawing/2014/main" id="{8F463CDD-34B0-E105-73E3-E6014F41D47E}"/>
              </a:ext>
            </a:extLst>
          </p:cNvPr>
          <p:cNvSpPr/>
          <p:nvPr/>
        </p:nvSpPr>
        <p:spPr>
          <a:xfrm rot="10800000">
            <a:off x="1285245" y="1721406"/>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a:extLst>
              <a:ext uri="{FF2B5EF4-FFF2-40B4-BE49-F238E27FC236}">
                <a16:creationId xmlns:a16="http://schemas.microsoft.com/office/drawing/2014/main" id="{ABA5E309-D10D-2EBD-603E-09F0F1D6FC9C}"/>
              </a:ext>
            </a:extLst>
          </p:cNvPr>
          <p:cNvSpPr/>
          <p:nvPr/>
        </p:nvSpPr>
        <p:spPr>
          <a:xfrm>
            <a:off x="4526242" y="1446370"/>
            <a:ext cx="2909001" cy="487993"/>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ファイルのバージョン管理で</a:t>
            </a:r>
            <a:endParaRPr lang="en-US" altLang="ja-JP" sz="1000" dirty="0">
              <a:solidFill>
                <a:schemeClr val="tx1"/>
              </a:solidFill>
              <a:latin typeface="Yu Gothic" panose="020B0400000000000000" pitchFamily="34" charset="-128"/>
              <a:ea typeface="Yu Gothic" panose="020B0400000000000000" pitchFamily="34" charset="-128"/>
            </a:endParaRPr>
          </a:p>
          <a:p>
            <a:pPr algn="ctr"/>
            <a:r>
              <a:rPr lang="ja-JP" altLang="en-US" sz="1000">
                <a:solidFill>
                  <a:schemeClr val="tx1"/>
                </a:solidFill>
                <a:latin typeface="Yu Gothic" panose="020B0400000000000000" pitchFamily="34" charset="-128"/>
                <a:ea typeface="Yu Gothic" panose="020B0400000000000000" pitchFamily="34" charset="-128"/>
              </a:rPr>
              <a:t>誰が・いつ更新したかを把握できる</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17" name="三角形 16">
            <a:extLst>
              <a:ext uri="{FF2B5EF4-FFF2-40B4-BE49-F238E27FC236}">
                <a16:creationId xmlns:a16="http://schemas.microsoft.com/office/drawing/2014/main" id="{FE494BB0-D1F5-4BBE-A27A-E28AD7A3EF03}"/>
              </a:ext>
            </a:extLst>
          </p:cNvPr>
          <p:cNvSpPr/>
          <p:nvPr/>
        </p:nvSpPr>
        <p:spPr>
          <a:xfrm rot="10800000">
            <a:off x="4831751" y="1926433"/>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C7CFC4D4-ED05-B576-73B7-9CD3297F0E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4687" y="3229881"/>
            <a:ext cx="2325356" cy="1519200"/>
          </a:xfrm>
          <a:prstGeom prst="rect">
            <a:avLst/>
          </a:prstGeom>
          <a:ln>
            <a:solidFill>
              <a:schemeClr val="tx1">
                <a:lumMod val="50000"/>
                <a:lumOff val="50000"/>
              </a:schemeClr>
            </a:solidFill>
          </a:ln>
        </p:spPr>
      </p:pic>
      <p:sp>
        <p:nvSpPr>
          <p:cNvPr id="25" name="角丸四角形 24">
            <a:extLst>
              <a:ext uri="{FF2B5EF4-FFF2-40B4-BE49-F238E27FC236}">
                <a16:creationId xmlns:a16="http://schemas.microsoft.com/office/drawing/2014/main" id="{A6CC5D20-01CE-7AFF-7A1B-A250611ADF1E}"/>
              </a:ext>
            </a:extLst>
          </p:cNvPr>
          <p:cNvSpPr/>
          <p:nvPr/>
        </p:nvSpPr>
        <p:spPr>
          <a:xfrm>
            <a:off x="693686" y="3947782"/>
            <a:ext cx="4536992" cy="722069"/>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Yu Gothic" panose="020B0400000000000000" pitchFamily="34" charset="-128"/>
                <a:ea typeface="Yu Gothic" panose="020B0400000000000000" pitchFamily="34" charset="-128"/>
              </a:rPr>
              <a:t>ファイルの一覧はリスト形式、またはサムネイル形式で表示されます。</a:t>
            </a:r>
            <a:endParaRPr lang="en-US" altLang="ja-JP" sz="1000" dirty="0">
              <a:solidFill>
                <a:schemeClr val="tx1"/>
              </a:solidFill>
              <a:latin typeface="Yu Gothic" panose="020B0400000000000000" pitchFamily="34" charset="-128"/>
              <a:ea typeface="Yu Gothic" panose="020B0400000000000000" pitchFamily="34" charset="-128"/>
            </a:endParaRPr>
          </a:p>
          <a:p>
            <a:endParaRPr lang="en-US" altLang="ja-JP" sz="1000" dirty="0">
              <a:solidFill>
                <a:schemeClr val="tx1"/>
              </a:solidFill>
              <a:latin typeface="Yu Gothic" panose="020B0400000000000000" pitchFamily="34" charset="-128"/>
              <a:ea typeface="Yu Gothic" panose="020B0400000000000000" pitchFamily="34" charset="-128"/>
            </a:endParaRPr>
          </a:p>
          <a:p>
            <a:r>
              <a:rPr lang="ja-JP" altLang="en-US" sz="1000">
                <a:solidFill>
                  <a:schemeClr val="tx1"/>
                </a:solidFill>
                <a:latin typeface="Yu Gothic" panose="020B0400000000000000" pitchFamily="34" charset="-128"/>
                <a:ea typeface="Yu Gothic" panose="020B0400000000000000" pitchFamily="34" charset="-128"/>
              </a:rPr>
              <a:t>また、ダウンロード前にファイルのプレビューを確認することもできます。</a:t>
            </a:r>
            <a:endParaRPr lang="en-US" altLang="ja-JP" sz="1000" dirty="0">
              <a:solidFill>
                <a:schemeClr val="tx1"/>
              </a:solidFill>
              <a:latin typeface="Yu Gothic" panose="020B0400000000000000" pitchFamily="34" charset="-128"/>
              <a:ea typeface="Yu Gothic" panose="020B0400000000000000" pitchFamily="34" charset="-128"/>
            </a:endParaRPr>
          </a:p>
          <a:p>
            <a:r>
              <a:rPr lang="en-US" altLang="ja-JP" sz="850" dirty="0">
                <a:solidFill>
                  <a:schemeClr val="tx1"/>
                </a:solidFill>
                <a:latin typeface="Yu Gothic" panose="020B0400000000000000" pitchFamily="34" charset="-128"/>
                <a:ea typeface="Yu Gothic" panose="020B0400000000000000" pitchFamily="34" charset="-128"/>
              </a:rPr>
              <a:t>※</a:t>
            </a:r>
            <a:r>
              <a:rPr lang="ja-JP" altLang="en-US" sz="850">
                <a:solidFill>
                  <a:schemeClr val="tx1"/>
                </a:solidFill>
                <a:latin typeface="Yu Gothic" panose="020B0400000000000000" pitchFamily="34" charset="-128"/>
                <a:ea typeface="Yu Gothic" panose="020B0400000000000000" pitchFamily="34" charset="-128"/>
              </a:rPr>
              <a:t>プレビュー表示可能な拡張形式は</a:t>
            </a:r>
            <a:r>
              <a:rPr lang="en" altLang="ja-JP" sz="850" b="0" i="0" dirty="0" err="1">
                <a:solidFill>
                  <a:srgbClr val="000000"/>
                </a:solidFill>
                <a:effectLst/>
                <a:latin typeface="Yu Gothic" panose="020B0400000000000000" pitchFamily="34" charset="-128"/>
                <a:ea typeface="Yu Gothic" panose="020B0400000000000000" pitchFamily="34" charset="-128"/>
              </a:rPr>
              <a:t>png</a:t>
            </a:r>
            <a:r>
              <a:rPr lang="ja-JP" altLang="en" sz="850" b="0" i="0">
                <a:solidFill>
                  <a:srgbClr val="000000"/>
                </a:solidFill>
                <a:effectLst/>
                <a:latin typeface="Yu Gothic" panose="020B0400000000000000" pitchFamily="34" charset="-128"/>
                <a:ea typeface="Yu Gothic" panose="020B0400000000000000" pitchFamily="34" charset="-128"/>
              </a:rPr>
              <a:t>、</a:t>
            </a:r>
            <a:r>
              <a:rPr lang="en" altLang="ja-JP" sz="850" b="0" i="0" dirty="0">
                <a:solidFill>
                  <a:srgbClr val="000000"/>
                </a:solidFill>
                <a:effectLst/>
                <a:latin typeface="Yu Gothic" panose="020B0400000000000000" pitchFamily="34" charset="-128"/>
                <a:ea typeface="Yu Gothic" panose="020B0400000000000000" pitchFamily="34" charset="-128"/>
              </a:rPr>
              <a:t>gif</a:t>
            </a:r>
            <a:r>
              <a:rPr lang="ja-JP" altLang="en" sz="850" b="0" i="0">
                <a:solidFill>
                  <a:srgbClr val="000000"/>
                </a:solidFill>
                <a:effectLst/>
                <a:latin typeface="Yu Gothic" panose="020B0400000000000000" pitchFamily="34" charset="-128"/>
                <a:ea typeface="Yu Gothic" panose="020B0400000000000000" pitchFamily="34" charset="-128"/>
              </a:rPr>
              <a:t>、</a:t>
            </a:r>
            <a:r>
              <a:rPr lang="en" altLang="ja-JP" sz="850" b="0" i="0" dirty="0">
                <a:solidFill>
                  <a:srgbClr val="000000"/>
                </a:solidFill>
                <a:effectLst/>
                <a:latin typeface="Yu Gothic" panose="020B0400000000000000" pitchFamily="34" charset="-128"/>
                <a:ea typeface="Yu Gothic" panose="020B0400000000000000" pitchFamily="34" charset="-128"/>
              </a:rPr>
              <a:t>jpg</a:t>
            </a:r>
            <a:r>
              <a:rPr lang="ja-JP" altLang="en" sz="850" b="0" i="0">
                <a:solidFill>
                  <a:srgbClr val="000000"/>
                </a:solidFill>
                <a:effectLst/>
                <a:latin typeface="Yu Gothic" panose="020B0400000000000000" pitchFamily="34" charset="-128"/>
                <a:ea typeface="Yu Gothic" panose="020B0400000000000000" pitchFamily="34" charset="-128"/>
              </a:rPr>
              <a:t>、</a:t>
            </a:r>
            <a:r>
              <a:rPr lang="en" altLang="ja-JP" sz="850" b="0" i="0" dirty="0">
                <a:solidFill>
                  <a:srgbClr val="000000"/>
                </a:solidFill>
                <a:effectLst/>
                <a:latin typeface="Yu Gothic" panose="020B0400000000000000" pitchFamily="34" charset="-128"/>
                <a:ea typeface="Yu Gothic" panose="020B0400000000000000" pitchFamily="34" charset="-128"/>
              </a:rPr>
              <a:t>txt</a:t>
            </a:r>
            <a:r>
              <a:rPr lang="ja-JP" altLang="en" sz="850" b="0" i="0">
                <a:solidFill>
                  <a:srgbClr val="000000"/>
                </a:solidFill>
                <a:effectLst/>
                <a:latin typeface="Yu Gothic" panose="020B0400000000000000" pitchFamily="34" charset="-128"/>
                <a:ea typeface="Yu Gothic" panose="020B0400000000000000" pitchFamily="34" charset="-128"/>
              </a:rPr>
              <a:t>、</a:t>
            </a:r>
            <a:r>
              <a:rPr lang="en" altLang="ja-JP" sz="850" b="0" i="0" dirty="0">
                <a:solidFill>
                  <a:srgbClr val="000000"/>
                </a:solidFill>
                <a:effectLst/>
                <a:latin typeface="Yu Gothic" panose="020B0400000000000000" pitchFamily="34" charset="-128"/>
                <a:ea typeface="Yu Gothic" panose="020B0400000000000000" pitchFamily="34" charset="-128"/>
              </a:rPr>
              <a:t>pdf</a:t>
            </a:r>
            <a:r>
              <a:rPr lang="ja-JP" altLang="en-US" sz="850">
                <a:solidFill>
                  <a:srgbClr val="000000"/>
                </a:solidFill>
                <a:latin typeface="Yu Gothic" panose="020B0400000000000000" pitchFamily="34" charset="-128"/>
                <a:ea typeface="Yu Gothic" panose="020B0400000000000000" pitchFamily="34" charset="-128"/>
              </a:rPr>
              <a:t>となります。</a:t>
            </a:r>
            <a:endParaRPr lang="en-US" altLang="ja-JP" sz="850" dirty="0">
              <a:solidFill>
                <a:schemeClr val="tx1"/>
              </a:solidFill>
              <a:latin typeface="Yu Gothic" panose="020B0400000000000000" pitchFamily="34" charset="-128"/>
              <a:ea typeface="Yu Gothic" panose="020B0400000000000000" pitchFamily="34" charset="-128"/>
            </a:endParaRPr>
          </a:p>
        </p:txBody>
      </p:sp>
      <p:sp>
        <p:nvSpPr>
          <p:cNvPr id="24" name="角丸四角形 23">
            <a:extLst>
              <a:ext uri="{FF2B5EF4-FFF2-40B4-BE49-F238E27FC236}">
                <a16:creationId xmlns:a16="http://schemas.microsoft.com/office/drawing/2014/main" id="{6B903B3D-3726-47BD-4F7F-A09BF7D6E5B5}"/>
              </a:ext>
            </a:extLst>
          </p:cNvPr>
          <p:cNvSpPr/>
          <p:nvPr/>
        </p:nvSpPr>
        <p:spPr>
          <a:xfrm>
            <a:off x="596192" y="3806496"/>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sp>
        <p:nvSpPr>
          <p:cNvPr id="21" name="角丸四角形 20">
            <a:extLst>
              <a:ext uri="{FF2B5EF4-FFF2-40B4-BE49-F238E27FC236}">
                <a16:creationId xmlns:a16="http://schemas.microsoft.com/office/drawing/2014/main" id="{017C2DDD-7F87-D81B-FA27-396E15A09454}"/>
              </a:ext>
            </a:extLst>
          </p:cNvPr>
          <p:cNvSpPr/>
          <p:nvPr/>
        </p:nvSpPr>
        <p:spPr>
          <a:xfrm>
            <a:off x="1614626" y="2951058"/>
            <a:ext cx="726944" cy="868047"/>
          </a:xfrm>
          <a:prstGeom prst="roundRect">
            <a:avLst>
              <a:gd name="adj" fmla="val 5478"/>
            </a:avLst>
          </a:prstGeom>
          <a:no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23" name="右矢印 22">
            <a:extLst>
              <a:ext uri="{FF2B5EF4-FFF2-40B4-BE49-F238E27FC236}">
                <a16:creationId xmlns:a16="http://schemas.microsoft.com/office/drawing/2014/main" id="{8FE841E1-2AC3-2BC9-60D2-580A3C70A9B8}"/>
              </a:ext>
            </a:extLst>
          </p:cNvPr>
          <p:cNvSpPr/>
          <p:nvPr/>
        </p:nvSpPr>
        <p:spPr>
          <a:xfrm>
            <a:off x="2344152" y="3450439"/>
            <a:ext cx="3037536" cy="196836"/>
          </a:xfrm>
          <a:prstGeom prst="rightArrow">
            <a:avLst>
              <a:gd name="adj1" fmla="val 50000"/>
              <a:gd name="adj2" fmla="val 85103"/>
            </a:avLst>
          </a:prstGeom>
          <a:solidFill>
            <a:srgbClr val="F13D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角丸四角形 25">
            <a:extLst>
              <a:ext uri="{FF2B5EF4-FFF2-40B4-BE49-F238E27FC236}">
                <a16:creationId xmlns:a16="http://schemas.microsoft.com/office/drawing/2014/main" id="{E41AD707-D250-DDB3-B1A3-4387E5A3CDFA}"/>
              </a:ext>
            </a:extLst>
          </p:cNvPr>
          <p:cNvSpPr/>
          <p:nvPr/>
        </p:nvSpPr>
        <p:spPr>
          <a:xfrm>
            <a:off x="803138" y="1902898"/>
            <a:ext cx="595629" cy="161384"/>
          </a:xfrm>
          <a:prstGeom prst="roundRect">
            <a:avLst>
              <a:gd name="adj" fmla="val 5478"/>
            </a:avLst>
          </a:prstGeom>
          <a:no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000">
              <a:solidFill>
                <a:schemeClr val="tx1"/>
              </a:solidFill>
            </a:endParaRPr>
          </a:p>
        </p:txBody>
      </p:sp>
      <p:sp>
        <p:nvSpPr>
          <p:cNvPr id="27" name="角丸四角形 26">
            <a:extLst>
              <a:ext uri="{FF2B5EF4-FFF2-40B4-BE49-F238E27FC236}">
                <a16:creationId xmlns:a16="http://schemas.microsoft.com/office/drawing/2014/main" id="{351CEBEE-C33F-1367-8C0C-27E696B39887}"/>
              </a:ext>
            </a:extLst>
          </p:cNvPr>
          <p:cNvSpPr/>
          <p:nvPr/>
        </p:nvSpPr>
        <p:spPr>
          <a:xfrm>
            <a:off x="795027" y="2208073"/>
            <a:ext cx="720711" cy="161384"/>
          </a:xfrm>
          <a:prstGeom prst="roundRect">
            <a:avLst>
              <a:gd name="adj" fmla="val 5478"/>
            </a:avLst>
          </a:prstGeom>
          <a:no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000">
              <a:solidFill>
                <a:schemeClr val="tx1"/>
              </a:solidFill>
            </a:endParaRPr>
          </a:p>
        </p:txBody>
      </p:sp>
    </p:spTree>
    <p:extLst>
      <p:ext uri="{BB962C8B-B14F-4D97-AF65-F5344CB8AC3E}">
        <p14:creationId xmlns:p14="http://schemas.microsoft.com/office/powerpoint/2010/main" val="790892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E5E1BA50-99D9-EA52-95A0-B803521390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0200" y="1253453"/>
            <a:ext cx="5753249" cy="3406780"/>
          </a:xfrm>
          <a:prstGeom prst="rect">
            <a:avLst/>
          </a:prstGeom>
          <a:ln>
            <a:solidFill>
              <a:schemeClr val="bg1">
                <a:lumMod val="75000"/>
              </a:schemeClr>
            </a:solidFill>
          </a:ln>
        </p:spPr>
      </p:pic>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　　プロジェクト</a:t>
            </a:r>
            <a:endParaRPr kumimoji="1" lang="ja-JP" altLang="en-US"/>
          </a:p>
        </p:txBody>
      </p:sp>
      <p:sp>
        <p:nvSpPr>
          <p:cNvPr id="3" name="コンテンツ プレースホルダー 2">
            <a:extLst>
              <a:ext uri="{FF2B5EF4-FFF2-40B4-BE49-F238E27FC236}">
                <a16:creationId xmlns:a16="http://schemas.microsoft.com/office/drawing/2014/main" id="{8BA82260-1CF8-95B4-004D-60FF80D4BD32}"/>
              </a:ext>
            </a:extLst>
          </p:cNvPr>
          <p:cNvSpPr>
            <a:spLocks noGrp="1"/>
          </p:cNvSpPr>
          <p:nvPr>
            <p:ph idx="1"/>
          </p:nvPr>
        </p:nvSpPr>
        <p:spPr/>
        <p:txBody>
          <a:bodyPr>
            <a:normAutofit/>
          </a:bodyPr>
          <a:lstStyle/>
          <a:p>
            <a:r>
              <a:rPr lang="ja-JP" altLang="en-US" sz="1400"/>
              <a:t>プロジェクトで発生する複数のタスクの進捗を一元管理できます。</a:t>
            </a:r>
            <a:endParaRPr lang="en-US" altLang="ja-JP" sz="1400" dirty="0"/>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21</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6" name="図 5">
            <a:extLst>
              <a:ext uri="{FF2B5EF4-FFF2-40B4-BE49-F238E27FC236}">
                <a16:creationId xmlns:a16="http://schemas.microsoft.com/office/drawing/2014/main" id="{DE340691-79DC-84E6-995E-9D2EE9F904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534" y="290588"/>
            <a:ext cx="494885" cy="494885"/>
          </a:xfrm>
          <a:prstGeom prst="rect">
            <a:avLst/>
          </a:prstGeom>
        </p:spPr>
      </p:pic>
      <p:sp>
        <p:nvSpPr>
          <p:cNvPr id="8" name="角丸四角形 7">
            <a:extLst>
              <a:ext uri="{FF2B5EF4-FFF2-40B4-BE49-F238E27FC236}">
                <a16:creationId xmlns:a16="http://schemas.microsoft.com/office/drawing/2014/main" id="{AEEA7591-27C7-56A5-9F22-6D3E2A1BD112}"/>
              </a:ext>
            </a:extLst>
          </p:cNvPr>
          <p:cNvSpPr/>
          <p:nvPr/>
        </p:nvSpPr>
        <p:spPr>
          <a:xfrm>
            <a:off x="2346387" y="2283857"/>
            <a:ext cx="2971800" cy="29713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ガントチャートが表示できる</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9" name="三角形 8">
            <a:extLst>
              <a:ext uri="{FF2B5EF4-FFF2-40B4-BE49-F238E27FC236}">
                <a16:creationId xmlns:a16="http://schemas.microsoft.com/office/drawing/2014/main" id="{5AC61CFE-2F07-E7C8-A339-4AB2670E1465}"/>
              </a:ext>
            </a:extLst>
          </p:cNvPr>
          <p:cNvSpPr/>
          <p:nvPr/>
        </p:nvSpPr>
        <p:spPr>
          <a:xfrm rot="10800000">
            <a:off x="4594757" y="2580987"/>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a:extLst>
              <a:ext uri="{FF2B5EF4-FFF2-40B4-BE49-F238E27FC236}">
                <a16:creationId xmlns:a16="http://schemas.microsoft.com/office/drawing/2014/main" id="{037AE5E8-69DB-7459-EB94-ED3EA575C922}"/>
              </a:ext>
            </a:extLst>
          </p:cNvPr>
          <p:cNvSpPr/>
          <p:nvPr/>
        </p:nvSpPr>
        <p:spPr>
          <a:xfrm>
            <a:off x="5776283" y="2821653"/>
            <a:ext cx="2841645" cy="676627"/>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00">
                <a:solidFill>
                  <a:schemeClr val="tx1"/>
                </a:solidFill>
                <a:latin typeface="Yu Gothic" panose="020B0400000000000000" pitchFamily="34" charset="-128"/>
                <a:ea typeface="Yu Gothic" panose="020B0400000000000000" pitchFamily="34" charset="-128"/>
              </a:rPr>
              <a:t>タスクごとの掲示板で、そのタスクに紐づくコミュニケーションができます。</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12" name="角丸四角形 11">
            <a:extLst>
              <a:ext uri="{FF2B5EF4-FFF2-40B4-BE49-F238E27FC236}">
                <a16:creationId xmlns:a16="http://schemas.microsoft.com/office/drawing/2014/main" id="{EDD7AD64-A733-9007-B99E-6CDF0E77F5B3}"/>
              </a:ext>
            </a:extLst>
          </p:cNvPr>
          <p:cNvSpPr/>
          <p:nvPr/>
        </p:nvSpPr>
        <p:spPr>
          <a:xfrm>
            <a:off x="5656776" y="2728335"/>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spTree>
    <p:extLst>
      <p:ext uri="{BB962C8B-B14F-4D97-AF65-F5344CB8AC3E}">
        <p14:creationId xmlns:p14="http://schemas.microsoft.com/office/powerpoint/2010/main" val="1253489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13D1047C-9B32-2EE7-6B86-82A3AD5DFAB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5881" y="1217983"/>
            <a:ext cx="3668109" cy="2080086"/>
          </a:xfrm>
          <a:prstGeom prst="rect">
            <a:avLst/>
          </a:prstGeom>
          <a:ln>
            <a:solidFill>
              <a:schemeClr val="bg1">
                <a:lumMod val="65000"/>
              </a:schemeClr>
            </a:solidFill>
          </a:ln>
        </p:spPr>
      </p:pic>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　　アドレス帳</a:t>
            </a:r>
            <a:endParaRPr kumimoji="1" lang="ja-JP" altLang="en-US"/>
          </a:p>
        </p:txBody>
      </p:sp>
      <p:sp>
        <p:nvSpPr>
          <p:cNvPr id="3" name="コンテンツ プレースホルダー 2">
            <a:extLst>
              <a:ext uri="{FF2B5EF4-FFF2-40B4-BE49-F238E27FC236}">
                <a16:creationId xmlns:a16="http://schemas.microsoft.com/office/drawing/2014/main" id="{8BA82260-1CF8-95B4-004D-60FF80D4BD32}"/>
              </a:ext>
            </a:extLst>
          </p:cNvPr>
          <p:cNvSpPr>
            <a:spLocks noGrp="1"/>
          </p:cNvSpPr>
          <p:nvPr>
            <p:ph idx="1"/>
          </p:nvPr>
        </p:nvSpPr>
        <p:spPr/>
        <p:txBody>
          <a:bodyPr>
            <a:normAutofit/>
          </a:bodyPr>
          <a:lstStyle/>
          <a:p>
            <a:r>
              <a:rPr lang="ja-JP" altLang="en-US" sz="1400"/>
              <a:t>企業や個人の連絡先を管理・共有できます。</a:t>
            </a:r>
            <a:endParaRPr lang="en-US" altLang="ja-JP" sz="1400" dirty="0"/>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22</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7" name="図 6">
            <a:extLst>
              <a:ext uri="{FF2B5EF4-FFF2-40B4-BE49-F238E27FC236}">
                <a16:creationId xmlns:a16="http://schemas.microsoft.com/office/drawing/2014/main" id="{C0994F7D-0689-6CE5-7ECC-3AB6F54B78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569" y="305161"/>
            <a:ext cx="472625" cy="472625"/>
          </a:xfrm>
          <a:prstGeom prst="rect">
            <a:avLst/>
          </a:prstGeom>
        </p:spPr>
      </p:pic>
      <p:sp>
        <p:nvSpPr>
          <p:cNvPr id="14" name="角丸四角形 13">
            <a:extLst>
              <a:ext uri="{FF2B5EF4-FFF2-40B4-BE49-F238E27FC236}">
                <a16:creationId xmlns:a16="http://schemas.microsoft.com/office/drawing/2014/main" id="{B88FCEC2-A386-F967-D133-E3634BAD7675}"/>
              </a:ext>
            </a:extLst>
          </p:cNvPr>
          <p:cNvSpPr/>
          <p:nvPr/>
        </p:nvSpPr>
        <p:spPr>
          <a:xfrm>
            <a:off x="982821" y="3544092"/>
            <a:ext cx="7833358" cy="1130612"/>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00">
                <a:solidFill>
                  <a:schemeClr val="tx1"/>
                </a:solidFill>
                <a:latin typeface="Yu Gothic" panose="020B0400000000000000" pitchFamily="34" charset="-128"/>
                <a:ea typeface="Yu Gothic" panose="020B0400000000000000" pitchFamily="34" charset="-128"/>
              </a:rPr>
              <a:t>「スケジュール」や「報告書」と連携させることで、</a:t>
            </a:r>
            <a:endParaRPr lang="en-US" altLang="ja-JP" sz="1000" dirty="0">
              <a:solidFill>
                <a:schemeClr val="tx1"/>
              </a:solidFill>
              <a:latin typeface="Yu Gothic" panose="020B0400000000000000" pitchFamily="34" charset="-128"/>
              <a:ea typeface="Yu Gothic" panose="020B0400000000000000" pitchFamily="34" charset="-128"/>
            </a:endParaRPr>
          </a:p>
          <a:p>
            <a:pPr>
              <a:lnSpc>
                <a:spcPct val="110000"/>
              </a:lnSpc>
            </a:pPr>
            <a:r>
              <a:rPr lang="ja-JP" altLang="en-US" sz="1000">
                <a:solidFill>
                  <a:schemeClr val="tx1"/>
                </a:solidFill>
                <a:latin typeface="Yu Gothic" panose="020B0400000000000000" pitchFamily="34" charset="-128"/>
                <a:ea typeface="Yu Gothic" panose="020B0400000000000000" pitchFamily="34" charset="-128"/>
              </a:rPr>
              <a:t>顧客に紐づく予定一覧や履歴一覧を表示できます。</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15" name="角丸四角形 14">
            <a:extLst>
              <a:ext uri="{FF2B5EF4-FFF2-40B4-BE49-F238E27FC236}">
                <a16:creationId xmlns:a16="http://schemas.microsoft.com/office/drawing/2014/main" id="{94B0F474-969D-381E-A4EC-1015CA4FB251}"/>
              </a:ext>
            </a:extLst>
          </p:cNvPr>
          <p:cNvSpPr/>
          <p:nvPr/>
        </p:nvSpPr>
        <p:spPr>
          <a:xfrm>
            <a:off x="863315" y="3450774"/>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pic>
        <p:nvPicPr>
          <p:cNvPr id="22" name="図 21">
            <a:extLst>
              <a:ext uri="{FF2B5EF4-FFF2-40B4-BE49-F238E27FC236}">
                <a16:creationId xmlns:a16="http://schemas.microsoft.com/office/drawing/2014/main" id="{172B9AAB-0CD1-1C36-78F8-857FB4926D8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77385" y="3732525"/>
            <a:ext cx="1611361" cy="725556"/>
          </a:xfrm>
          <a:prstGeom prst="rect">
            <a:avLst/>
          </a:prstGeom>
          <a:ln>
            <a:solidFill>
              <a:schemeClr val="tx1">
                <a:lumMod val="50000"/>
                <a:lumOff val="50000"/>
              </a:schemeClr>
            </a:solidFill>
          </a:ln>
        </p:spPr>
      </p:pic>
      <p:pic>
        <p:nvPicPr>
          <p:cNvPr id="27" name="図 26" descr="グラフィカル ユーザー インターフェイス, テーブル&#10;&#10;中程度の精度で自動的に生成された説明">
            <a:extLst>
              <a:ext uri="{FF2B5EF4-FFF2-40B4-BE49-F238E27FC236}">
                <a16:creationId xmlns:a16="http://schemas.microsoft.com/office/drawing/2014/main" id="{160371CC-4F68-DFCD-27D2-12B3C294246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07911" y="3608358"/>
            <a:ext cx="2251386" cy="990014"/>
          </a:xfrm>
          <a:prstGeom prst="rect">
            <a:avLst/>
          </a:prstGeom>
          <a:ln>
            <a:solidFill>
              <a:schemeClr val="tx1">
                <a:lumMod val="50000"/>
                <a:lumOff val="50000"/>
              </a:schemeClr>
            </a:solidFill>
          </a:ln>
        </p:spPr>
      </p:pic>
      <p:sp>
        <p:nvSpPr>
          <p:cNvPr id="28" name="角丸四角形 27">
            <a:extLst>
              <a:ext uri="{FF2B5EF4-FFF2-40B4-BE49-F238E27FC236}">
                <a16:creationId xmlns:a16="http://schemas.microsoft.com/office/drawing/2014/main" id="{116CD3B4-3FAB-6415-43D2-975132A3B65C}"/>
              </a:ext>
            </a:extLst>
          </p:cNvPr>
          <p:cNvSpPr/>
          <p:nvPr/>
        </p:nvSpPr>
        <p:spPr>
          <a:xfrm>
            <a:off x="4844623" y="4277231"/>
            <a:ext cx="626596" cy="172967"/>
          </a:xfrm>
          <a:prstGeom prst="roundRect">
            <a:avLst>
              <a:gd name="adj" fmla="val 5478"/>
            </a:avLst>
          </a:prstGeom>
          <a:noFill/>
          <a:ln w="25400">
            <a:solidFill>
              <a:srgbClr val="EE35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000">
              <a:solidFill>
                <a:schemeClr val="tx1"/>
              </a:solidFill>
            </a:endParaRPr>
          </a:p>
        </p:txBody>
      </p:sp>
      <p:sp>
        <p:nvSpPr>
          <p:cNvPr id="29" name="右矢印 28">
            <a:extLst>
              <a:ext uri="{FF2B5EF4-FFF2-40B4-BE49-F238E27FC236}">
                <a16:creationId xmlns:a16="http://schemas.microsoft.com/office/drawing/2014/main" id="{08F8DF15-DC7B-9246-815F-13DE6F1004CB}"/>
              </a:ext>
            </a:extLst>
          </p:cNvPr>
          <p:cNvSpPr/>
          <p:nvPr/>
        </p:nvSpPr>
        <p:spPr>
          <a:xfrm>
            <a:off x="5466935" y="4267964"/>
            <a:ext cx="851763" cy="180902"/>
          </a:xfrm>
          <a:prstGeom prst="rightArrow">
            <a:avLst>
              <a:gd name="adj1" fmla="val 50000"/>
              <a:gd name="adj2" fmla="val 85103"/>
            </a:avLst>
          </a:prstGeom>
          <a:solidFill>
            <a:srgbClr val="F13D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角丸四角形 17">
            <a:extLst>
              <a:ext uri="{FF2B5EF4-FFF2-40B4-BE49-F238E27FC236}">
                <a16:creationId xmlns:a16="http://schemas.microsoft.com/office/drawing/2014/main" id="{EA50F95B-9FC4-C9E1-1D68-9ED7F1563F45}"/>
              </a:ext>
            </a:extLst>
          </p:cNvPr>
          <p:cNvSpPr/>
          <p:nvPr/>
        </p:nvSpPr>
        <p:spPr>
          <a:xfrm>
            <a:off x="865936" y="1617968"/>
            <a:ext cx="976045" cy="254559"/>
          </a:xfrm>
          <a:prstGeom prst="roundRect">
            <a:avLst>
              <a:gd name="adj" fmla="val 5478"/>
            </a:avLst>
          </a:prstGeom>
          <a:no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000">
              <a:solidFill>
                <a:schemeClr val="tx1"/>
              </a:solidFill>
            </a:endParaRPr>
          </a:p>
        </p:txBody>
      </p:sp>
      <p:sp>
        <p:nvSpPr>
          <p:cNvPr id="16" name="角丸四角形 15">
            <a:extLst>
              <a:ext uri="{FF2B5EF4-FFF2-40B4-BE49-F238E27FC236}">
                <a16:creationId xmlns:a16="http://schemas.microsoft.com/office/drawing/2014/main" id="{D937A2AB-8C5C-7DA8-2CED-1AA7B4ACB80E}"/>
              </a:ext>
            </a:extLst>
          </p:cNvPr>
          <p:cNvSpPr/>
          <p:nvPr/>
        </p:nvSpPr>
        <p:spPr>
          <a:xfrm>
            <a:off x="2140913" y="1501658"/>
            <a:ext cx="1927654" cy="443707"/>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連絡先を「人名」「会社」</a:t>
            </a:r>
            <a:endParaRPr lang="en-US" altLang="ja-JP" sz="1000" dirty="0">
              <a:solidFill>
                <a:schemeClr val="tx1"/>
              </a:solidFill>
              <a:latin typeface="Yu Gothic" panose="020B0400000000000000" pitchFamily="34" charset="-128"/>
              <a:ea typeface="Yu Gothic" panose="020B0400000000000000" pitchFamily="34" charset="-128"/>
            </a:endParaRPr>
          </a:p>
          <a:p>
            <a:pPr algn="ctr"/>
            <a:r>
              <a:rPr lang="en-US" altLang="ja-JP" sz="1000" dirty="0">
                <a:solidFill>
                  <a:schemeClr val="tx1"/>
                </a:solidFill>
                <a:latin typeface="Yu Gothic" panose="020B0400000000000000" pitchFamily="34" charset="-128"/>
                <a:ea typeface="Yu Gothic" panose="020B0400000000000000" pitchFamily="34" charset="-128"/>
              </a:rPr>
              <a:t>2</a:t>
            </a:r>
            <a:r>
              <a:rPr lang="ja-JP" altLang="en-US" sz="1000">
                <a:solidFill>
                  <a:schemeClr val="tx1"/>
                </a:solidFill>
                <a:latin typeface="Yu Gothic" panose="020B0400000000000000" pitchFamily="34" charset="-128"/>
                <a:ea typeface="Yu Gothic" panose="020B0400000000000000" pitchFamily="34" charset="-128"/>
              </a:rPr>
              <a:t>つのタブから確認できる</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7" name="三角形 16">
            <a:extLst>
              <a:ext uri="{FF2B5EF4-FFF2-40B4-BE49-F238E27FC236}">
                <a16:creationId xmlns:a16="http://schemas.microsoft.com/office/drawing/2014/main" id="{529FB97F-91E2-1793-C951-133E8CAD7AD0}"/>
              </a:ext>
            </a:extLst>
          </p:cNvPr>
          <p:cNvSpPr/>
          <p:nvPr/>
        </p:nvSpPr>
        <p:spPr>
          <a:xfrm rot="16200000">
            <a:off x="1968825" y="1612201"/>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a:extLst>
              <a:ext uri="{FF2B5EF4-FFF2-40B4-BE49-F238E27FC236}">
                <a16:creationId xmlns:a16="http://schemas.microsoft.com/office/drawing/2014/main" id="{663AC8BE-2A21-E726-713C-7E8AA3D50D0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2000" y="1206176"/>
            <a:ext cx="4244179" cy="2107100"/>
          </a:xfrm>
          <a:prstGeom prst="rect">
            <a:avLst/>
          </a:prstGeom>
          <a:ln>
            <a:solidFill>
              <a:schemeClr val="bg1">
                <a:lumMod val="65000"/>
              </a:schemeClr>
            </a:solidFill>
          </a:ln>
        </p:spPr>
      </p:pic>
      <p:sp>
        <p:nvSpPr>
          <p:cNvPr id="31" name="右矢印 30">
            <a:extLst>
              <a:ext uri="{FF2B5EF4-FFF2-40B4-BE49-F238E27FC236}">
                <a16:creationId xmlns:a16="http://schemas.microsoft.com/office/drawing/2014/main" id="{647318F0-5384-2720-2C56-A68AC6196811}"/>
              </a:ext>
            </a:extLst>
          </p:cNvPr>
          <p:cNvSpPr/>
          <p:nvPr/>
        </p:nvSpPr>
        <p:spPr>
          <a:xfrm>
            <a:off x="2586042" y="2270766"/>
            <a:ext cx="2265655" cy="188522"/>
          </a:xfrm>
          <a:prstGeom prst="rightArrow">
            <a:avLst>
              <a:gd name="adj1" fmla="val 50000"/>
              <a:gd name="adj2" fmla="val 85103"/>
            </a:avLst>
          </a:prstGeom>
          <a:solidFill>
            <a:srgbClr val="FFCB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4019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　　カスタムアプリ（</a:t>
            </a:r>
            <a:r>
              <a:rPr lang="en-US" altLang="ja-JP" dirty="0"/>
              <a:t>1/4</a:t>
            </a:r>
            <a:r>
              <a:rPr lang="ja-JP" altLang="en-US"/>
              <a:t>）</a:t>
            </a:r>
            <a:r>
              <a:rPr lang="en-US" altLang="ja-JP" sz="1700" dirty="0"/>
              <a:t>-</a:t>
            </a:r>
            <a:r>
              <a:rPr lang="ja-JP" altLang="en-US" sz="1700"/>
              <a:t>カスタムアプリとは</a:t>
            </a:r>
            <a:r>
              <a:rPr lang="en-US" altLang="ja-JP" sz="1700" dirty="0"/>
              <a:t>-</a:t>
            </a:r>
            <a:endParaRPr kumimoji="1" lang="ja-JP" altLang="en-US" sz="1700"/>
          </a:p>
        </p:txBody>
      </p:sp>
      <p:sp>
        <p:nvSpPr>
          <p:cNvPr id="3" name="コンテンツ プレースホルダー 2">
            <a:extLst>
              <a:ext uri="{FF2B5EF4-FFF2-40B4-BE49-F238E27FC236}">
                <a16:creationId xmlns:a16="http://schemas.microsoft.com/office/drawing/2014/main" id="{8BA82260-1CF8-95B4-004D-60FF80D4BD32}"/>
              </a:ext>
            </a:extLst>
          </p:cNvPr>
          <p:cNvSpPr>
            <a:spLocks noGrp="1"/>
          </p:cNvSpPr>
          <p:nvPr>
            <p:ph idx="1"/>
          </p:nvPr>
        </p:nvSpPr>
        <p:spPr/>
        <p:txBody>
          <a:bodyPr>
            <a:normAutofit/>
          </a:bodyPr>
          <a:lstStyle/>
          <a:p>
            <a:r>
              <a:rPr lang="ja-JP" altLang="en-US" sz="1400"/>
              <a:t>日報、顧客台帳、商談進捗管理、共有タスク管理、社内</a:t>
            </a:r>
            <a:r>
              <a:rPr lang="en-US" altLang="ja-JP" sz="1400" dirty="0"/>
              <a:t>Q</a:t>
            </a:r>
            <a:r>
              <a:rPr lang="ja-JP" altLang="en-US" sz="1400"/>
              <a:t>＆</a:t>
            </a:r>
            <a:r>
              <a:rPr lang="en-US" altLang="ja-JP" sz="1400" dirty="0"/>
              <a:t>A</a:t>
            </a:r>
            <a:r>
              <a:rPr lang="ja-JP" altLang="en-US" sz="1400"/>
              <a:t>など、</a:t>
            </a:r>
            <a:br>
              <a:rPr lang="en-US" altLang="ja-JP" sz="1400" b="1" dirty="0">
                <a:solidFill>
                  <a:srgbClr val="F13D61"/>
                </a:solidFill>
                <a:latin typeface="Yu Gothic" panose="020B0400000000000000" pitchFamily="34" charset="-128"/>
                <a:ea typeface="Yu Gothic" panose="020B0400000000000000" pitchFamily="34" charset="-128"/>
              </a:rPr>
            </a:br>
            <a:r>
              <a:rPr lang="ja-JP" altLang="en-US" sz="1400"/>
              <a:t>標準機能にはないアプリケーションをお客様ご自身でかんたんに作成できます。</a:t>
            </a:r>
            <a:br>
              <a:rPr lang="en-US" altLang="ja-JP" sz="1400" dirty="0"/>
            </a:br>
            <a:r>
              <a:rPr lang="ja-JP" altLang="en-US" sz="1400"/>
              <a:t>作成できるアプリ数に制限はありません。</a:t>
            </a:r>
            <a:endParaRPr lang="en-US" altLang="ja-JP" sz="1400" dirty="0"/>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23</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7" name="図 6">
            <a:extLst>
              <a:ext uri="{FF2B5EF4-FFF2-40B4-BE49-F238E27FC236}">
                <a16:creationId xmlns:a16="http://schemas.microsoft.com/office/drawing/2014/main" id="{E36B0A52-B712-C8B4-AE1E-6327B25483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765" y="300600"/>
            <a:ext cx="458013" cy="458013"/>
          </a:xfrm>
          <a:prstGeom prst="rect">
            <a:avLst/>
          </a:prstGeom>
        </p:spPr>
      </p:pic>
      <p:pic>
        <p:nvPicPr>
          <p:cNvPr id="19" name="図 18">
            <a:extLst>
              <a:ext uri="{FF2B5EF4-FFF2-40B4-BE49-F238E27FC236}">
                <a16:creationId xmlns:a16="http://schemas.microsoft.com/office/drawing/2014/main" id="{1BC83D2C-139E-E200-CDAF-9BC3B6C0C4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4765" y="1752940"/>
            <a:ext cx="5108755" cy="2762971"/>
          </a:xfrm>
          <a:prstGeom prst="rect">
            <a:avLst/>
          </a:prstGeom>
          <a:ln>
            <a:solidFill>
              <a:schemeClr val="bg1">
                <a:lumMod val="65000"/>
              </a:schemeClr>
            </a:solidFill>
          </a:ln>
        </p:spPr>
      </p:pic>
      <p:sp>
        <p:nvSpPr>
          <p:cNvPr id="31" name="角丸四角形 30">
            <a:extLst>
              <a:ext uri="{FF2B5EF4-FFF2-40B4-BE49-F238E27FC236}">
                <a16:creationId xmlns:a16="http://schemas.microsoft.com/office/drawing/2014/main" id="{F3615C45-81C2-0817-A3CC-3DE57BB7F11B}"/>
              </a:ext>
            </a:extLst>
          </p:cNvPr>
          <p:cNvSpPr/>
          <p:nvPr/>
        </p:nvSpPr>
        <p:spPr>
          <a:xfrm flipH="1">
            <a:off x="684762" y="2351315"/>
            <a:ext cx="894653" cy="1871894"/>
          </a:xfrm>
          <a:prstGeom prst="roundRect">
            <a:avLst>
              <a:gd name="adj" fmla="val 5478"/>
            </a:avLst>
          </a:prstGeom>
          <a:no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000">
              <a:solidFill>
                <a:schemeClr val="tx1"/>
              </a:solidFill>
            </a:endParaRPr>
          </a:p>
        </p:txBody>
      </p:sp>
      <p:sp>
        <p:nvSpPr>
          <p:cNvPr id="32" name="角丸四角形 31">
            <a:extLst>
              <a:ext uri="{FF2B5EF4-FFF2-40B4-BE49-F238E27FC236}">
                <a16:creationId xmlns:a16="http://schemas.microsoft.com/office/drawing/2014/main" id="{75EB2E8E-7F3D-6059-EB9E-68B594DE4373}"/>
              </a:ext>
            </a:extLst>
          </p:cNvPr>
          <p:cNvSpPr/>
          <p:nvPr/>
        </p:nvSpPr>
        <p:spPr>
          <a:xfrm>
            <a:off x="1270660" y="1752940"/>
            <a:ext cx="2843918" cy="469562"/>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状況やメンバー、〆切日を設定し、</a:t>
            </a:r>
            <a:br>
              <a:rPr lang="en-US" altLang="ja-JP" sz="1000" dirty="0">
                <a:solidFill>
                  <a:schemeClr val="tx1"/>
                </a:solidFill>
                <a:latin typeface="Yu Gothic" panose="020B0400000000000000" pitchFamily="34" charset="-128"/>
                <a:ea typeface="Yu Gothic" panose="020B0400000000000000" pitchFamily="34" charset="-128"/>
              </a:rPr>
            </a:br>
            <a:r>
              <a:rPr lang="ja-JP" altLang="en-US" sz="1000">
                <a:solidFill>
                  <a:schemeClr val="tx1"/>
                </a:solidFill>
                <a:latin typeface="Yu Gothic" panose="020B0400000000000000" pitchFamily="34" charset="-128"/>
                <a:ea typeface="Yu Gothic" panose="020B0400000000000000" pitchFamily="34" charset="-128"/>
              </a:rPr>
              <a:t>進捗状況を確認できるステータス管理</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33" name="三角形 32">
            <a:extLst>
              <a:ext uri="{FF2B5EF4-FFF2-40B4-BE49-F238E27FC236}">
                <a16:creationId xmlns:a16="http://schemas.microsoft.com/office/drawing/2014/main" id="{FE0D751D-828C-E298-35D5-AAFDF623C808}"/>
              </a:ext>
            </a:extLst>
          </p:cNvPr>
          <p:cNvSpPr/>
          <p:nvPr/>
        </p:nvSpPr>
        <p:spPr>
          <a:xfrm rot="10800000">
            <a:off x="1473933" y="2230981"/>
            <a:ext cx="105483"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角丸四角形 33">
            <a:extLst>
              <a:ext uri="{FF2B5EF4-FFF2-40B4-BE49-F238E27FC236}">
                <a16:creationId xmlns:a16="http://schemas.microsoft.com/office/drawing/2014/main" id="{0CDA8B10-E1B5-EE23-D9CF-648B6D6F85FC}"/>
              </a:ext>
            </a:extLst>
          </p:cNvPr>
          <p:cNvSpPr/>
          <p:nvPr/>
        </p:nvSpPr>
        <p:spPr>
          <a:xfrm flipH="1">
            <a:off x="2383771" y="3883539"/>
            <a:ext cx="235146" cy="607328"/>
          </a:xfrm>
          <a:prstGeom prst="roundRect">
            <a:avLst>
              <a:gd name="adj" fmla="val 5478"/>
            </a:avLst>
          </a:prstGeom>
          <a:no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ja-JP" altLang="en-US" sz="1000">
              <a:solidFill>
                <a:schemeClr val="tx1"/>
              </a:solidFill>
            </a:endParaRPr>
          </a:p>
        </p:txBody>
      </p:sp>
      <p:sp>
        <p:nvSpPr>
          <p:cNvPr id="35" name="角丸四角形 34">
            <a:extLst>
              <a:ext uri="{FF2B5EF4-FFF2-40B4-BE49-F238E27FC236}">
                <a16:creationId xmlns:a16="http://schemas.microsoft.com/office/drawing/2014/main" id="{D38984EE-CCFE-E4EE-3133-050F572C33C1}"/>
              </a:ext>
            </a:extLst>
          </p:cNvPr>
          <p:cNvSpPr/>
          <p:nvPr/>
        </p:nvSpPr>
        <p:spPr>
          <a:xfrm>
            <a:off x="2204180" y="3227360"/>
            <a:ext cx="3077681" cy="474835"/>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担当者にはトップページの最新情報に表示したり、メールで通知を送ることができる</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36" name="三角形 35">
            <a:extLst>
              <a:ext uri="{FF2B5EF4-FFF2-40B4-BE49-F238E27FC236}">
                <a16:creationId xmlns:a16="http://schemas.microsoft.com/office/drawing/2014/main" id="{44259B08-1B84-F8E7-C625-7A42BCDEB31F}"/>
              </a:ext>
            </a:extLst>
          </p:cNvPr>
          <p:cNvSpPr/>
          <p:nvPr/>
        </p:nvSpPr>
        <p:spPr>
          <a:xfrm rot="10800000">
            <a:off x="2478842" y="3697734"/>
            <a:ext cx="108122" cy="281506"/>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A8FC79BE-64AB-CE00-C2D0-02F9B3E031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49636" y="1746869"/>
            <a:ext cx="2885441" cy="1627927"/>
          </a:xfrm>
          <a:prstGeom prst="rect">
            <a:avLst/>
          </a:prstGeom>
          <a:ln>
            <a:solidFill>
              <a:schemeClr val="bg1">
                <a:lumMod val="65000"/>
              </a:schemeClr>
            </a:solidFill>
          </a:ln>
        </p:spPr>
      </p:pic>
      <p:sp>
        <p:nvSpPr>
          <p:cNvPr id="38" name="角丸四角形 37">
            <a:extLst>
              <a:ext uri="{FF2B5EF4-FFF2-40B4-BE49-F238E27FC236}">
                <a16:creationId xmlns:a16="http://schemas.microsoft.com/office/drawing/2014/main" id="{CF8C3665-55B7-6549-B925-4B42A07501BF}"/>
              </a:ext>
            </a:extLst>
          </p:cNvPr>
          <p:cNvSpPr/>
          <p:nvPr/>
        </p:nvSpPr>
        <p:spPr>
          <a:xfrm>
            <a:off x="7188739" y="2353136"/>
            <a:ext cx="1546337" cy="1040833"/>
          </a:xfrm>
          <a:prstGeom prst="roundRect">
            <a:avLst>
              <a:gd name="adj" fmla="val 5478"/>
            </a:avLst>
          </a:prstGeom>
          <a:no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39" name="角丸四角形 38">
            <a:extLst>
              <a:ext uri="{FF2B5EF4-FFF2-40B4-BE49-F238E27FC236}">
                <a16:creationId xmlns:a16="http://schemas.microsoft.com/office/drawing/2014/main" id="{05C494FF-1FB1-5583-96DD-6D18D7E8BBCC}"/>
              </a:ext>
            </a:extLst>
          </p:cNvPr>
          <p:cNvSpPr/>
          <p:nvPr/>
        </p:nvSpPr>
        <p:spPr>
          <a:xfrm>
            <a:off x="5916222" y="3586345"/>
            <a:ext cx="2841645" cy="676627"/>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00">
                <a:solidFill>
                  <a:schemeClr val="tx1"/>
                </a:solidFill>
                <a:latin typeface="Yu Gothic" panose="020B0400000000000000" pitchFamily="34" charset="-128"/>
                <a:ea typeface="Yu Gothic" panose="020B0400000000000000" pitchFamily="34" charset="-128"/>
              </a:rPr>
              <a:t>アプリに登録したデータは、条件を設定してグラフや表で集計できます。</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40" name="角丸四角形 39">
            <a:extLst>
              <a:ext uri="{FF2B5EF4-FFF2-40B4-BE49-F238E27FC236}">
                <a16:creationId xmlns:a16="http://schemas.microsoft.com/office/drawing/2014/main" id="{F72B3F7B-A5D6-3348-1AA6-1A0AABCB5408}"/>
              </a:ext>
            </a:extLst>
          </p:cNvPr>
          <p:cNvSpPr/>
          <p:nvPr/>
        </p:nvSpPr>
        <p:spPr>
          <a:xfrm>
            <a:off x="5796715" y="3493027"/>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spTree>
    <p:extLst>
      <p:ext uri="{BB962C8B-B14F-4D97-AF65-F5344CB8AC3E}">
        <p14:creationId xmlns:p14="http://schemas.microsoft.com/office/powerpoint/2010/main" val="741991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　　カスタムアプリ（</a:t>
            </a:r>
            <a:r>
              <a:rPr lang="en-US" altLang="ja-JP" dirty="0"/>
              <a:t>2/4</a:t>
            </a:r>
            <a:r>
              <a:rPr lang="ja-JP" altLang="en-US"/>
              <a:t>）</a:t>
            </a:r>
            <a:r>
              <a:rPr lang="en-US" altLang="ja-JP" sz="1700" dirty="0"/>
              <a:t>-</a:t>
            </a:r>
            <a:r>
              <a:rPr lang="ja-JP" altLang="en-US" sz="1700"/>
              <a:t>カスタムアプリ利用例</a:t>
            </a:r>
            <a:r>
              <a:rPr lang="en-US" altLang="ja-JP" sz="1700" dirty="0"/>
              <a:t>-</a:t>
            </a:r>
            <a:endParaRPr kumimoji="1" lang="ja-JP" altLang="en-US" sz="1700"/>
          </a:p>
        </p:txBody>
      </p:sp>
      <p:sp>
        <p:nvSpPr>
          <p:cNvPr id="3" name="コンテンツ プレースホルダー 2">
            <a:extLst>
              <a:ext uri="{FF2B5EF4-FFF2-40B4-BE49-F238E27FC236}">
                <a16:creationId xmlns:a16="http://schemas.microsoft.com/office/drawing/2014/main" id="{8BA82260-1CF8-95B4-004D-60FF80D4BD32}"/>
              </a:ext>
            </a:extLst>
          </p:cNvPr>
          <p:cNvSpPr>
            <a:spLocks noGrp="1"/>
          </p:cNvSpPr>
          <p:nvPr>
            <p:ph idx="1"/>
          </p:nvPr>
        </p:nvSpPr>
        <p:spPr>
          <a:xfrm>
            <a:off x="518573" y="1144072"/>
            <a:ext cx="3549006" cy="596298"/>
          </a:xfrm>
        </p:spPr>
        <p:txBody>
          <a:bodyPr>
            <a:normAutofit/>
          </a:bodyPr>
          <a:lstStyle/>
          <a:p>
            <a:r>
              <a:rPr lang="ja-JP" altLang="en-US" sz="1000"/>
              <a:t>案件ごとに担当者や進捗状況（ステータス）、売上情報を</a:t>
            </a:r>
            <a:br>
              <a:rPr lang="en-US" altLang="ja-JP" sz="1000" dirty="0"/>
            </a:br>
            <a:r>
              <a:rPr lang="ja-JP" altLang="en-US" sz="1000"/>
              <a:t>管理できます。</a:t>
            </a:r>
            <a:endParaRPr lang="en-US" altLang="ja-JP" sz="1000" dirty="0"/>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24</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7" name="図 6">
            <a:extLst>
              <a:ext uri="{FF2B5EF4-FFF2-40B4-BE49-F238E27FC236}">
                <a16:creationId xmlns:a16="http://schemas.microsoft.com/office/drawing/2014/main" id="{E36B0A52-B712-C8B4-AE1E-6327B25483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765" y="300600"/>
            <a:ext cx="458013" cy="458013"/>
          </a:xfrm>
          <a:prstGeom prst="rect">
            <a:avLst/>
          </a:prstGeom>
        </p:spPr>
      </p:pic>
      <p:sp>
        <p:nvSpPr>
          <p:cNvPr id="11" name="角丸四角形 10">
            <a:extLst>
              <a:ext uri="{FF2B5EF4-FFF2-40B4-BE49-F238E27FC236}">
                <a16:creationId xmlns:a16="http://schemas.microsoft.com/office/drawing/2014/main" id="{0C7C7F30-8DE9-C2BB-A74D-8BEE25B0791A}"/>
              </a:ext>
            </a:extLst>
          </p:cNvPr>
          <p:cNvSpPr/>
          <p:nvPr/>
        </p:nvSpPr>
        <p:spPr>
          <a:xfrm>
            <a:off x="547496" y="783565"/>
            <a:ext cx="3520082" cy="29713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案件管理から売上情報まで網羅</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4" name="角丸四角形 13">
            <a:extLst>
              <a:ext uri="{FF2B5EF4-FFF2-40B4-BE49-F238E27FC236}">
                <a16:creationId xmlns:a16="http://schemas.microsoft.com/office/drawing/2014/main" id="{10275273-C2CB-ADCE-5E20-BD4ED5A19AD0}"/>
              </a:ext>
            </a:extLst>
          </p:cNvPr>
          <p:cNvSpPr/>
          <p:nvPr/>
        </p:nvSpPr>
        <p:spPr>
          <a:xfrm>
            <a:off x="4753687" y="797348"/>
            <a:ext cx="3544521" cy="29713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　入荷、出荷を登録し、現在庫を把握できる在庫管理</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6" name="コンテンツ プレースホルダー 2">
            <a:extLst>
              <a:ext uri="{FF2B5EF4-FFF2-40B4-BE49-F238E27FC236}">
                <a16:creationId xmlns:a16="http://schemas.microsoft.com/office/drawing/2014/main" id="{75A1A10F-E7FF-D8C8-D858-9D9FC2F13681}"/>
              </a:ext>
            </a:extLst>
          </p:cNvPr>
          <p:cNvSpPr txBox="1">
            <a:spLocks/>
          </p:cNvSpPr>
          <p:nvPr/>
        </p:nvSpPr>
        <p:spPr>
          <a:xfrm>
            <a:off x="4749201" y="1180495"/>
            <a:ext cx="3876225" cy="596298"/>
          </a:xfrm>
          <a:prstGeom prst="rect">
            <a:avLst/>
          </a:prstGeom>
        </p:spPr>
        <p:txBody>
          <a:bodyPr vert="horz" lIns="0" tIns="0" rIns="0" bIns="0" rtlCol="0">
            <a:normAutofit/>
          </a:bodyPr>
          <a:lstStyle>
            <a:lvl1pPr marL="0" indent="0" algn="l" defTabSz="685800" rtl="0" eaLnBrk="1" latinLnBrk="0" hangingPunct="1">
              <a:lnSpc>
                <a:spcPct val="140000"/>
              </a:lnSpc>
              <a:spcBef>
                <a:spcPts val="750"/>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l"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l"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ja-JP" altLang="en-US" sz="1000"/>
              <a:t>集計機能を使ってリアルタイムで在庫状況を把握・共有できます。</a:t>
            </a:r>
            <a:endParaRPr lang="en-US" altLang="ja-JP" sz="1000" dirty="0"/>
          </a:p>
        </p:txBody>
      </p:sp>
      <p:pic>
        <p:nvPicPr>
          <p:cNvPr id="17" name="図 16">
            <a:extLst>
              <a:ext uri="{FF2B5EF4-FFF2-40B4-BE49-F238E27FC236}">
                <a16:creationId xmlns:a16="http://schemas.microsoft.com/office/drawing/2014/main" id="{839DE941-7E99-E060-65FB-EAD9DE6692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47293" y="838479"/>
            <a:ext cx="221291" cy="200071"/>
          </a:xfrm>
          <a:prstGeom prst="rect">
            <a:avLst/>
          </a:prstGeom>
        </p:spPr>
      </p:pic>
      <p:pic>
        <p:nvPicPr>
          <p:cNvPr id="35" name="図 34">
            <a:extLst>
              <a:ext uri="{FF2B5EF4-FFF2-40B4-BE49-F238E27FC236}">
                <a16:creationId xmlns:a16="http://schemas.microsoft.com/office/drawing/2014/main" id="{41054972-F24F-A12D-6C64-7A435D7091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12489" y="2980785"/>
            <a:ext cx="1713483" cy="1384369"/>
          </a:xfrm>
          <a:prstGeom prst="rect">
            <a:avLst/>
          </a:prstGeom>
          <a:ln>
            <a:solidFill>
              <a:schemeClr val="bg1">
                <a:lumMod val="65000"/>
              </a:schemeClr>
            </a:solidFill>
          </a:ln>
        </p:spPr>
      </p:pic>
      <p:sp>
        <p:nvSpPr>
          <p:cNvPr id="33" name="角丸四角形 32">
            <a:extLst>
              <a:ext uri="{FF2B5EF4-FFF2-40B4-BE49-F238E27FC236}">
                <a16:creationId xmlns:a16="http://schemas.microsoft.com/office/drawing/2014/main" id="{1E431369-C27B-B0FB-FD5C-6559837E4ED1}"/>
              </a:ext>
            </a:extLst>
          </p:cNvPr>
          <p:cNvSpPr/>
          <p:nvPr/>
        </p:nvSpPr>
        <p:spPr>
          <a:xfrm>
            <a:off x="6819879" y="3393091"/>
            <a:ext cx="1998196" cy="939162"/>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00">
                <a:solidFill>
                  <a:schemeClr val="tx1"/>
                </a:solidFill>
                <a:latin typeface="Yu Gothic" panose="020B0400000000000000" pitchFamily="34" charset="-128"/>
                <a:ea typeface="Yu Gothic" panose="020B0400000000000000" pitchFamily="34" charset="-128"/>
              </a:rPr>
              <a:t>商品別に、月次の入出荷データ</a:t>
            </a:r>
            <a:br>
              <a:rPr lang="en-US" altLang="ja-JP" sz="1000" dirty="0">
                <a:solidFill>
                  <a:schemeClr val="tx1"/>
                </a:solidFill>
                <a:latin typeface="Yu Gothic" panose="020B0400000000000000" pitchFamily="34" charset="-128"/>
                <a:ea typeface="Yu Gothic" panose="020B0400000000000000" pitchFamily="34" charset="-128"/>
              </a:rPr>
            </a:br>
            <a:r>
              <a:rPr lang="ja-JP" altLang="en-US" sz="1000">
                <a:solidFill>
                  <a:schemeClr val="tx1"/>
                </a:solidFill>
                <a:latin typeface="Yu Gothic" panose="020B0400000000000000" pitchFamily="34" charset="-128"/>
                <a:ea typeface="Yu Gothic" panose="020B0400000000000000" pitchFamily="34" charset="-128"/>
              </a:rPr>
              <a:t>など集計することができ、</a:t>
            </a:r>
            <a:br>
              <a:rPr lang="en-US" altLang="ja-JP" sz="1000" dirty="0">
                <a:solidFill>
                  <a:schemeClr val="tx1"/>
                </a:solidFill>
                <a:latin typeface="Yu Gothic" panose="020B0400000000000000" pitchFamily="34" charset="-128"/>
                <a:ea typeface="Yu Gothic" panose="020B0400000000000000" pitchFamily="34" charset="-128"/>
              </a:rPr>
            </a:br>
            <a:r>
              <a:rPr lang="ja-JP" altLang="en-US" sz="1000">
                <a:solidFill>
                  <a:schemeClr val="tx1"/>
                </a:solidFill>
                <a:latin typeface="Yu Gothic" panose="020B0400000000000000" pitchFamily="34" charset="-128"/>
                <a:ea typeface="Yu Gothic" panose="020B0400000000000000" pitchFamily="34" charset="-128"/>
              </a:rPr>
              <a:t>在庫状況を確認できます。</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34" name="角丸四角形 33">
            <a:extLst>
              <a:ext uri="{FF2B5EF4-FFF2-40B4-BE49-F238E27FC236}">
                <a16:creationId xmlns:a16="http://schemas.microsoft.com/office/drawing/2014/main" id="{C057A2E0-1156-C02F-9D70-78A87A6CAE91}"/>
              </a:ext>
            </a:extLst>
          </p:cNvPr>
          <p:cNvSpPr/>
          <p:nvPr/>
        </p:nvSpPr>
        <p:spPr>
          <a:xfrm>
            <a:off x="6670717" y="3319969"/>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pic>
        <p:nvPicPr>
          <p:cNvPr id="40" name="図 39">
            <a:extLst>
              <a:ext uri="{FF2B5EF4-FFF2-40B4-BE49-F238E27FC236}">
                <a16:creationId xmlns:a16="http://schemas.microsoft.com/office/drawing/2014/main" id="{ADF77F08-FAD9-9B4A-3FED-06840A3D08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68245" y="1640461"/>
            <a:ext cx="3979080" cy="1025403"/>
          </a:xfrm>
          <a:prstGeom prst="rect">
            <a:avLst/>
          </a:prstGeom>
          <a:ln>
            <a:solidFill>
              <a:schemeClr val="bg1">
                <a:lumMod val="65000"/>
              </a:schemeClr>
            </a:solidFill>
          </a:ln>
        </p:spPr>
      </p:pic>
      <p:pic>
        <p:nvPicPr>
          <p:cNvPr id="43" name="図 42">
            <a:extLst>
              <a:ext uri="{FF2B5EF4-FFF2-40B4-BE49-F238E27FC236}">
                <a16:creationId xmlns:a16="http://schemas.microsoft.com/office/drawing/2014/main" id="{AF38E64B-74DB-1A53-663F-D6C41CE4A36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9665" y="1640461"/>
            <a:ext cx="3549005" cy="1531198"/>
          </a:xfrm>
          <a:prstGeom prst="rect">
            <a:avLst/>
          </a:prstGeom>
          <a:ln>
            <a:solidFill>
              <a:schemeClr val="bg1">
                <a:lumMod val="65000"/>
              </a:schemeClr>
            </a:solidFill>
          </a:ln>
        </p:spPr>
      </p:pic>
      <p:pic>
        <p:nvPicPr>
          <p:cNvPr id="6" name="図 5">
            <a:extLst>
              <a:ext uri="{FF2B5EF4-FFF2-40B4-BE49-F238E27FC236}">
                <a16:creationId xmlns:a16="http://schemas.microsoft.com/office/drawing/2014/main" id="{FB2DDE52-1369-B9D7-5CD9-251A1253B20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6724" y="3317036"/>
            <a:ext cx="3765852" cy="1284781"/>
          </a:xfrm>
          <a:prstGeom prst="rect">
            <a:avLst/>
          </a:prstGeom>
          <a:ln>
            <a:solidFill>
              <a:schemeClr val="bg1">
                <a:lumMod val="65000"/>
              </a:schemeClr>
            </a:solidFill>
          </a:ln>
        </p:spPr>
      </p:pic>
      <p:sp>
        <p:nvSpPr>
          <p:cNvPr id="48" name="角丸四角形 47">
            <a:extLst>
              <a:ext uri="{FF2B5EF4-FFF2-40B4-BE49-F238E27FC236}">
                <a16:creationId xmlns:a16="http://schemas.microsoft.com/office/drawing/2014/main" id="{B517E3B1-D566-E8CD-117C-A27142B85C8A}"/>
              </a:ext>
            </a:extLst>
          </p:cNvPr>
          <p:cNvSpPr/>
          <p:nvPr/>
        </p:nvSpPr>
        <p:spPr>
          <a:xfrm>
            <a:off x="1986445" y="2827006"/>
            <a:ext cx="2732137" cy="566085"/>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00">
                <a:solidFill>
                  <a:schemeClr val="tx1"/>
                </a:solidFill>
                <a:latin typeface="Yu Gothic" panose="020B0400000000000000" pitchFamily="34" charset="-128"/>
                <a:ea typeface="Yu Gothic" panose="020B0400000000000000" pitchFamily="34" charset="-128"/>
              </a:rPr>
              <a:t>案件の進捗状況を、見込みランクや担当者ごとに確認できます。</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49" name="角丸四角形 48">
            <a:extLst>
              <a:ext uri="{FF2B5EF4-FFF2-40B4-BE49-F238E27FC236}">
                <a16:creationId xmlns:a16="http://schemas.microsoft.com/office/drawing/2014/main" id="{D6CDD657-52D5-6B09-F957-1DBD153F4BF8}"/>
              </a:ext>
            </a:extLst>
          </p:cNvPr>
          <p:cNvSpPr/>
          <p:nvPr/>
        </p:nvSpPr>
        <p:spPr>
          <a:xfrm>
            <a:off x="1845430" y="2657361"/>
            <a:ext cx="726944" cy="271546"/>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pic>
        <p:nvPicPr>
          <p:cNvPr id="8" name="図 7">
            <a:extLst>
              <a:ext uri="{FF2B5EF4-FFF2-40B4-BE49-F238E27FC236}">
                <a16:creationId xmlns:a16="http://schemas.microsoft.com/office/drawing/2014/main" id="{A7187CDE-C25C-85C9-5E83-F69A25AA8E45}"/>
              </a:ext>
            </a:extLst>
          </p:cNvPr>
          <p:cNvPicPr>
            <a:picLocks noChangeAspect="1"/>
          </p:cNvPicPr>
          <p:nvPr/>
        </p:nvPicPr>
        <p:blipFill>
          <a:blip r:embed="rId8"/>
          <a:stretch>
            <a:fillRect/>
          </a:stretch>
        </p:blipFill>
        <p:spPr>
          <a:xfrm>
            <a:off x="778542" y="797530"/>
            <a:ext cx="270459" cy="270459"/>
          </a:xfrm>
          <a:prstGeom prst="rect">
            <a:avLst/>
          </a:prstGeom>
        </p:spPr>
      </p:pic>
    </p:spTree>
    <p:extLst>
      <p:ext uri="{BB962C8B-B14F-4D97-AF65-F5344CB8AC3E}">
        <p14:creationId xmlns:p14="http://schemas.microsoft.com/office/powerpoint/2010/main" val="3744918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13E3A2FF-E389-1AC0-DAE3-61C29C3F0DF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683868" y="2961453"/>
            <a:ext cx="1892338" cy="1630206"/>
          </a:xfrm>
          <a:prstGeom prst="rect">
            <a:avLst/>
          </a:prstGeom>
          <a:ln>
            <a:solidFill>
              <a:schemeClr val="bg1">
                <a:lumMod val="65000"/>
              </a:schemeClr>
            </a:solidFill>
          </a:ln>
        </p:spPr>
      </p:pic>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　　カスタムアプリ（</a:t>
            </a:r>
            <a:r>
              <a:rPr lang="en-US" altLang="ja-JP" dirty="0"/>
              <a:t>3/4</a:t>
            </a:r>
            <a:r>
              <a:rPr lang="ja-JP" altLang="en-US"/>
              <a:t>）</a:t>
            </a:r>
            <a:r>
              <a:rPr lang="en-US" altLang="ja-JP" sz="1700" dirty="0"/>
              <a:t>-</a:t>
            </a:r>
            <a:r>
              <a:rPr lang="ja-JP" altLang="en-US" sz="1700"/>
              <a:t>カスタムアプリ利用例</a:t>
            </a:r>
            <a:r>
              <a:rPr lang="en-US" altLang="ja-JP" sz="1700" dirty="0"/>
              <a:t>-</a:t>
            </a:r>
            <a:endParaRPr kumimoji="1" lang="ja-JP" altLang="en-US" sz="1700"/>
          </a:p>
        </p:txBody>
      </p:sp>
      <p:sp>
        <p:nvSpPr>
          <p:cNvPr id="3" name="コンテンツ プレースホルダー 2">
            <a:extLst>
              <a:ext uri="{FF2B5EF4-FFF2-40B4-BE49-F238E27FC236}">
                <a16:creationId xmlns:a16="http://schemas.microsoft.com/office/drawing/2014/main" id="{8BA82260-1CF8-95B4-004D-60FF80D4BD32}"/>
              </a:ext>
            </a:extLst>
          </p:cNvPr>
          <p:cNvSpPr>
            <a:spLocks noGrp="1"/>
          </p:cNvSpPr>
          <p:nvPr>
            <p:ph idx="1"/>
          </p:nvPr>
        </p:nvSpPr>
        <p:spPr>
          <a:xfrm>
            <a:off x="518573" y="1125218"/>
            <a:ext cx="3549006" cy="596298"/>
          </a:xfrm>
        </p:spPr>
        <p:txBody>
          <a:bodyPr>
            <a:normAutofit/>
          </a:bodyPr>
          <a:lstStyle/>
          <a:p>
            <a:r>
              <a:rPr lang="ja-JP" altLang="en-US" sz="1000"/>
              <a:t>日別、報告者別など表示方法を変えて、</a:t>
            </a:r>
            <a:br>
              <a:rPr lang="en-US" altLang="ja-JP" sz="1000" dirty="0"/>
            </a:br>
            <a:r>
              <a:rPr lang="ja-JP" altLang="en-US" sz="1000"/>
              <a:t>見やすく日報を管理できます。</a:t>
            </a:r>
            <a:endParaRPr lang="en-US" altLang="ja-JP" sz="1000" dirty="0"/>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25</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7" name="図 6">
            <a:extLst>
              <a:ext uri="{FF2B5EF4-FFF2-40B4-BE49-F238E27FC236}">
                <a16:creationId xmlns:a16="http://schemas.microsoft.com/office/drawing/2014/main" id="{E36B0A52-B712-C8B4-AE1E-6327B25483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765" y="300600"/>
            <a:ext cx="458013" cy="458013"/>
          </a:xfrm>
          <a:prstGeom prst="rect">
            <a:avLst/>
          </a:prstGeom>
        </p:spPr>
      </p:pic>
      <p:sp>
        <p:nvSpPr>
          <p:cNvPr id="11" name="角丸四角形 10">
            <a:extLst>
              <a:ext uri="{FF2B5EF4-FFF2-40B4-BE49-F238E27FC236}">
                <a16:creationId xmlns:a16="http://schemas.microsoft.com/office/drawing/2014/main" id="{0C7C7F30-8DE9-C2BB-A74D-8BEE25B0791A}"/>
              </a:ext>
            </a:extLst>
          </p:cNvPr>
          <p:cNvSpPr/>
          <p:nvPr/>
        </p:nvSpPr>
        <p:spPr>
          <a:xfrm>
            <a:off x="547496" y="783565"/>
            <a:ext cx="3520082" cy="29713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書きっぱなしで終わらない日報</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4" name="角丸四角形 13">
            <a:extLst>
              <a:ext uri="{FF2B5EF4-FFF2-40B4-BE49-F238E27FC236}">
                <a16:creationId xmlns:a16="http://schemas.microsoft.com/office/drawing/2014/main" id="{10275273-C2CB-ADCE-5E20-BD4ED5A19AD0}"/>
              </a:ext>
            </a:extLst>
          </p:cNvPr>
          <p:cNvSpPr/>
          <p:nvPr/>
        </p:nvSpPr>
        <p:spPr>
          <a:xfrm>
            <a:off x="4621711" y="797348"/>
            <a:ext cx="3520082" cy="29713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個人情報も柔軟なアクセス権で安全管理</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16" name="コンテンツ プレースホルダー 2">
            <a:extLst>
              <a:ext uri="{FF2B5EF4-FFF2-40B4-BE49-F238E27FC236}">
                <a16:creationId xmlns:a16="http://schemas.microsoft.com/office/drawing/2014/main" id="{75A1A10F-E7FF-D8C8-D858-9D9FC2F13681}"/>
              </a:ext>
            </a:extLst>
          </p:cNvPr>
          <p:cNvSpPr txBox="1">
            <a:spLocks/>
          </p:cNvSpPr>
          <p:nvPr/>
        </p:nvSpPr>
        <p:spPr>
          <a:xfrm>
            <a:off x="4617225" y="1155756"/>
            <a:ext cx="3549006" cy="596298"/>
          </a:xfrm>
          <a:prstGeom prst="rect">
            <a:avLst/>
          </a:prstGeom>
        </p:spPr>
        <p:txBody>
          <a:bodyPr vert="horz" lIns="0" tIns="0" rIns="0" bIns="0" rtlCol="0">
            <a:normAutofit/>
          </a:bodyPr>
          <a:lstStyle>
            <a:lvl1pPr marL="0" indent="0" algn="l" defTabSz="685800" rtl="0" eaLnBrk="1" latinLnBrk="0" hangingPunct="1">
              <a:lnSpc>
                <a:spcPct val="140000"/>
              </a:lnSpc>
              <a:spcBef>
                <a:spcPts val="750"/>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l"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l"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ja-JP" altLang="en-US" sz="1000"/>
              <a:t>手軽さと安全を両立しつつ、個人情報を管理できます。</a:t>
            </a:r>
            <a:endParaRPr lang="en-US" altLang="ja-JP" sz="1000" dirty="0"/>
          </a:p>
        </p:txBody>
      </p:sp>
      <p:sp>
        <p:nvSpPr>
          <p:cNvPr id="20" name="屈折矢印 19">
            <a:extLst>
              <a:ext uri="{FF2B5EF4-FFF2-40B4-BE49-F238E27FC236}">
                <a16:creationId xmlns:a16="http://schemas.microsoft.com/office/drawing/2014/main" id="{08005836-D873-4C5E-0CA3-2E4452594EED}"/>
              </a:ext>
            </a:extLst>
          </p:cNvPr>
          <p:cNvSpPr/>
          <p:nvPr/>
        </p:nvSpPr>
        <p:spPr>
          <a:xfrm rot="5400000">
            <a:off x="5576503" y="2463676"/>
            <a:ext cx="1061304" cy="1277454"/>
          </a:xfrm>
          <a:prstGeom prst="bentUpArrow">
            <a:avLst>
              <a:gd name="adj1" fmla="val 14202"/>
              <a:gd name="adj2" fmla="val 25000"/>
              <a:gd name="adj3" fmla="val 25000"/>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a:extLst>
              <a:ext uri="{FF2B5EF4-FFF2-40B4-BE49-F238E27FC236}">
                <a16:creationId xmlns:a16="http://schemas.microsoft.com/office/drawing/2014/main" id="{A119BFD6-7563-F43D-C685-58A18CA4BA28}"/>
              </a:ext>
            </a:extLst>
          </p:cNvPr>
          <p:cNvSpPr/>
          <p:nvPr/>
        </p:nvSpPr>
        <p:spPr>
          <a:xfrm>
            <a:off x="3624475" y="3863240"/>
            <a:ext cx="3006856" cy="728419"/>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00">
                <a:solidFill>
                  <a:schemeClr val="tx1"/>
                </a:solidFill>
                <a:latin typeface="Yu Gothic" panose="020B0400000000000000" pitchFamily="34" charset="-128"/>
                <a:ea typeface="Yu Gothic" panose="020B0400000000000000" pitchFamily="34" charset="-128"/>
              </a:rPr>
              <a:t>レコードや各項目に対して、閲覧・編集・追加・削除などのアクセス権を設定できます。</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24" name="角丸四角形 23">
            <a:extLst>
              <a:ext uri="{FF2B5EF4-FFF2-40B4-BE49-F238E27FC236}">
                <a16:creationId xmlns:a16="http://schemas.microsoft.com/office/drawing/2014/main" id="{950A43B9-CBEF-58A3-CC47-AB4EEF7233A9}"/>
              </a:ext>
            </a:extLst>
          </p:cNvPr>
          <p:cNvSpPr/>
          <p:nvPr/>
        </p:nvSpPr>
        <p:spPr>
          <a:xfrm>
            <a:off x="3510148" y="3772704"/>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pic>
        <p:nvPicPr>
          <p:cNvPr id="12" name="図 11">
            <a:extLst>
              <a:ext uri="{FF2B5EF4-FFF2-40B4-BE49-F238E27FC236}">
                <a16:creationId xmlns:a16="http://schemas.microsoft.com/office/drawing/2014/main" id="{7CAE6B5E-D992-77C3-4F79-89A61F79EF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595" y="802700"/>
            <a:ext cx="229926" cy="265562"/>
          </a:xfrm>
          <a:prstGeom prst="rect">
            <a:avLst/>
          </a:prstGeom>
        </p:spPr>
      </p:pic>
      <p:pic>
        <p:nvPicPr>
          <p:cNvPr id="15" name="図 14">
            <a:extLst>
              <a:ext uri="{FF2B5EF4-FFF2-40B4-BE49-F238E27FC236}">
                <a16:creationId xmlns:a16="http://schemas.microsoft.com/office/drawing/2014/main" id="{507750FB-C23E-D220-B62C-02C18B94A9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41957" y="824302"/>
            <a:ext cx="170560" cy="235273"/>
          </a:xfrm>
          <a:prstGeom prst="rect">
            <a:avLst/>
          </a:prstGeom>
        </p:spPr>
      </p:pic>
      <p:pic>
        <p:nvPicPr>
          <p:cNvPr id="27" name="図 26">
            <a:extLst>
              <a:ext uri="{FF2B5EF4-FFF2-40B4-BE49-F238E27FC236}">
                <a16:creationId xmlns:a16="http://schemas.microsoft.com/office/drawing/2014/main" id="{76D5D1DD-B5FB-A591-C6D8-4F450AACA9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17225" y="1590983"/>
            <a:ext cx="3958981" cy="990953"/>
          </a:xfrm>
          <a:prstGeom prst="rect">
            <a:avLst/>
          </a:prstGeom>
          <a:ln>
            <a:solidFill>
              <a:schemeClr val="tx1">
                <a:lumMod val="50000"/>
                <a:lumOff val="50000"/>
              </a:schemeClr>
            </a:solidFill>
          </a:ln>
        </p:spPr>
      </p:pic>
      <p:pic>
        <p:nvPicPr>
          <p:cNvPr id="17" name="図 16" descr="グラフィカル ユーザー インターフェイス&#10;&#10;自動的に生成された説明">
            <a:extLst>
              <a:ext uri="{FF2B5EF4-FFF2-40B4-BE49-F238E27FC236}">
                <a16:creationId xmlns:a16="http://schemas.microsoft.com/office/drawing/2014/main" id="{5F3599CA-A0AD-AA01-36D7-F9AA4501276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39978" y="1595469"/>
            <a:ext cx="3753726" cy="1195719"/>
          </a:xfrm>
          <a:prstGeom prst="rect">
            <a:avLst/>
          </a:prstGeom>
          <a:ln>
            <a:solidFill>
              <a:schemeClr val="tx1">
                <a:lumMod val="50000"/>
                <a:lumOff val="50000"/>
              </a:schemeClr>
            </a:solidFill>
          </a:ln>
        </p:spPr>
      </p:pic>
      <p:pic>
        <p:nvPicPr>
          <p:cNvPr id="29" name="図 28">
            <a:extLst>
              <a:ext uri="{FF2B5EF4-FFF2-40B4-BE49-F238E27FC236}">
                <a16:creationId xmlns:a16="http://schemas.microsoft.com/office/drawing/2014/main" id="{62FC28AE-CF86-EB28-4BB2-57B1B0D826D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1225" y="2973786"/>
            <a:ext cx="1771446" cy="1740290"/>
          </a:xfrm>
          <a:prstGeom prst="rect">
            <a:avLst/>
          </a:prstGeom>
          <a:ln>
            <a:solidFill>
              <a:schemeClr val="bg1">
                <a:lumMod val="65000"/>
              </a:schemeClr>
            </a:solidFill>
          </a:ln>
        </p:spPr>
      </p:pic>
      <p:sp>
        <p:nvSpPr>
          <p:cNvPr id="21" name="角丸四角形 20">
            <a:extLst>
              <a:ext uri="{FF2B5EF4-FFF2-40B4-BE49-F238E27FC236}">
                <a16:creationId xmlns:a16="http://schemas.microsoft.com/office/drawing/2014/main" id="{46832BA1-A7BE-9321-0C20-4D44510E2705}"/>
              </a:ext>
            </a:extLst>
          </p:cNvPr>
          <p:cNvSpPr/>
          <p:nvPr/>
        </p:nvSpPr>
        <p:spPr>
          <a:xfrm>
            <a:off x="1785941" y="2904811"/>
            <a:ext cx="2507763" cy="573754"/>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00">
                <a:solidFill>
                  <a:schemeClr val="tx1"/>
                </a:solidFill>
                <a:latin typeface="Yu Gothic" panose="020B0400000000000000" pitchFamily="34" charset="-128"/>
                <a:ea typeface="Yu Gothic" panose="020B0400000000000000" pitchFamily="34" charset="-128"/>
              </a:rPr>
              <a:t>コメントやいいね！機能で</a:t>
            </a:r>
            <a:br>
              <a:rPr lang="en-US" altLang="ja-JP" sz="1000" dirty="0">
                <a:solidFill>
                  <a:schemeClr val="tx1"/>
                </a:solidFill>
                <a:latin typeface="Yu Gothic" panose="020B0400000000000000" pitchFamily="34" charset="-128"/>
                <a:ea typeface="Yu Gothic" panose="020B0400000000000000" pitchFamily="34" charset="-128"/>
              </a:rPr>
            </a:br>
            <a:r>
              <a:rPr lang="ja-JP" altLang="en-US" sz="1000">
                <a:solidFill>
                  <a:schemeClr val="tx1"/>
                </a:solidFill>
                <a:latin typeface="Yu Gothic" panose="020B0400000000000000" pitchFamily="34" charset="-128"/>
                <a:ea typeface="Yu Gothic" panose="020B0400000000000000" pitchFamily="34" charset="-128"/>
              </a:rPr>
              <a:t>双方向のコミュニケーションができます。</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22" name="角丸四角形 21">
            <a:extLst>
              <a:ext uri="{FF2B5EF4-FFF2-40B4-BE49-F238E27FC236}">
                <a16:creationId xmlns:a16="http://schemas.microsoft.com/office/drawing/2014/main" id="{36375F78-B0FE-7BCE-FD0E-E34979B6B05F}"/>
              </a:ext>
            </a:extLst>
          </p:cNvPr>
          <p:cNvSpPr/>
          <p:nvPr/>
        </p:nvSpPr>
        <p:spPr>
          <a:xfrm>
            <a:off x="1611015" y="2787241"/>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sp>
        <p:nvSpPr>
          <p:cNvPr id="30" name="角丸四角形 29">
            <a:extLst>
              <a:ext uri="{FF2B5EF4-FFF2-40B4-BE49-F238E27FC236}">
                <a16:creationId xmlns:a16="http://schemas.microsoft.com/office/drawing/2014/main" id="{58CF274D-F667-A65A-DA38-A94BD5B5CD1F}"/>
              </a:ext>
            </a:extLst>
          </p:cNvPr>
          <p:cNvSpPr/>
          <p:nvPr/>
        </p:nvSpPr>
        <p:spPr>
          <a:xfrm>
            <a:off x="699987" y="3181872"/>
            <a:ext cx="999882" cy="123850"/>
          </a:xfrm>
          <a:prstGeom prst="roundRect">
            <a:avLst>
              <a:gd name="adj" fmla="val 5478"/>
            </a:avLst>
          </a:prstGeom>
          <a:no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31" name="角丸四角形 30">
            <a:extLst>
              <a:ext uri="{FF2B5EF4-FFF2-40B4-BE49-F238E27FC236}">
                <a16:creationId xmlns:a16="http://schemas.microsoft.com/office/drawing/2014/main" id="{E5BEE12A-F15E-C75A-255E-E4A1783F7C20}"/>
              </a:ext>
            </a:extLst>
          </p:cNvPr>
          <p:cNvSpPr/>
          <p:nvPr/>
        </p:nvSpPr>
        <p:spPr>
          <a:xfrm>
            <a:off x="741225" y="3772578"/>
            <a:ext cx="1716572" cy="711552"/>
          </a:xfrm>
          <a:prstGeom prst="roundRect">
            <a:avLst>
              <a:gd name="adj" fmla="val 5478"/>
            </a:avLst>
          </a:prstGeom>
          <a:no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6" name="角丸四角形 5">
            <a:extLst>
              <a:ext uri="{FF2B5EF4-FFF2-40B4-BE49-F238E27FC236}">
                <a16:creationId xmlns:a16="http://schemas.microsoft.com/office/drawing/2014/main" id="{C4A2A938-0D6E-5284-CB13-831B526E73E2}"/>
              </a:ext>
            </a:extLst>
          </p:cNvPr>
          <p:cNvSpPr/>
          <p:nvPr/>
        </p:nvSpPr>
        <p:spPr>
          <a:xfrm>
            <a:off x="5715000" y="2476845"/>
            <a:ext cx="3128959" cy="456468"/>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社員の個人情報について、本人と人事部のみ</a:t>
            </a:r>
            <a:endParaRPr lang="en-US" altLang="ja-JP" sz="1000" dirty="0">
              <a:solidFill>
                <a:schemeClr val="tx1"/>
              </a:solidFill>
              <a:latin typeface="Yu Gothic" panose="020B0400000000000000" pitchFamily="34" charset="-128"/>
              <a:ea typeface="Yu Gothic" panose="020B0400000000000000" pitchFamily="34" charset="-128"/>
            </a:endParaRPr>
          </a:p>
          <a:p>
            <a:pPr algn="ctr"/>
            <a:r>
              <a:rPr lang="ja-JP" altLang="en-US" sz="1000">
                <a:solidFill>
                  <a:schemeClr val="tx1"/>
                </a:solidFill>
                <a:latin typeface="Yu Gothic" panose="020B0400000000000000" pitchFamily="34" charset="-128"/>
                <a:ea typeface="Yu Gothic" panose="020B0400000000000000" pitchFamily="34" charset="-128"/>
              </a:rPr>
              <a:t>閲覧可能にするといった設定もできる</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8" name="三角形 7">
            <a:extLst>
              <a:ext uri="{FF2B5EF4-FFF2-40B4-BE49-F238E27FC236}">
                <a16:creationId xmlns:a16="http://schemas.microsoft.com/office/drawing/2014/main" id="{6BFAD3DF-B319-F8FA-795B-9172AA5DC48B}"/>
              </a:ext>
            </a:extLst>
          </p:cNvPr>
          <p:cNvSpPr/>
          <p:nvPr/>
        </p:nvSpPr>
        <p:spPr>
          <a:xfrm rot="10800000">
            <a:off x="6647363" y="2941133"/>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35227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　　カスタムアプリ（</a:t>
            </a:r>
            <a:r>
              <a:rPr lang="en-US" altLang="ja-JP" dirty="0"/>
              <a:t>4/4</a:t>
            </a:r>
            <a:r>
              <a:rPr lang="ja-JP" altLang="en-US"/>
              <a:t>）</a:t>
            </a:r>
            <a:endParaRPr kumimoji="1" lang="ja-JP" altLang="en-US"/>
          </a:p>
        </p:txBody>
      </p:sp>
      <p:sp>
        <p:nvSpPr>
          <p:cNvPr id="3" name="コンテンツ プレースホルダー 2">
            <a:extLst>
              <a:ext uri="{FF2B5EF4-FFF2-40B4-BE49-F238E27FC236}">
                <a16:creationId xmlns:a16="http://schemas.microsoft.com/office/drawing/2014/main" id="{8BA82260-1CF8-95B4-004D-60FF80D4BD32}"/>
              </a:ext>
            </a:extLst>
          </p:cNvPr>
          <p:cNvSpPr>
            <a:spLocks noGrp="1"/>
          </p:cNvSpPr>
          <p:nvPr>
            <p:ph idx="1"/>
          </p:nvPr>
        </p:nvSpPr>
        <p:spPr>
          <a:xfrm>
            <a:off x="628649" y="777786"/>
            <a:ext cx="8053438" cy="3671828"/>
          </a:xfrm>
        </p:spPr>
        <p:txBody>
          <a:bodyPr>
            <a:normAutofit/>
          </a:bodyPr>
          <a:lstStyle/>
          <a:p>
            <a:r>
              <a:rPr lang="ja-JP" altLang="en-US" sz="1400"/>
              <a:t>無料のテンプレートを</a:t>
            </a:r>
            <a:r>
              <a:rPr lang="en-US" altLang="ja-JP" sz="1400" dirty="0"/>
              <a:t>100</a:t>
            </a:r>
            <a:r>
              <a:rPr lang="ja-JP" altLang="en-US" sz="1400"/>
              <a:t>種類以上ご用意。テンプレートをもとに、誰でもかんたんにカスタマイズができるので、自社の業務にぴったりのアプリを作ることができます。</a:t>
            </a:r>
            <a:endParaRPr lang="en-US" altLang="ja-JP" sz="1400" b="1" dirty="0">
              <a:solidFill>
                <a:srgbClr val="F13D61"/>
              </a:solidFill>
              <a:latin typeface="Yu Gothic" panose="020B0400000000000000" pitchFamily="34" charset="-128"/>
              <a:ea typeface="Yu Gothic" panose="020B0400000000000000" pitchFamily="34" charset="-128"/>
            </a:endParaRPr>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26</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7" name="図 6">
            <a:extLst>
              <a:ext uri="{FF2B5EF4-FFF2-40B4-BE49-F238E27FC236}">
                <a16:creationId xmlns:a16="http://schemas.microsoft.com/office/drawing/2014/main" id="{E36B0A52-B712-C8B4-AE1E-6327B25483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4765" y="300600"/>
            <a:ext cx="458013" cy="458013"/>
          </a:xfrm>
          <a:prstGeom prst="rect">
            <a:avLst/>
          </a:prstGeom>
        </p:spPr>
      </p:pic>
      <p:pic>
        <p:nvPicPr>
          <p:cNvPr id="9" name="図 8">
            <a:extLst>
              <a:ext uri="{FF2B5EF4-FFF2-40B4-BE49-F238E27FC236}">
                <a16:creationId xmlns:a16="http://schemas.microsoft.com/office/drawing/2014/main" id="{2A8DE0D3-B25B-B763-1E17-DC6DAD4225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01370" y="1421640"/>
            <a:ext cx="5973059" cy="3304074"/>
          </a:xfrm>
          <a:prstGeom prst="rect">
            <a:avLst/>
          </a:prstGeom>
        </p:spPr>
      </p:pic>
      <p:sp>
        <p:nvSpPr>
          <p:cNvPr id="11" name="正方形/長方形 10">
            <a:extLst>
              <a:ext uri="{FF2B5EF4-FFF2-40B4-BE49-F238E27FC236}">
                <a16:creationId xmlns:a16="http://schemas.microsoft.com/office/drawing/2014/main" id="{8ED1CCA8-DC3B-2134-9363-E08A7E2C3C56}"/>
              </a:ext>
            </a:extLst>
          </p:cNvPr>
          <p:cNvSpPr/>
          <p:nvPr/>
        </p:nvSpPr>
        <p:spPr>
          <a:xfrm rot="722293">
            <a:off x="6870249" y="1775664"/>
            <a:ext cx="2868214" cy="275925"/>
          </a:xfrm>
          <a:prstGeom prst="rect">
            <a:avLst/>
          </a:prstGeom>
          <a:noFill/>
          <a:ln w="28575">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800" b="1">
                <a:solidFill>
                  <a:srgbClr val="1D90D0"/>
                </a:solidFill>
              </a:rPr>
              <a:t>＼＼その他にもたくさん！ ／／</a:t>
            </a:r>
            <a:endParaRPr lang="en-US" altLang="ja-JP" sz="800" b="1" dirty="0">
              <a:solidFill>
                <a:srgbClr val="1D90D0"/>
              </a:solidFill>
            </a:endParaRPr>
          </a:p>
        </p:txBody>
      </p:sp>
    </p:spTree>
    <p:extLst>
      <p:ext uri="{BB962C8B-B14F-4D97-AF65-F5344CB8AC3E}">
        <p14:creationId xmlns:p14="http://schemas.microsoft.com/office/powerpoint/2010/main" val="3523830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1212066F-7CB6-7765-46E0-C408C54C8443}"/>
              </a:ext>
            </a:extLst>
          </p:cNvPr>
          <p:cNvSpPr>
            <a:spLocks noGrp="1"/>
          </p:cNvSpPr>
          <p:nvPr>
            <p:ph type="ftr" sz="quarter" idx="3"/>
          </p:nvPr>
        </p:nvSpPr>
        <p:spPr/>
        <p:txBody>
          <a:bodyPr/>
          <a:lstStyle/>
          <a:p>
            <a:r>
              <a:rPr kumimoji="1" lang="en" altLang="ja-JP"/>
              <a:t>Copyright © Cybozu, Inc.</a:t>
            </a:r>
            <a:endParaRPr kumimoji="1" lang="ja-JP" altLang="en-US"/>
          </a:p>
        </p:txBody>
      </p:sp>
      <p:sp>
        <p:nvSpPr>
          <p:cNvPr id="5" name="スライド番号プレースホルダー 4">
            <a:extLst>
              <a:ext uri="{FF2B5EF4-FFF2-40B4-BE49-F238E27FC236}">
                <a16:creationId xmlns:a16="http://schemas.microsoft.com/office/drawing/2014/main" id="{0370FF30-F6E8-FCF8-6CAF-ED9AC57390C6}"/>
              </a:ext>
            </a:extLst>
          </p:cNvPr>
          <p:cNvSpPr>
            <a:spLocks noGrp="1"/>
          </p:cNvSpPr>
          <p:nvPr>
            <p:ph type="sldNum" sz="quarter" idx="4"/>
          </p:nvPr>
        </p:nvSpPr>
        <p:spPr/>
        <p:txBody>
          <a:bodyPr/>
          <a:lstStyle/>
          <a:p>
            <a:fld id="{870598C0-F87F-9642-9260-C28AE0AA0F34}" type="slidenum">
              <a:rPr kumimoji="1" lang="ja-JP" altLang="en-US" smtClean="0"/>
              <a:pPr/>
              <a:t>27</a:t>
            </a:fld>
            <a:endParaRPr kumimoji="1" lang="ja-JP" altLang="en-US"/>
          </a:p>
        </p:txBody>
      </p:sp>
      <p:sp>
        <p:nvSpPr>
          <p:cNvPr id="6" name="テキスト ボックス 5">
            <a:extLst>
              <a:ext uri="{FF2B5EF4-FFF2-40B4-BE49-F238E27FC236}">
                <a16:creationId xmlns:a16="http://schemas.microsoft.com/office/drawing/2014/main" id="{76B53AB0-8991-312B-1A00-F9E1CABF828D}"/>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7" name="図 6">
            <a:extLst>
              <a:ext uri="{FF2B5EF4-FFF2-40B4-BE49-F238E27FC236}">
                <a16:creationId xmlns:a16="http://schemas.microsoft.com/office/drawing/2014/main" id="{FA8C44E3-04DC-9CE3-99F9-C58A505BB3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7295" y="1883632"/>
            <a:ext cx="3410271" cy="2096931"/>
          </a:xfrm>
          <a:prstGeom prst="rect">
            <a:avLst/>
          </a:prstGeom>
        </p:spPr>
      </p:pic>
      <p:sp>
        <p:nvSpPr>
          <p:cNvPr id="13" name="テキスト ボックス 12">
            <a:extLst>
              <a:ext uri="{FF2B5EF4-FFF2-40B4-BE49-F238E27FC236}">
                <a16:creationId xmlns:a16="http://schemas.microsoft.com/office/drawing/2014/main" id="{3975D1F0-1219-9BF0-D20B-CAD5DC1370C2}"/>
              </a:ext>
            </a:extLst>
          </p:cNvPr>
          <p:cNvSpPr txBox="1"/>
          <p:nvPr/>
        </p:nvSpPr>
        <p:spPr>
          <a:xfrm>
            <a:off x="4530906" y="4217521"/>
            <a:ext cx="4123087" cy="400110"/>
          </a:xfrm>
          <a:prstGeom prst="rect">
            <a:avLst/>
          </a:prstGeom>
          <a:noFill/>
        </p:spPr>
        <p:txBody>
          <a:bodyPr wrap="square" rtlCol="0">
            <a:spAutoFit/>
          </a:bodyPr>
          <a:lstStyle/>
          <a:p>
            <a:pPr algn="r"/>
            <a:r>
              <a:rPr kumimoji="1" lang="en-US" altLang="ja-JP" sz="1000" dirty="0" err="1"/>
              <a:t>Cybozu</a:t>
            </a:r>
            <a:r>
              <a:rPr kumimoji="1" lang="ja-JP" altLang="en-US" sz="1000"/>
              <a:t> </a:t>
            </a:r>
            <a:r>
              <a:rPr kumimoji="1" lang="en-US" altLang="ja-JP" sz="1000" dirty="0"/>
              <a:t>Desktop</a:t>
            </a:r>
            <a:r>
              <a:rPr kumimoji="1" lang="ja-JP" altLang="en-US" sz="1000"/>
              <a:t> </a:t>
            </a:r>
            <a:r>
              <a:rPr kumimoji="1" lang="en-US" altLang="ja-JP" sz="1000" dirty="0"/>
              <a:t>2</a:t>
            </a:r>
            <a:r>
              <a:rPr kumimoji="1" lang="ja-JP" altLang="en-US" sz="1000"/>
              <a:t> のダウンロードはこちら</a:t>
            </a:r>
            <a:br>
              <a:rPr kumimoji="1" lang="en-US" altLang="ja-JP" sz="1000" dirty="0"/>
            </a:br>
            <a:r>
              <a:rPr kumimoji="1" lang="ja-JP" altLang="en-US" sz="1000"/>
              <a:t>　</a:t>
            </a:r>
            <a:r>
              <a:rPr kumimoji="1" lang="en-US" altLang="ja-JP" sz="1000" dirty="0">
                <a:hlinkClick r:id="rId3"/>
              </a:rPr>
              <a:t>https://</a:t>
            </a:r>
            <a:r>
              <a:rPr kumimoji="1" lang="en-US" altLang="ja-JP" sz="1000" dirty="0" err="1">
                <a:hlinkClick r:id="rId3"/>
              </a:rPr>
              <a:t>cybozu.co.jp</a:t>
            </a:r>
            <a:r>
              <a:rPr kumimoji="1" lang="en-US" altLang="ja-JP" sz="1000" dirty="0">
                <a:hlinkClick r:id="rId3"/>
              </a:rPr>
              <a:t>/info/desktop2/</a:t>
            </a:r>
            <a:endParaRPr kumimoji="1" lang="ja-JP" altLang="en-US" sz="1000" dirty="0"/>
          </a:p>
        </p:txBody>
      </p:sp>
      <p:sp>
        <p:nvSpPr>
          <p:cNvPr id="16" name="角丸四角形 15">
            <a:extLst>
              <a:ext uri="{FF2B5EF4-FFF2-40B4-BE49-F238E27FC236}">
                <a16:creationId xmlns:a16="http://schemas.microsoft.com/office/drawing/2014/main" id="{0D0FDEDD-27A1-6B8C-DFE5-83CA7EE5A363}"/>
              </a:ext>
            </a:extLst>
          </p:cNvPr>
          <p:cNvSpPr/>
          <p:nvPr/>
        </p:nvSpPr>
        <p:spPr>
          <a:xfrm>
            <a:off x="5338951" y="2040137"/>
            <a:ext cx="3176398" cy="359527"/>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Yu Gothic" panose="020B0400000000000000" pitchFamily="34" charset="-128"/>
                <a:ea typeface="Yu Gothic" panose="020B0400000000000000" pitchFamily="34" charset="-128"/>
              </a:rPr>
              <a:t>１：予定のリマインドを受け取ることができる</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7" name="角丸四角形 16">
            <a:extLst>
              <a:ext uri="{FF2B5EF4-FFF2-40B4-BE49-F238E27FC236}">
                <a16:creationId xmlns:a16="http://schemas.microsoft.com/office/drawing/2014/main" id="{7D97C989-5C5B-BB74-4D49-81054AD161B5}"/>
              </a:ext>
            </a:extLst>
          </p:cNvPr>
          <p:cNvSpPr/>
          <p:nvPr/>
        </p:nvSpPr>
        <p:spPr>
          <a:xfrm>
            <a:off x="5338951" y="2472683"/>
            <a:ext cx="3176398" cy="359527"/>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Yu Gothic" panose="020B0400000000000000" pitchFamily="34" charset="-128"/>
                <a:ea typeface="Yu Gothic" panose="020B0400000000000000" pitchFamily="34" charset="-128"/>
              </a:rPr>
              <a:t>２：新着情報を受け取ることができる</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8" name="角丸四角形 17">
            <a:extLst>
              <a:ext uri="{FF2B5EF4-FFF2-40B4-BE49-F238E27FC236}">
                <a16:creationId xmlns:a16="http://schemas.microsoft.com/office/drawing/2014/main" id="{0729852D-9950-96DF-915D-275A3E419487}"/>
              </a:ext>
            </a:extLst>
          </p:cNvPr>
          <p:cNvSpPr/>
          <p:nvPr/>
        </p:nvSpPr>
        <p:spPr>
          <a:xfrm>
            <a:off x="5338951" y="2905494"/>
            <a:ext cx="3176398" cy="359527"/>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Yu Gothic" panose="020B0400000000000000" pitchFamily="34" charset="-128"/>
                <a:ea typeface="Yu Gothic" panose="020B0400000000000000" pitchFamily="34" charset="-128"/>
              </a:rPr>
              <a:t>３：ブラウザーの起動なしで通知を確認できる</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9" name="角丸四角形 18">
            <a:extLst>
              <a:ext uri="{FF2B5EF4-FFF2-40B4-BE49-F238E27FC236}">
                <a16:creationId xmlns:a16="http://schemas.microsoft.com/office/drawing/2014/main" id="{F183E4A5-68D4-5933-EB49-C0C02DB91F60}"/>
              </a:ext>
            </a:extLst>
          </p:cNvPr>
          <p:cNvSpPr/>
          <p:nvPr/>
        </p:nvSpPr>
        <p:spPr>
          <a:xfrm>
            <a:off x="5338951" y="3353942"/>
            <a:ext cx="3176398" cy="359527"/>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000">
                <a:solidFill>
                  <a:schemeClr val="tx1"/>
                </a:solidFill>
                <a:latin typeface="Yu Gothic" panose="020B0400000000000000" pitchFamily="34" charset="-128"/>
                <a:ea typeface="Yu Gothic" panose="020B0400000000000000" pitchFamily="34" charset="-128"/>
              </a:rPr>
              <a:t>４：アップデートは自動更新</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20" name="コンテンツ プレースホルダー 2">
            <a:extLst>
              <a:ext uri="{FF2B5EF4-FFF2-40B4-BE49-F238E27FC236}">
                <a16:creationId xmlns:a16="http://schemas.microsoft.com/office/drawing/2014/main" id="{8D8ED985-7E65-7BB1-14E5-639963AEC65D}"/>
              </a:ext>
            </a:extLst>
          </p:cNvPr>
          <p:cNvSpPr txBox="1">
            <a:spLocks/>
          </p:cNvSpPr>
          <p:nvPr/>
        </p:nvSpPr>
        <p:spPr>
          <a:xfrm>
            <a:off x="5284814" y="1629478"/>
            <a:ext cx="3176398" cy="356781"/>
          </a:xfrm>
          <a:prstGeom prst="rect">
            <a:avLst/>
          </a:prstGeom>
        </p:spPr>
        <p:txBody>
          <a:bodyPr vert="horz" lIns="0" tIns="0" rIns="0" bIns="0" rtlCol="0" anchor="ctr" anchorCtr="0">
            <a:normAutofit/>
          </a:bodyPr>
          <a:lstStyle>
            <a:lvl1pPr marL="0" indent="0" algn="l" defTabSz="685800" rtl="0" eaLnBrk="1" latinLnBrk="0" hangingPunct="1">
              <a:lnSpc>
                <a:spcPct val="140000"/>
              </a:lnSpc>
              <a:spcBef>
                <a:spcPts val="750"/>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l"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l"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r>
              <a:rPr lang="ja-JP" altLang="en-US" sz="1500" b="1" spc="200">
                <a:solidFill>
                  <a:srgbClr val="5999D3"/>
                </a:solidFill>
                <a:latin typeface="YuGothic"/>
              </a:rPr>
              <a:t>■４つの特長</a:t>
            </a:r>
            <a:endParaRPr lang="en-US" altLang="ja-JP" sz="1500" dirty="0"/>
          </a:p>
        </p:txBody>
      </p:sp>
      <p:sp>
        <p:nvSpPr>
          <p:cNvPr id="8" name="角丸四角形 7">
            <a:extLst>
              <a:ext uri="{FF2B5EF4-FFF2-40B4-BE49-F238E27FC236}">
                <a16:creationId xmlns:a16="http://schemas.microsoft.com/office/drawing/2014/main" id="{C9AD8234-E779-0E3E-9CCB-677670F0D11E}"/>
              </a:ext>
            </a:extLst>
          </p:cNvPr>
          <p:cNvSpPr/>
          <p:nvPr/>
        </p:nvSpPr>
        <p:spPr>
          <a:xfrm>
            <a:off x="2931655" y="1721176"/>
            <a:ext cx="1599251" cy="521804"/>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ポップアップで</a:t>
            </a:r>
            <a:br>
              <a:rPr lang="en-US" altLang="ja-JP" sz="1000" dirty="0">
                <a:solidFill>
                  <a:schemeClr val="tx1"/>
                </a:solidFill>
                <a:latin typeface="Yu Gothic" panose="020B0400000000000000" pitchFamily="34" charset="-128"/>
                <a:ea typeface="Yu Gothic" panose="020B0400000000000000" pitchFamily="34" charset="-128"/>
              </a:rPr>
            </a:br>
            <a:r>
              <a:rPr lang="ja-JP" altLang="en-US" sz="1000">
                <a:solidFill>
                  <a:schemeClr val="tx1"/>
                </a:solidFill>
                <a:latin typeface="Yu Gothic" panose="020B0400000000000000" pitchFamily="34" charset="-128"/>
                <a:ea typeface="Yu Gothic" panose="020B0400000000000000" pitchFamily="34" charset="-128"/>
              </a:rPr>
              <a:t>新着情報を表示</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1" name="三角形 10">
            <a:extLst>
              <a:ext uri="{FF2B5EF4-FFF2-40B4-BE49-F238E27FC236}">
                <a16:creationId xmlns:a16="http://schemas.microsoft.com/office/drawing/2014/main" id="{2EB4DCE5-4947-B814-F0B7-224D8240598A}"/>
              </a:ext>
            </a:extLst>
          </p:cNvPr>
          <p:cNvSpPr/>
          <p:nvPr/>
        </p:nvSpPr>
        <p:spPr>
          <a:xfrm rot="10800000">
            <a:off x="3228247" y="2248264"/>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コンテンツ プレースホルダー 2">
            <a:extLst>
              <a:ext uri="{FF2B5EF4-FFF2-40B4-BE49-F238E27FC236}">
                <a16:creationId xmlns:a16="http://schemas.microsoft.com/office/drawing/2014/main" id="{681496CB-D795-D1D3-6411-ADBFF692A609}"/>
              </a:ext>
            </a:extLst>
          </p:cNvPr>
          <p:cNvSpPr txBox="1">
            <a:spLocks/>
          </p:cNvSpPr>
          <p:nvPr/>
        </p:nvSpPr>
        <p:spPr>
          <a:xfrm>
            <a:off x="628649" y="877176"/>
            <a:ext cx="7886701" cy="3671828"/>
          </a:xfrm>
          <a:prstGeom prst="rect">
            <a:avLst/>
          </a:prstGeom>
        </p:spPr>
        <p:txBody>
          <a:bodyPr vert="horz" lIns="0" tIns="0" rIns="0" bIns="0" rtlCol="0">
            <a:normAutofit/>
          </a:bodyPr>
          <a:lstStyle>
            <a:lvl1pPr marL="0" indent="0" algn="l" defTabSz="685800" rtl="0" eaLnBrk="1" latinLnBrk="0" hangingPunct="1">
              <a:lnSpc>
                <a:spcPct val="140000"/>
              </a:lnSpc>
              <a:spcBef>
                <a:spcPts val="750"/>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l"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l"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ja-JP" altLang="en-US" sz="1400"/>
              <a:t>サイボウズ </a:t>
            </a:r>
            <a:r>
              <a:rPr lang="en-US" altLang="ja-JP" sz="1400" dirty="0"/>
              <a:t>Office</a:t>
            </a:r>
            <a:r>
              <a:rPr lang="ja-JP" altLang="en-US" sz="1400"/>
              <a:t>の新着情報をデスクトップでお知らせするアプリケーションです。</a:t>
            </a:r>
            <a:br>
              <a:rPr lang="en-US" altLang="ja-JP" sz="1400" dirty="0"/>
            </a:br>
            <a:r>
              <a:rPr lang="ja-JP" altLang="en-US" sz="1400"/>
              <a:t>ポップアップで表示できるので、会議の予定や新着情報を見逃すことがありません。</a:t>
            </a:r>
            <a:endParaRPr lang="en-US" altLang="ja-JP" sz="1400" dirty="0"/>
          </a:p>
        </p:txBody>
      </p:sp>
      <p:sp>
        <p:nvSpPr>
          <p:cNvPr id="10" name="タイトル 1">
            <a:extLst>
              <a:ext uri="{FF2B5EF4-FFF2-40B4-BE49-F238E27FC236}">
                <a16:creationId xmlns:a16="http://schemas.microsoft.com/office/drawing/2014/main" id="{5754541E-12EC-D6F0-13A5-6F36C0ECD944}"/>
              </a:ext>
            </a:extLst>
          </p:cNvPr>
          <p:cNvSpPr>
            <a:spLocks noGrp="1"/>
          </p:cNvSpPr>
          <p:nvPr>
            <p:ph type="title"/>
          </p:nvPr>
        </p:nvSpPr>
        <p:spPr/>
        <p:txBody>
          <a:bodyPr/>
          <a:lstStyle/>
          <a:p>
            <a:r>
              <a:rPr kumimoji="1" lang="ja-JP" altLang="en-US" spc="300"/>
              <a:t>公式ツール　</a:t>
            </a:r>
            <a:r>
              <a:rPr lang="en-US" altLang="ja-JP" spc="300" dirty="0"/>
              <a:t>-</a:t>
            </a:r>
            <a:r>
              <a:rPr lang="en-US" altLang="ja-JP" sz="1700" dirty="0" err="1"/>
              <a:t>Cybozu</a:t>
            </a:r>
            <a:r>
              <a:rPr lang="en-US" altLang="ja-JP" sz="1700" dirty="0"/>
              <a:t> Desktop 2-</a:t>
            </a:r>
            <a:endParaRPr kumimoji="1" lang="ja-JP" altLang="en-US" sz="1700"/>
          </a:p>
        </p:txBody>
      </p:sp>
    </p:spTree>
    <p:extLst>
      <p:ext uri="{BB962C8B-B14F-4D97-AF65-F5344CB8AC3E}">
        <p14:creationId xmlns:p14="http://schemas.microsoft.com/office/powerpoint/2010/main" val="4176471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1212066F-7CB6-7765-46E0-C408C54C8443}"/>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0370FF30-F6E8-FCF8-6CAF-ED9AC57390C6}"/>
              </a:ext>
            </a:extLst>
          </p:cNvPr>
          <p:cNvSpPr>
            <a:spLocks noGrp="1"/>
          </p:cNvSpPr>
          <p:nvPr>
            <p:ph type="sldNum" sz="quarter" idx="4"/>
          </p:nvPr>
        </p:nvSpPr>
        <p:spPr/>
        <p:txBody>
          <a:bodyPr/>
          <a:lstStyle/>
          <a:p>
            <a:fld id="{870598C0-F87F-9642-9260-C28AE0AA0F34}" type="slidenum">
              <a:rPr kumimoji="1" lang="ja-JP" altLang="en-US" smtClean="0"/>
              <a:pPr/>
              <a:t>28</a:t>
            </a:fld>
            <a:endParaRPr kumimoji="1" lang="ja-JP" altLang="en-US"/>
          </a:p>
        </p:txBody>
      </p:sp>
      <p:sp>
        <p:nvSpPr>
          <p:cNvPr id="6" name="テキスト ボックス 5">
            <a:extLst>
              <a:ext uri="{FF2B5EF4-FFF2-40B4-BE49-F238E27FC236}">
                <a16:creationId xmlns:a16="http://schemas.microsoft.com/office/drawing/2014/main" id="{76B53AB0-8991-312B-1A00-F9E1CABF828D}"/>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pic>
        <p:nvPicPr>
          <p:cNvPr id="7" name="図 6" descr="グラフィカル ユーザー インターフェイス, アプリケーション&#10;&#10;自動的に生成された説明">
            <a:extLst>
              <a:ext uri="{FF2B5EF4-FFF2-40B4-BE49-F238E27FC236}">
                <a16:creationId xmlns:a16="http://schemas.microsoft.com/office/drawing/2014/main" id="{8520FBD3-2C1E-626E-80A1-E35ECB8348D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2565" y="1330677"/>
            <a:ext cx="1961528" cy="3480313"/>
          </a:xfrm>
          <a:prstGeom prst="rect">
            <a:avLst/>
          </a:prstGeom>
        </p:spPr>
      </p:pic>
      <p:pic>
        <p:nvPicPr>
          <p:cNvPr id="14" name="図 13">
            <a:extLst>
              <a:ext uri="{FF2B5EF4-FFF2-40B4-BE49-F238E27FC236}">
                <a16:creationId xmlns:a16="http://schemas.microsoft.com/office/drawing/2014/main" id="{CE59F1D9-B172-6F89-53DE-ED7E1C5206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09819" y="1795288"/>
            <a:ext cx="1501025" cy="2663246"/>
          </a:xfrm>
          <a:prstGeom prst="rect">
            <a:avLst/>
          </a:prstGeom>
        </p:spPr>
      </p:pic>
      <p:pic>
        <p:nvPicPr>
          <p:cNvPr id="25" name="図 24">
            <a:extLst>
              <a:ext uri="{FF2B5EF4-FFF2-40B4-BE49-F238E27FC236}">
                <a16:creationId xmlns:a16="http://schemas.microsoft.com/office/drawing/2014/main" id="{2E31900E-CEB6-A15D-A77F-FC607A5289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44895" y="1795288"/>
            <a:ext cx="1501025" cy="2663247"/>
          </a:xfrm>
          <a:prstGeom prst="rect">
            <a:avLst/>
          </a:prstGeom>
        </p:spPr>
      </p:pic>
      <p:sp>
        <p:nvSpPr>
          <p:cNvPr id="26" name="角丸四角形 25">
            <a:extLst>
              <a:ext uri="{FF2B5EF4-FFF2-40B4-BE49-F238E27FC236}">
                <a16:creationId xmlns:a16="http://schemas.microsoft.com/office/drawing/2014/main" id="{42F654E8-FE70-EEF7-9AF6-F373F7D78E87}"/>
              </a:ext>
            </a:extLst>
          </p:cNvPr>
          <p:cNvSpPr/>
          <p:nvPr/>
        </p:nvSpPr>
        <p:spPr>
          <a:xfrm>
            <a:off x="4811756" y="1414068"/>
            <a:ext cx="2095930" cy="465372"/>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solidFill>
                  <a:schemeClr val="tx1"/>
                </a:solidFill>
                <a:latin typeface="Yu Gothic" panose="020B0400000000000000" pitchFamily="34" charset="-128"/>
                <a:ea typeface="Yu Gothic" panose="020B0400000000000000" pitchFamily="34" charset="-128"/>
              </a:rPr>
              <a:t>アプリケーション一覧から</a:t>
            </a:r>
            <a:br>
              <a:rPr kumimoji="1" lang="en-US" altLang="ja-JP" sz="1000" dirty="0">
                <a:solidFill>
                  <a:schemeClr val="tx1"/>
                </a:solidFill>
                <a:latin typeface="Yu Gothic" panose="020B0400000000000000" pitchFamily="34" charset="-128"/>
                <a:ea typeface="Yu Gothic" panose="020B0400000000000000" pitchFamily="34" charset="-128"/>
              </a:rPr>
            </a:br>
            <a:r>
              <a:rPr kumimoji="1" lang="ja-JP" altLang="en-US" sz="1000">
                <a:solidFill>
                  <a:schemeClr val="tx1"/>
                </a:solidFill>
                <a:latin typeface="Yu Gothic" panose="020B0400000000000000" pitchFamily="34" charset="-128"/>
                <a:ea typeface="Yu Gothic" panose="020B0400000000000000" pitchFamily="34" charset="-128"/>
              </a:rPr>
              <a:t>使いたい機能にすぐにアクセス</a:t>
            </a:r>
            <a:endParaRPr kumimoji="1" lang="ja-JP" altLang="en-US" sz="1000" dirty="0">
              <a:solidFill>
                <a:schemeClr val="tx1"/>
              </a:solidFill>
              <a:latin typeface="Yu Gothic" panose="020B0400000000000000" pitchFamily="34" charset="-128"/>
              <a:ea typeface="Yu Gothic" panose="020B0400000000000000" pitchFamily="34" charset="-128"/>
            </a:endParaRPr>
          </a:p>
        </p:txBody>
      </p:sp>
      <p:sp>
        <p:nvSpPr>
          <p:cNvPr id="28" name="角丸四角形 27">
            <a:extLst>
              <a:ext uri="{FF2B5EF4-FFF2-40B4-BE49-F238E27FC236}">
                <a16:creationId xmlns:a16="http://schemas.microsoft.com/office/drawing/2014/main" id="{5A6B9A7E-C4D3-9159-8711-8254FE05A1D5}"/>
              </a:ext>
            </a:extLst>
          </p:cNvPr>
          <p:cNvSpPr/>
          <p:nvPr/>
        </p:nvSpPr>
        <p:spPr>
          <a:xfrm>
            <a:off x="6694427" y="3214301"/>
            <a:ext cx="1809256" cy="465372"/>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solidFill>
                  <a:schemeClr val="tx1"/>
                </a:solidFill>
                <a:latin typeface="Yu Gothic" panose="020B0400000000000000" pitchFamily="34" charset="-128"/>
                <a:ea typeface="Yu Gothic" panose="020B0400000000000000" pitchFamily="34" charset="-128"/>
              </a:rPr>
              <a:t>プッシュ通知で</a:t>
            </a:r>
            <a:br>
              <a:rPr kumimoji="1" lang="en-US" altLang="ja-JP" sz="1000" dirty="0">
                <a:solidFill>
                  <a:schemeClr val="tx1"/>
                </a:solidFill>
                <a:latin typeface="Yu Gothic" panose="020B0400000000000000" pitchFamily="34" charset="-128"/>
                <a:ea typeface="Yu Gothic" panose="020B0400000000000000" pitchFamily="34" charset="-128"/>
              </a:rPr>
            </a:br>
            <a:r>
              <a:rPr kumimoji="1" lang="ja-JP" altLang="en-US" sz="1000">
                <a:solidFill>
                  <a:schemeClr val="tx1"/>
                </a:solidFill>
                <a:latin typeface="Yu Gothic" panose="020B0400000000000000" pitchFamily="34" charset="-128"/>
                <a:ea typeface="Yu Gothic" panose="020B0400000000000000" pitchFamily="34" charset="-128"/>
              </a:rPr>
              <a:t>大事な連絡を見逃さない</a:t>
            </a:r>
            <a:endParaRPr kumimoji="1" lang="ja-JP" altLang="en-US" sz="1000" dirty="0">
              <a:solidFill>
                <a:schemeClr val="tx1"/>
              </a:solidFill>
              <a:latin typeface="Yu Gothic" panose="020B0400000000000000" pitchFamily="34" charset="-128"/>
              <a:ea typeface="Yu Gothic" panose="020B0400000000000000" pitchFamily="34" charset="-128"/>
            </a:endParaRPr>
          </a:p>
        </p:txBody>
      </p:sp>
      <p:sp>
        <p:nvSpPr>
          <p:cNvPr id="30" name="角丸四角形 29">
            <a:extLst>
              <a:ext uri="{FF2B5EF4-FFF2-40B4-BE49-F238E27FC236}">
                <a16:creationId xmlns:a16="http://schemas.microsoft.com/office/drawing/2014/main" id="{062684A7-BBB3-0B26-9D59-6EDEEB1039DA}"/>
              </a:ext>
            </a:extLst>
          </p:cNvPr>
          <p:cNvSpPr/>
          <p:nvPr/>
        </p:nvSpPr>
        <p:spPr>
          <a:xfrm>
            <a:off x="2331654" y="2936295"/>
            <a:ext cx="2543503" cy="663186"/>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00">
                <a:solidFill>
                  <a:schemeClr val="tx1"/>
                </a:solidFill>
                <a:latin typeface="Yu Gothic" panose="020B0400000000000000" pitchFamily="34" charset="-128"/>
                <a:ea typeface="Yu Gothic" panose="020B0400000000000000" pitchFamily="34" charset="-128"/>
              </a:rPr>
              <a:t>その日の予定や、自分宛の連絡・申請をひと目で把握することができます。</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31" name="角丸四角形 30">
            <a:extLst>
              <a:ext uri="{FF2B5EF4-FFF2-40B4-BE49-F238E27FC236}">
                <a16:creationId xmlns:a16="http://schemas.microsoft.com/office/drawing/2014/main" id="{2BB98702-FEEB-682E-123E-E9350611EA4D}"/>
              </a:ext>
            </a:extLst>
          </p:cNvPr>
          <p:cNvSpPr/>
          <p:nvPr/>
        </p:nvSpPr>
        <p:spPr>
          <a:xfrm>
            <a:off x="2250025" y="2818404"/>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sp>
        <p:nvSpPr>
          <p:cNvPr id="12" name="コンテンツ プレースホルダー 2">
            <a:extLst>
              <a:ext uri="{FF2B5EF4-FFF2-40B4-BE49-F238E27FC236}">
                <a16:creationId xmlns:a16="http://schemas.microsoft.com/office/drawing/2014/main" id="{7484CA96-B2CC-304C-2F83-91F7FC5FDAF0}"/>
              </a:ext>
            </a:extLst>
          </p:cNvPr>
          <p:cNvSpPr txBox="1">
            <a:spLocks/>
          </p:cNvSpPr>
          <p:nvPr/>
        </p:nvSpPr>
        <p:spPr>
          <a:xfrm>
            <a:off x="646799" y="806022"/>
            <a:ext cx="7886701" cy="3671828"/>
          </a:xfrm>
          <a:prstGeom prst="rect">
            <a:avLst/>
          </a:prstGeom>
        </p:spPr>
        <p:txBody>
          <a:bodyPr vert="horz" lIns="0" tIns="0" rIns="0" bIns="0" rtlCol="0">
            <a:normAutofit/>
          </a:bodyPr>
          <a:lstStyle>
            <a:lvl1pPr marL="0" indent="0" algn="l" defTabSz="685800" rtl="0" eaLnBrk="1" latinLnBrk="0" hangingPunct="1">
              <a:lnSpc>
                <a:spcPct val="140000"/>
              </a:lnSpc>
              <a:spcBef>
                <a:spcPts val="750"/>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l"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l"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ja-JP" altLang="en-US" sz="1400"/>
              <a:t>モバイル版アプリを使えば、スマートフォンやタブレットでも快適にご利用いただけます。</a:t>
            </a:r>
            <a:br>
              <a:rPr lang="en-US" altLang="ja-JP" sz="1400" dirty="0"/>
            </a:br>
            <a:r>
              <a:rPr lang="ja-JP" altLang="en-US" sz="1400"/>
              <a:t>移動中や出張先からも社内にいる時と変わらず、業務に取り組めます。</a:t>
            </a:r>
            <a:endParaRPr lang="en-US" altLang="ja-JP" sz="1400" dirty="0"/>
          </a:p>
        </p:txBody>
      </p:sp>
      <p:sp>
        <p:nvSpPr>
          <p:cNvPr id="3" name="コンテンツ プレースホルダー 2">
            <a:extLst>
              <a:ext uri="{FF2B5EF4-FFF2-40B4-BE49-F238E27FC236}">
                <a16:creationId xmlns:a16="http://schemas.microsoft.com/office/drawing/2014/main" id="{D0042F91-2F9F-E29E-4C75-BA348AE8F7AB}"/>
              </a:ext>
            </a:extLst>
          </p:cNvPr>
          <p:cNvSpPr txBox="1">
            <a:spLocks/>
          </p:cNvSpPr>
          <p:nvPr/>
        </p:nvSpPr>
        <p:spPr>
          <a:xfrm>
            <a:off x="1097467" y="4367206"/>
            <a:ext cx="7103248" cy="735381"/>
          </a:xfrm>
          <a:prstGeom prst="rect">
            <a:avLst/>
          </a:prstGeom>
        </p:spPr>
        <p:txBody>
          <a:bodyPr vert="horz" lIns="0" tIns="0" rIns="0" bIns="0" rtlCol="0">
            <a:normAutofit/>
          </a:bodyPr>
          <a:lstStyle>
            <a:lvl1pPr marL="0" indent="0" algn="l" defTabSz="685800" rtl="0" eaLnBrk="1" latinLnBrk="0" hangingPunct="1">
              <a:lnSpc>
                <a:spcPct val="140000"/>
              </a:lnSpc>
              <a:spcBef>
                <a:spcPts val="750"/>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l"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l"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r"/>
            <a:r>
              <a:rPr lang="ja-JP" altLang="en-US" sz="900"/>
              <a:t>サイボウズ </a:t>
            </a:r>
            <a:r>
              <a:rPr lang="en-US" altLang="ja-JP" sz="900" dirty="0"/>
              <a:t>Office</a:t>
            </a:r>
            <a:r>
              <a:rPr lang="ja-JP" altLang="en-US" sz="900"/>
              <a:t>をご利用中であれば、無料でお使いいただけます</a:t>
            </a:r>
            <a:br>
              <a:rPr lang="en-US" altLang="ja-JP" sz="900" dirty="0"/>
            </a:br>
            <a:r>
              <a:rPr lang="ja-JP" altLang="en-US" sz="900"/>
              <a:t>ダウンロードや設定方法の確認はこちら → </a:t>
            </a:r>
            <a:r>
              <a:rPr lang="en" altLang="ja-JP" sz="900" dirty="0">
                <a:hlinkClick r:id="rId5"/>
              </a:rPr>
              <a:t>https://</a:t>
            </a:r>
            <a:r>
              <a:rPr lang="en" altLang="ja-JP" sz="900" dirty="0" err="1">
                <a:hlinkClick r:id="rId5"/>
              </a:rPr>
              <a:t>office.cybozu.co.jp</a:t>
            </a:r>
            <a:r>
              <a:rPr lang="en" altLang="ja-JP" sz="900" dirty="0">
                <a:hlinkClick r:id="rId5"/>
              </a:rPr>
              <a:t>/function/mobile/#index01</a:t>
            </a:r>
            <a:endParaRPr lang="en-US" altLang="ja-JP" sz="900" dirty="0"/>
          </a:p>
        </p:txBody>
      </p:sp>
      <p:sp>
        <p:nvSpPr>
          <p:cNvPr id="11" name="タイトル 1">
            <a:extLst>
              <a:ext uri="{FF2B5EF4-FFF2-40B4-BE49-F238E27FC236}">
                <a16:creationId xmlns:a16="http://schemas.microsoft.com/office/drawing/2014/main" id="{8BC28AB2-93C8-3AA6-5451-3CDA4F72C1A1}"/>
              </a:ext>
            </a:extLst>
          </p:cNvPr>
          <p:cNvSpPr>
            <a:spLocks noGrp="1"/>
          </p:cNvSpPr>
          <p:nvPr>
            <p:ph type="title"/>
          </p:nvPr>
        </p:nvSpPr>
        <p:spPr>
          <a:xfrm>
            <a:off x="628648" y="417786"/>
            <a:ext cx="7886701" cy="360000"/>
          </a:xfrm>
        </p:spPr>
        <p:txBody>
          <a:bodyPr/>
          <a:lstStyle/>
          <a:p>
            <a:r>
              <a:rPr lang="ja-JP" altLang="en-US"/>
              <a:t>　　</a:t>
            </a:r>
            <a:r>
              <a:rPr kumimoji="1" lang="ja-JP" altLang="en-US" spc="300"/>
              <a:t>公式ツール　</a:t>
            </a:r>
            <a:r>
              <a:rPr kumimoji="1" lang="en-US" altLang="ja-JP" spc="300" dirty="0"/>
              <a:t>-</a:t>
            </a:r>
            <a:r>
              <a:rPr lang="ja-JP" altLang="en-US" sz="1700"/>
              <a:t>モバイル版アプリ</a:t>
            </a:r>
            <a:r>
              <a:rPr lang="en-US" altLang="ja-JP" sz="1700" dirty="0"/>
              <a:t>-</a:t>
            </a:r>
            <a:endParaRPr kumimoji="1" lang="ja-JP" altLang="en-US" sz="1700"/>
          </a:p>
        </p:txBody>
      </p:sp>
      <p:pic>
        <p:nvPicPr>
          <p:cNvPr id="13" name="図 12">
            <a:extLst>
              <a:ext uri="{FF2B5EF4-FFF2-40B4-BE49-F238E27FC236}">
                <a16:creationId xmlns:a16="http://schemas.microsoft.com/office/drawing/2014/main" id="{2E4CF907-F943-4750-4CE9-507B9E2D5C2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0500" y="374039"/>
            <a:ext cx="475092" cy="475092"/>
          </a:xfrm>
          <a:prstGeom prst="rect">
            <a:avLst/>
          </a:prstGeom>
        </p:spPr>
      </p:pic>
      <p:pic>
        <p:nvPicPr>
          <p:cNvPr id="19" name="図 18" descr="QR コード&#10;&#10;自動的に生成された説明">
            <a:extLst>
              <a:ext uri="{FF2B5EF4-FFF2-40B4-BE49-F238E27FC236}">
                <a16:creationId xmlns:a16="http://schemas.microsoft.com/office/drawing/2014/main" id="{3C7B32FE-595E-B093-90BF-E95E7E33119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45920" y="4245366"/>
            <a:ext cx="521631" cy="521631"/>
          </a:xfrm>
          <a:prstGeom prst="rect">
            <a:avLst/>
          </a:prstGeom>
        </p:spPr>
      </p:pic>
      <p:sp>
        <p:nvSpPr>
          <p:cNvPr id="23" name="三角形 22">
            <a:extLst>
              <a:ext uri="{FF2B5EF4-FFF2-40B4-BE49-F238E27FC236}">
                <a16:creationId xmlns:a16="http://schemas.microsoft.com/office/drawing/2014/main" id="{C08B6561-8F33-4367-75AA-9F52F3C98D58}"/>
              </a:ext>
            </a:extLst>
          </p:cNvPr>
          <p:cNvSpPr/>
          <p:nvPr/>
        </p:nvSpPr>
        <p:spPr>
          <a:xfrm rot="10800000">
            <a:off x="5413533" y="1886519"/>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三角形 28">
            <a:extLst>
              <a:ext uri="{FF2B5EF4-FFF2-40B4-BE49-F238E27FC236}">
                <a16:creationId xmlns:a16="http://schemas.microsoft.com/office/drawing/2014/main" id="{1ABE9181-F04A-DA62-7FBC-34E2549BE246}"/>
              </a:ext>
            </a:extLst>
          </p:cNvPr>
          <p:cNvSpPr/>
          <p:nvPr/>
        </p:nvSpPr>
        <p:spPr>
          <a:xfrm rot="10800000" flipH="1" flipV="1">
            <a:off x="7085240" y="2972465"/>
            <a:ext cx="127756" cy="25094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4280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B7A69D-3722-7D97-4E75-3E7DAC35BFD9}"/>
              </a:ext>
            </a:extLst>
          </p:cNvPr>
          <p:cNvSpPr>
            <a:spLocks noGrp="1"/>
          </p:cNvSpPr>
          <p:nvPr>
            <p:ph type="title"/>
          </p:nvPr>
        </p:nvSpPr>
        <p:spPr/>
        <p:txBody>
          <a:bodyPr/>
          <a:lstStyle/>
          <a:p>
            <a:pPr marL="0" indent="0">
              <a:buNone/>
            </a:pPr>
            <a:r>
              <a:rPr lang="ja-JP" altLang="en-US"/>
              <a:t>会社概要</a:t>
            </a:r>
            <a:endParaRPr lang="ja-JP" altLang="en-US" dirty="0"/>
          </a:p>
        </p:txBody>
      </p:sp>
      <p:sp>
        <p:nvSpPr>
          <p:cNvPr id="4" name="フッター プレースホルダー 3">
            <a:extLst>
              <a:ext uri="{FF2B5EF4-FFF2-40B4-BE49-F238E27FC236}">
                <a16:creationId xmlns:a16="http://schemas.microsoft.com/office/drawing/2014/main" id="{1212066F-7CB6-7765-46E0-C408C54C8443}"/>
              </a:ext>
            </a:extLst>
          </p:cNvPr>
          <p:cNvSpPr>
            <a:spLocks noGrp="1"/>
          </p:cNvSpPr>
          <p:nvPr>
            <p:ph type="ftr" sz="quarter" idx="3"/>
          </p:nvPr>
        </p:nvSpPr>
        <p:spPr/>
        <p:txBody>
          <a:bodyPr/>
          <a:lstStyle/>
          <a:p>
            <a:r>
              <a:rPr kumimoji="1" lang="en" altLang="ja-JP"/>
              <a:t>Copyright © Cybozu, Inc.</a:t>
            </a:r>
            <a:endParaRPr kumimoji="1" lang="ja-JP" altLang="en-US"/>
          </a:p>
        </p:txBody>
      </p:sp>
      <p:sp>
        <p:nvSpPr>
          <p:cNvPr id="5" name="スライド番号プレースホルダー 4">
            <a:extLst>
              <a:ext uri="{FF2B5EF4-FFF2-40B4-BE49-F238E27FC236}">
                <a16:creationId xmlns:a16="http://schemas.microsoft.com/office/drawing/2014/main" id="{0370FF30-F6E8-FCF8-6CAF-ED9AC57390C6}"/>
              </a:ext>
            </a:extLst>
          </p:cNvPr>
          <p:cNvSpPr>
            <a:spLocks noGrp="1"/>
          </p:cNvSpPr>
          <p:nvPr>
            <p:ph type="sldNum" sz="quarter" idx="4"/>
          </p:nvPr>
        </p:nvSpPr>
        <p:spPr/>
        <p:txBody>
          <a:bodyPr/>
          <a:lstStyle/>
          <a:p>
            <a:fld id="{870598C0-F87F-9642-9260-C28AE0AA0F34}" type="slidenum">
              <a:rPr kumimoji="1" lang="ja-JP" altLang="en-US" smtClean="0"/>
              <a:pPr/>
              <a:t>2</a:t>
            </a:fld>
            <a:endParaRPr kumimoji="1" lang="ja-JP" altLang="en-US"/>
          </a:p>
        </p:txBody>
      </p:sp>
      <p:graphicFrame>
        <p:nvGraphicFramePr>
          <p:cNvPr id="3" name="コンテンツ プレースホルダ 6">
            <a:extLst>
              <a:ext uri="{FF2B5EF4-FFF2-40B4-BE49-F238E27FC236}">
                <a16:creationId xmlns:a16="http://schemas.microsoft.com/office/drawing/2014/main" id="{C56D86D0-4813-222C-246B-B67F13050504}"/>
              </a:ext>
            </a:extLst>
          </p:cNvPr>
          <p:cNvGraphicFramePr>
            <a:graphicFrameLocks/>
          </p:cNvGraphicFramePr>
          <p:nvPr>
            <p:extLst>
              <p:ext uri="{D42A27DB-BD31-4B8C-83A1-F6EECF244321}">
                <p14:modId xmlns:p14="http://schemas.microsoft.com/office/powerpoint/2010/main" val="2793789886"/>
              </p:ext>
            </p:extLst>
          </p:nvPr>
        </p:nvGraphicFramePr>
        <p:xfrm>
          <a:off x="879755" y="866995"/>
          <a:ext cx="7384489" cy="3684402"/>
        </p:xfrm>
        <a:graphic>
          <a:graphicData uri="http://schemas.openxmlformats.org/drawingml/2006/table">
            <a:tbl>
              <a:tblPr/>
              <a:tblGrid>
                <a:gridCol w="1491253">
                  <a:extLst>
                    <a:ext uri="{9D8B030D-6E8A-4147-A177-3AD203B41FA5}">
                      <a16:colId xmlns:a16="http://schemas.microsoft.com/office/drawing/2014/main" val="20000"/>
                    </a:ext>
                  </a:extLst>
                </a:gridCol>
                <a:gridCol w="5893236">
                  <a:extLst>
                    <a:ext uri="{9D8B030D-6E8A-4147-A177-3AD203B41FA5}">
                      <a16:colId xmlns:a16="http://schemas.microsoft.com/office/drawing/2014/main" val="20001"/>
                    </a:ext>
                  </a:extLst>
                </a:gridCol>
              </a:tblGrid>
              <a:tr h="428173">
                <a:tc>
                  <a:txBody>
                    <a:bodyPr/>
                    <a:lstStyle/>
                    <a:p>
                      <a:pPr marL="647700" marR="0" lvl="0" indent="-647700" algn="dist"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Meiryo UI"/>
                        </a:rPr>
                        <a:t>名称</a:t>
                      </a:r>
                      <a:endParaRPr kumimoji="0" lang="ja-JP" altLang="en-US"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a:endParaRPr>
                    </a:p>
                  </a:txBody>
                  <a:tcPr marL="108843" marR="108843" marT="53999" marB="53999" anchor="ctr" horzOverflow="overflow">
                    <a:lnL w="635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lnTlToBr>
                      <a:noFill/>
                    </a:lnTlToBr>
                    <a:lnBlToTr>
                      <a:noFill/>
                    </a:lnBlToTr>
                    <a:solidFill>
                      <a:srgbClr val="1892D4"/>
                    </a:solidFill>
                  </a:tcPr>
                </a:tc>
                <a:tc>
                  <a:txBody>
                    <a:bodyPr/>
                    <a:lstStyle/>
                    <a:p>
                      <a:pPr marL="647700" marR="0" lvl="0" indent="-647700" algn="l" defTabSz="914400" rtl="0" eaLnBrk="1" fontAlgn="base" latinLnBrk="0" hangingPunct="1">
                        <a:lnSpc>
                          <a:spcPct val="110000"/>
                        </a:lnSpc>
                        <a:spcBef>
                          <a:spcPct val="0"/>
                        </a:spcBef>
                        <a:spcAft>
                          <a:spcPct val="0"/>
                        </a:spcAft>
                        <a:buClrTx/>
                        <a:buSzTx/>
                        <a:buFont typeface="Wingdings" pitchFamily="2" charset="2"/>
                        <a:buNone/>
                        <a:tabLst/>
                        <a:defRPr/>
                      </a:pPr>
                      <a:r>
                        <a:rPr kumimoji="0"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eiryo UI" panose="020B0604030504040204" pitchFamily="50" charset="-128"/>
                        </a:rPr>
                        <a:t>サイボウズ株式会社</a:t>
                      </a:r>
                      <a:r>
                        <a:rPr kumimoji="0" lang="ja-JP" altLang="en-US" sz="1200" b="0" i="0" u="none" strike="noStrike" kern="1200" cap="none" spc="0" normalizeH="0" baseline="0" noProof="0">
                          <a:ln>
                            <a:noFill/>
                          </a:ln>
                          <a:solidFill>
                            <a:schemeClr val="tx1"/>
                          </a:solidFill>
                          <a:effectLst/>
                          <a:uLnTx/>
                          <a:uFillTx/>
                          <a:latin typeface="Yu Gothic" panose="020B0400000000000000" pitchFamily="34" charset="-128"/>
                          <a:ea typeface="Yu Gothic" panose="020B0400000000000000" pitchFamily="34" charset="-128"/>
                          <a:cs typeface="Meiryo UI" panose="020B0604030504040204" pitchFamily="50" charset="-128"/>
                        </a:rPr>
                        <a:t>（東証プライム </a:t>
                      </a:r>
                      <a:r>
                        <a:rPr kumimoji="0" lang="en-US" altLang="ja-JP"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eiryo UI" panose="020B0604030504040204" pitchFamily="50" charset="-128"/>
                        </a:rPr>
                        <a:t>4776</a:t>
                      </a:r>
                      <a:r>
                        <a:rPr kumimoji="0" lang="ja-JP" altLang="en-US" sz="1200" b="0" i="0" u="none" strike="noStrike" kern="1200" cap="none" spc="0" normalizeH="0" baseline="0" noProof="0" dirty="0">
                          <a:ln>
                            <a:noFill/>
                          </a:ln>
                          <a:solidFill>
                            <a:schemeClr val="tx1"/>
                          </a:solidFill>
                          <a:effectLst/>
                          <a:uLnTx/>
                          <a:uFillTx/>
                          <a:latin typeface="Yu Gothic" panose="020B0400000000000000" pitchFamily="34" charset="-128"/>
                          <a:ea typeface="Yu Gothic" panose="020B0400000000000000" pitchFamily="34" charset="-128"/>
                          <a:cs typeface="Meiryo UI" panose="020B0604030504040204" pitchFamily="50" charset="-128"/>
                        </a:rPr>
                        <a:t>）</a:t>
                      </a:r>
                    </a:p>
                  </a:txBody>
                  <a:tcPr marL="108843" marR="108843" marT="53999" marB="53999" anchor="ctr" horzOverflow="overflow">
                    <a:lnL w="12700" cap="flat" cmpd="sng" algn="ctr">
                      <a:no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25262">
                <a:tc>
                  <a:txBody>
                    <a:bodyPr/>
                    <a:lstStyle/>
                    <a:p>
                      <a:pPr marL="647700" marR="0" lvl="0" indent="-647700" algn="dist"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Meiryo UI"/>
                        </a:rPr>
                        <a:t>事業内容</a:t>
                      </a:r>
                      <a:endParaRPr kumimoji="0" lang="ja-JP" altLang="en-US"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a:endParaRPr>
                    </a:p>
                  </a:txBody>
                  <a:tcPr marL="108843" marR="108843" marT="53999" marB="53999" anchor="ctr" horzOverflow="overflow">
                    <a:lnL w="635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lnTlToBr>
                      <a:noFill/>
                    </a:lnTlToBr>
                    <a:lnBlToTr>
                      <a:noFill/>
                    </a:lnBlToTr>
                    <a:solidFill>
                      <a:srgbClr val="1892D4"/>
                    </a:solidFill>
                  </a:tcPr>
                </a:tc>
                <a:tc>
                  <a:txBody>
                    <a:bodyPr/>
                    <a:lstStyle/>
                    <a:p>
                      <a:pPr marL="647700" marR="0" lvl="0" indent="-647700" algn="l"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200" b="0" i="0" u="none" strike="noStrike" cap="none" normalizeH="0" baseline="0">
                          <a:ln>
                            <a:noFill/>
                          </a:ln>
                          <a:solidFill>
                            <a:schemeClr val="tx1"/>
                          </a:solidFill>
                          <a:effectLst/>
                          <a:latin typeface="Yu Gothic" panose="020B0400000000000000" pitchFamily="34" charset="-128"/>
                          <a:ea typeface="Yu Gothic" panose="020B0400000000000000" pitchFamily="34" charset="-128"/>
                          <a:cs typeface="Meiryo UI"/>
                        </a:rPr>
                        <a:t>グループウェアの開発、販売、運用</a:t>
                      </a:r>
                      <a:endPar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endParaRPr>
                    </a:p>
                    <a:p>
                      <a:pPr marL="647700" marR="0" lvl="0" indent="-647700" algn="l"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200" b="0" i="0" u="none" strike="noStrike" cap="none" normalizeH="0" baseline="0">
                          <a:ln>
                            <a:noFill/>
                          </a:ln>
                          <a:solidFill>
                            <a:schemeClr val="tx1"/>
                          </a:solidFill>
                          <a:effectLst/>
                          <a:latin typeface="Yu Gothic" panose="020B0400000000000000" pitchFamily="34" charset="-128"/>
                          <a:ea typeface="Yu Gothic" panose="020B0400000000000000" pitchFamily="34" charset="-128"/>
                          <a:cs typeface="Meiryo UI"/>
                        </a:rPr>
                        <a:t>チームワーク強化メソッドの開発、販売、提供</a:t>
                      </a:r>
                    </a:p>
                  </a:txBody>
                  <a:tcPr marL="108843" marR="108843" marT="53999" marB="53999" anchor="ctr" horzOverflow="overflow">
                    <a:lnL w="12700" cap="flat" cmpd="sng" algn="ctr">
                      <a:no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10756">
                <a:tc>
                  <a:txBody>
                    <a:bodyPr/>
                    <a:lstStyle/>
                    <a:p>
                      <a:pPr marL="647700" marR="0" lvl="0" indent="-647700" algn="dist"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a:rPr>
                        <a:t>創業</a:t>
                      </a:r>
                    </a:p>
                  </a:txBody>
                  <a:tcPr marL="108843" marR="108843" marT="53999" marB="53999" anchor="ctr" horzOverflow="overflow">
                    <a:lnL w="635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lnTlToBr>
                      <a:noFill/>
                    </a:lnTlToBr>
                    <a:lnBlToTr>
                      <a:noFill/>
                    </a:lnBlToTr>
                    <a:solidFill>
                      <a:srgbClr val="1892D4"/>
                    </a:solidFill>
                  </a:tcPr>
                </a:tc>
                <a:tc>
                  <a:txBody>
                    <a:bodyPr/>
                    <a:lstStyle/>
                    <a:p>
                      <a:pPr marL="287338" marR="0" lvl="0" indent="-287338" algn="l" defTabSz="914400" rtl="0" eaLnBrk="1" fontAlgn="base" latinLnBrk="0" hangingPunct="1">
                        <a:lnSpc>
                          <a:spcPct val="110000"/>
                        </a:lnSpc>
                        <a:spcBef>
                          <a:spcPts val="1200"/>
                        </a:spcBef>
                        <a:spcAft>
                          <a:spcPct val="0"/>
                        </a:spcAft>
                        <a:buClrTx/>
                        <a:buSzTx/>
                        <a:buFontTx/>
                        <a:buNone/>
                        <a:tabLst/>
                        <a:defRPr/>
                      </a:pP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1997</a:t>
                      </a: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年</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8</a:t>
                      </a: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月（愛媛県松山市にて</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3</a:t>
                      </a: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名で創業）</a:t>
                      </a:r>
                    </a:p>
                  </a:txBody>
                  <a:tcPr marL="108843" marR="108843" marT="53999" marB="53999" anchor="ctr" horzOverflow="overflow">
                    <a:lnL w="12700" cap="flat" cmpd="sng" algn="ctr">
                      <a:no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10756">
                <a:tc>
                  <a:txBody>
                    <a:bodyPr/>
                    <a:lstStyle/>
                    <a:p>
                      <a:pPr marL="647700" marR="0" lvl="0" indent="-647700" algn="dist"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Meiryo UI"/>
                        </a:rPr>
                        <a:t>所在地</a:t>
                      </a:r>
                      <a:endParaRPr kumimoji="0" lang="ja-JP" altLang="en-US"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a:endParaRPr>
                    </a:p>
                  </a:txBody>
                  <a:tcPr marL="108843" marR="108843" marT="53999" marB="53999" anchor="ctr" horzOverflow="overflow">
                    <a:lnL w="635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lnTlToBr>
                      <a:noFill/>
                    </a:lnTlToBr>
                    <a:lnBlToTr>
                      <a:noFill/>
                    </a:lnBlToTr>
                    <a:solidFill>
                      <a:srgbClr val="1892D4"/>
                    </a:solidFill>
                  </a:tcPr>
                </a:tc>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東京都中央区日本橋</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2-7-1 </a:t>
                      </a: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東京</a:t>
                      </a:r>
                      <a:r>
                        <a:rPr kumimoji="0" lang="ja-JP" altLang="en-US" sz="1200" b="0" i="0" u="none" strike="noStrike" cap="none" normalizeH="0" baseline="0">
                          <a:ln>
                            <a:noFill/>
                          </a:ln>
                          <a:solidFill>
                            <a:schemeClr val="tx1"/>
                          </a:solidFill>
                          <a:effectLst/>
                          <a:latin typeface="Yu Gothic" panose="020B0400000000000000" pitchFamily="34" charset="-128"/>
                          <a:ea typeface="Yu Gothic" panose="020B0400000000000000" pitchFamily="34" charset="-128"/>
                          <a:cs typeface="Meiryo UI"/>
                        </a:rPr>
                        <a:t>日本橋タワー</a:t>
                      </a:r>
                      <a:endPar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endParaRPr>
                    </a:p>
                  </a:txBody>
                  <a:tcPr marL="108843" marR="108843" marT="53999" marB="53999" anchor="ctr" horzOverflow="overflow">
                    <a:lnL w="12700" cap="flat" cmpd="sng" algn="ctr">
                      <a:no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91595">
                <a:tc>
                  <a:txBody>
                    <a:bodyPr/>
                    <a:lstStyle/>
                    <a:p>
                      <a:pPr marL="647700" marR="0" lvl="0" indent="-647700" algn="dist"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a:rPr>
                        <a:t>拠点</a:t>
                      </a:r>
                    </a:p>
                  </a:txBody>
                  <a:tcPr marL="108843" marR="108843" marT="53999" marB="53999" anchor="ctr" horzOverflow="overflow">
                    <a:lnL w="635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lnTlToBr>
                      <a:noFill/>
                    </a:lnTlToBr>
                    <a:lnBlToTr>
                      <a:noFill/>
                    </a:lnBlToTr>
                    <a:solidFill>
                      <a:srgbClr val="1892D4"/>
                    </a:solidFill>
                  </a:tcPr>
                </a:tc>
                <a:tc>
                  <a:txBody>
                    <a:bodyPr/>
                    <a:lstStyle/>
                    <a:p>
                      <a:pPr marL="647700" marR="0" lvl="0" indent="-647700" algn="l"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東京</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 </a:t>
                      </a: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大阪</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 </a:t>
                      </a: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松山</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 </a:t>
                      </a: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名古屋</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 </a:t>
                      </a: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福岡</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 </a:t>
                      </a: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仙台</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 </a:t>
                      </a: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札幌</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 </a:t>
                      </a:r>
                      <a:r>
                        <a:rPr kumimoji="0" lang="ja-JP" altLang="en-US" sz="1200" b="0" i="0" u="none" strike="noStrike" cap="none" normalizeH="0" baseline="0">
                          <a:ln>
                            <a:noFill/>
                          </a:ln>
                          <a:solidFill>
                            <a:schemeClr val="tx1"/>
                          </a:solidFill>
                          <a:effectLst/>
                          <a:latin typeface="Yu Gothic" panose="020B0400000000000000" pitchFamily="34" charset="-128"/>
                          <a:ea typeface="Yu Gothic" panose="020B0400000000000000" pitchFamily="34" charset="-128"/>
                          <a:cs typeface="Meiryo UI"/>
                        </a:rPr>
                        <a:t>大宮</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 </a:t>
                      </a:r>
                      <a:r>
                        <a:rPr kumimoji="0" lang="ja-JP" altLang="en-US" sz="1200" b="0" i="0" u="none" strike="noStrike" cap="none" normalizeH="0" baseline="0">
                          <a:ln>
                            <a:noFill/>
                          </a:ln>
                          <a:solidFill>
                            <a:schemeClr val="tx1"/>
                          </a:solidFill>
                          <a:effectLst/>
                          <a:latin typeface="Yu Gothic" panose="020B0400000000000000" pitchFamily="34" charset="-128"/>
                          <a:ea typeface="Yu Gothic" panose="020B0400000000000000" pitchFamily="34" charset="-128"/>
                          <a:cs typeface="Meiryo UI"/>
                        </a:rPr>
                        <a:t>横浜</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 </a:t>
                      </a:r>
                      <a:r>
                        <a:rPr kumimoji="0" lang="ja-JP" altLang="en-US" sz="1200" b="0" i="0" u="none" strike="noStrike" cap="none" normalizeH="0" baseline="0">
                          <a:ln>
                            <a:noFill/>
                          </a:ln>
                          <a:solidFill>
                            <a:schemeClr val="tx1"/>
                          </a:solidFill>
                          <a:effectLst/>
                          <a:latin typeface="Yu Gothic" panose="020B0400000000000000" pitchFamily="34" charset="-128"/>
                          <a:ea typeface="Yu Gothic" panose="020B0400000000000000" pitchFamily="34" charset="-128"/>
                          <a:cs typeface="Meiryo UI"/>
                        </a:rPr>
                        <a:t>広島</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a:t>
                      </a:r>
                    </a:p>
                    <a:p>
                      <a:pPr marL="647700" marR="0" lvl="0" indent="-647700" algn="l"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上海</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 </a:t>
                      </a: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深圳</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 </a:t>
                      </a: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台北</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 </a:t>
                      </a: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ホーチミン</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 </a:t>
                      </a: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サンフランシスコ</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 </a:t>
                      </a: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シドニー</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a:t>
                      </a: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合弁</a:t>
                      </a:r>
                      <a:r>
                        <a:rPr kumimoji="0" lang="en-US"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a:t>
                      </a:r>
                      <a:r>
                        <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rPr>
                        <a:t>など</a:t>
                      </a:r>
                    </a:p>
                  </a:txBody>
                  <a:tcPr marL="108843" marR="108843" marT="53999" marB="53999" anchor="ctr" horzOverflow="overflow">
                    <a:lnL w="12700" cap="flat" cmpd="sng" algn="ctr">
                      <a:no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10756">
                <a:tc>
                  <a:txBody>
                    <a:bodyPr/>
                    <a:lstStyle/>
                    <a:p>
                      <a:pPr marL="647700" marR="0" lvl="0" indent="-647700" algn="dist"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a:rPr>
                        <a:t>資本金</a:t>
                      </a:r>
                    </a:p>
                  </a:txBody>
                  <a:tcPr marL="108843" marR="108843" marT="53999" marB="53999" anchor="ctr" horzOverflow="overflow">
                    <a:lnL w="635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lnTlToBr>
                      <a:noFill/>
                    </a:lnTlToBr>
                    <a:lnBlToTr>
                      <a:noFill/>
                    </a:lnBlToTr>
                    <a:solidFill>
                      <a:srgbClr val="1892D4"/>
                    </a:solidFill>
                  </a:tcPr>
                </a:tc>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defRPr/>
                      </a:pPr>
                      <a:r>
                        <a:rPr kumimoji="0" lang="en-US" altLang="ja-JP" sz="1200" b="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613</a:t>
                      </a:r>
                      <a:r>
                        <a:rPr kumimoji="0" lang="ja-JP" altLang="ja-JP" sz="1200" b="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百万円</a:t>
                      </a:r>
                      <a:endParaRPr kumimoji="0" lang="ja-JP" altLang="ja-JP"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endParaRPr>
                    </a:p>
                  </a:txBody>
                  <a:tcPr marL="108843" marR="108843" marT="53999" marB="53999" anchor="ctr" horzOverflow="overflow">
                    <a:lnL w="12700" cap="flat" cmpd="sng" algn="ctr">
                      <a:no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31771">
                <a:tc>
                  <a:txBody>
                    <a:bodyPr/>
                    <a:lstStyle/>
                    <a:p>
                      <a:pPr marL="647700" marR="0" lvl="0" indent="-647700" algn="dist"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a:rPr>
                        <a:t>業績</a:t>
                      </a:r>
                    </a:p>
                  </a:txBody>
                  <a:tcPr marL="108843" marR="108843" marT="53999" marB="53999" anchor="ctr" horzOverflow="overflow">
                    <a:lnL w="635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lnTlToBr>
                      <a:noFill/>
                    </a:lnTlToBr>
                    <a:lnBlToTr>
                      <a:noFill/>
                    </a:lnBlToTr>
                    <a:solidFill>
                      <a:srgbClr val="1892D4"/>
                    </a:solidFill>
                  </a:tcPr>
                </a:tc>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defRPr/>
                      </a:pPr>
                      <a:r>
                        <a:rPr kumimoji="0" lang="en-US" altLang="zh-TW" sz="1200" b="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2022</a:t>
                      </a:r>
                      <a:r>
                        <a:rPr kumimoji="0" lang="zh-TW" altLang="en-US" sz="1200" b="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年</a:t>
                      </a:r>
                      <a:r>
                        <a:rPr kumimoji="0" lang="en-US" altLang="zh-TW" sz="1200" b="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12</a:t>
                      </a:r>
                      <a:r>
                        <a:rPr kumimoji="0" lang="zh-TW" altLang="en-US" sz="1200" b="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月期連結：売上　</a:t>
                      </a:r>
                      <a:r>
                        <a:rPr kumimoji="0" lang="en-US" altLang="zh-TW" sz="1200" b="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22,067</a:t>
                      </a:r>
                      <a:r>
                        <a:rPr kumimoji="0" lang="zh-TW" altLang="en-US" sz="1200" b="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百万円、経常利益　</a:t>
                      </a:r>
                      <a:r>
                        <a:rPr kumimoji="0" lang="en-US" altLang="zh-TW" sz="1200" b="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987</a:t>
                      </a:r>
                      <a:r>
                        <a:rPr kumimoji="0" lang="zh-TW" altLang="en-US" sz="1200" b="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百万円</a:t>
                      </a:r>
                      <a:endParaRPr kumimoji="0" lang="en-US" altLang="zh-TW" sz="1200" b="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endParaRPr>
                    </a:p>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defRPr/>
                      </a:pPr>
                      <a:r>
                        <a:rPr kumimoji="0" lang="en-US" altLang="zh-TW" sz="1200" b="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2022</a:t>
                      </a:r>
                      <a:r>
                        <a:rPr kumimoji="0" lang="ja-JP" altLang="en-US" sz="1200" b="0" u="none" strike="noStrike" cap="none" normalizeH="0" baseline="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年</a:t>
                      </a:r>
                      <a:r>
                        <a:rPr kumimoji="0" lang="en-US" altLang="ja-JP" sz="1200" b="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12</a:t>
                      </a:r>
                      <a:r>
                        <a:rPr kumimoji="0" lang="ja-JP" altLang="en-US" sz="1200" b="0" u="none" strike="noStrike" cap="none" normalizeH="0" baseline="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月期個別：売上　</a:t>
                      </a:r>
                      <a:r>
                        <a:rPr kumimoji="0" lang="en-US" altLang="ja-JP" sz="1200" b="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21,388</a:t>
                      </a:r>
                      <a:r>
                        <a:rPr kumimoji="0" lang="ja-JP" altLang="en-US" sz="1200" b="0" u="none" strike="noStrike" cap="none" normalizeH="0" baseline="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百万円、経常利益　</a:t>
                      </a:r>
                      <a:r>
                        <a:rPr kumimoji="0" lang="en-US" altLang="ja-JP" sz="1200" b="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3,083</a:t>
                      </a:r>
                      <a:r>
                        <a:rPr kumimoji="0" lang="ja-JP" altLang="en-US" sz="1200" b="0" u="none" strike="noStrike" cap="none" normalizeH="0" baseline="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rPr>
                        <a:t>百万円</a:t>
                      </a:r>
                      <a:endParaRPr kumimoji="0" lang="zh-TW" altLang="en-US" sz="1200" b="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panose="020B0604030504040204" pitchFamily="50" charset="-128"/>
                      </a:endParaRPr>
                    </a:p>
                  </a:txBody>
                  <a:tcPr marL="108843" marR="108843" marT="53999" marB="53999" anchor="ctr" horzOverflow="overflow">
                    <a:lnL w="12700" cap="flat" cmpd="sng" algn="ctr">
                      <a:no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02985">
                <a:tc>
                  <a:txBody>
                    <a:bodyPr/>
                    <a:lstStyle/>
                    <a:p>
                      <a:pPr marL="647700" marR="0" lvl="0" indent="-647700" algn="dist"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Meiryo UI"/>
                        </a:rPr>
                        <a:t>従業員数</a:t>
                      </a:r>
                      <a:endParaRPr kumimoji="0" lang="ja-JP" altLang="en-US" sz="12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a:endParaRPr>
                    </a:p>
                  </a:txBody>
                  <a:tcPr marL="108843" marR="108843" marT="53999" marB="53999" anchor="ctr" horzOverflow="overflow">
                    <a:lnL w="635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lnTlToBr>
                      <a:noFill/>
                    </a:lnTlToBr>
                    <a:lnBlToTr>
                      <a:noFill/>
                    </a:lnBlToTr>
                    <a:solidFill>
                      <a:srgbClr val="1892D4"/>
                    </a:solidFill>
                  </a:tcPr>
                </a:tc>
                <a:tc>
                  <a:txBody>
                    <a:bodyPr/>
                    <a:lstStyle/>
                    <a:p>
                      <a:pPr marL="647700" marR="0" lvl="0" indent="-647700" algn="l" defTabSz="914400" rtl="0" eaLnBrk="1" fontAlgn="base" latinLnBrk="0" hangingPunct="1">
                        <a:lnSpc>
                          <a:spcPct val="110000"/>
                        </a:lnSpc>
                        <a:spcBef>
                          <a:spcPct val="0"/>
                        </a:spcBef>
                        <a:spcAft>
                          <a:spcPct val="0"/>
                        </a:spcAft>
                        <a:buClrTx/>
                        <a:buSzTx/>
                        <a:buFont typeface="Wingdings" pitchFamily="2" charset="2"/>
                        <a:buNone/>
                        <a:tabLst/>
                      </a:pPr>
                      <a:r>
                        <a:rPr kumimoji="1" lang="en-US" altLang="ja-JP" sz="1200" b="0" i="0" kern="1200" dirty="0">
                          <a:solidFill>
                            <a:schemeClr val="tx1"/>
                          </a:solidFill>
                          <a:effectLst/>
                          <a:latin typeface="Yu Gothic" panose="020B0400000000000000" pitchFamily="34" charset="-128"/>
                          <a:ea typeface="Yu Gothic" panose="020B0400000000000000" pitchFamily="34" charset="-128"/>
                          <a:cs typeface="+mn-cs"/>
                        </a:rPr>
                        <a:t>1,115</a:t>
                      </a:r>
                      <a:r>
                        <a:rPr kumimoji="1" lang="ja-JP" altLang="en-US" sz="1200" b="0" i="0" kern="1200">
                          <a:solidFill>
                            <a:schemeClr val="tx1"/>
                          </a:solidFill>
                          <a:effectLst/>
                          <a:latin typeface="Yu Gothic" panose="020B0400000000000000" pitchFamily="34" charset="-128"/>
                          <a:ea typeface="Yu Gothic" panose="020B0400000000000000" pitchFamily="34" charset="-128"/>
                          <a:cs typeface="+mn-cs"/>
                        </a:rPr>
                        <a:t>名（</a:t>
                      </a:r>
                      <a:r>
                        <a:rPr kumimoji="1" lang="en-US" altLang="ja-JP" sz="1200" b="0" i="0" kern="1200" dirty="0">
                          <a:solidFill>
                            <a:schemeClr val="tx1"/>
                          </a:solidFill>
                          <a:effectLst/>
                          <a:latin typeface="Yu Gothic" panose="020B0400000000000000" pitchFamily="34" charset="-128"/>
                          <a:ea typeface="Yu Gothic" panose="020B0400000000000000" pitchFamily="34" charset="-128"/>
                          <a:cs typeface="+mn-cs"/>
                        </a:rPr>
                        <a:t>2022</a:t>
                      </a:r>
                      <a:r>
                        <a:rPr kumimoji="1" lang="ja-JP" altLang="en-US" sz="1200" b="0" i="0" kern="1200">
                          <a:solidFill>
                            <a:schemeClr val="tx1"/>
                          </a:solidFill>
                          <a:effectLst/>
                          <a:latin typeface="Yu Gothic" panose="020B0400000000000000" pitchFamily="34" charset="-128"/>
                          <a:ea typeface="Yu Gothic" panose="020B0400000000000000" pitchFamily="34" charset="-128"/>
                          <a:cs typeface="+mn-cs"/>
                        </a:rPr>
                        <a:t>年</a:t>
                      </a:r>
                      <a:r>
                        <a:rPr kumimoji="1" lang="en-US" altLang="ja-JP" sz="1200" b="0" i="0" kern="1200" dirty="0">
                          <a:solidFill>
                            <a:schemeClr val="tx1"/>
                          </a:solidFill>
                          <a:effectLst/>
                          <a:latin typeface="Yu Gothic" panose="020B0400000000000000" pitchFamily="34" charset="-128"/>
                          <a:ea typeface="Yu Gothic" panose="020B0400000000000000" pitchFamily="34" charset="-128"/>
                          <a:cs typeface="+mn-cs"/>
                        </a:rPr>
                        <a:t>12</a:t>
                      </a:r>
                      <a:r>
                        <a:rPr kumimoji="1" lang="ja-JP" altLang="en-US" sz="1200" b="0" i="0" kern="1200" dirty="0">
                          <a:solidFill>
                            <a:schemeClr val="tx1"/>
                          </a:solidFill>
                          <a:effectLst/>
                          <a:latin typeface="Yu Gothic" panose="020B0400000000000000" pitchFamily="34" charset="-128"/>
                          <a:ea typeface="Yu Gothic" panose="020B0400000000000000" pitchFamily="34" charset="-128"/>
                          <a:cs typeface="+mn-cs"/>
                        </a:rPr>
                        <a:t>月末 連結）</a:t>
                      </a:r>
                      <a:endParaRPr kumimoji="1" lang="en-US" altLang="ja-JP" sz="1200" b="0" i="0" kern="1200" dirty="0">
                        <a:solidFill>
                          <a:schemeClr val="tx1"/>
                        </a:solidFill>
                        <a:effectLst/>
                        <a:latin typeface="Yu Gothic" panose="020B0400000000000000" pitchFamily="34" charset="-128"/>
                        <a:ea typeface="Yu Gothic" panose="020B0400000000000000" pitchFamily="34" charset="-128"/>
                        <a:cs typeface="+mn-cs"/>
                      </a:endParaRPr>
                    </a:p>
                    <a:p>
                      <a:pPr marL="647700" marR="0" lvl="0" indent="-647700" algn="l" defTabSz="914400" rtl="0" eaLnBrk="1" fontAlgn="base" latinLnBrk="0" hangingPunct="1">
                        <a:lnSpc>
                          <a:spcPct val="110000"/>
                        </a:lnSpc>
                        <a:spcBef>
                          <a:spcPct val="0"/>
                        </a:spcBef>
                        <a:spcAft>
                          <a:spcPct val="0"/>
                        </a:spcAft>
                        <a:buClrTx/>
                        <a:buSzTx/>
                        <a:buFont typeface="Wingdings" pitchFamily="2" charset="2"/>
                        <a:buNone/>
                        <a:tabLst/>
                      </a:pPr>
                      <a:r>
                        <a:rPr kumimoji="1" lang="en-US" altLang="ja-JP" sz="1200" b="0" i="0" kern="1200" dirty="0">
                          <a:solidFill>
                            <a:schemeClr val="tx1"/>
                          </a:solidFill>
                          <a:effectLst/>
                          <a:latin typeface="Yu Gothic" panose="020B0400000000000000" pitchFamily="34" charset="-128"/>
                          <a:ea typeface="Yu Gothic" panose="020B0400000000000000" pitchFamily="34" charset="-128"/>
                          <a:cs typeface="+mn-cs"/>
                        </a:rPr>
                        <a:t>870</a:t>
                      </a:r>
                      <a:r>
                        <a:rPr kumimoji="1" lang="ja-JP" altLang="en-US" sz="1200" b="0" i="0" kern="1200">
                          <a:solidFill>
                            <a:schemeClr val="tx1"/>
                          </a:solidFill>
                          <a:effectLst/>
                          <a:latin typeface="Yu Gothic" panose="020B0400000000000000" pitchFamily="34" charset="-128"/>
                          <a:ea typeface="Yu Gothic" panose="020B0400000000000000" pitchFamily="34" charset="-128"/>
                          <a:cs typeface="+mn-cs"/>
                        </a:rPr>
                        <a:t>名（</a:t>
                      </a:r>
                      <a:r>
                        <a:rPr kumimoji="1" lang="en-US" altLang="ja-JP" sz="1200" b="0" i="0" kern="1200" dirty="0">
                          <a:solidFill>
                            <a:schemeClr val="tx1"/>
                          </a:solidFill>
                          <a:effectLst/>
                          <a:latin typeface="Yu Gothic" panose="020B0400000000000000" pitchFamily="34" charset="-128"/>
                          <a:ea typeface="Yu Gothic" panose="020B0400000000000000" pitchFamily="34" charset="-128"/>
                          <a:cs typeface="+mn-cs"/>
                        </a:rPr>
                        <a:t>2022</a:t>
                      </a:r>
                      <a:r>
                        <a:rPr kumimoji="1" lang="ja-JP" altLang="en-US" sz="1200" b="0" i="0" kern="1200">
                          <a:solidFill>
                            <a:schemeClr val="tx1"/>
                          </a:solidFill>
                          <a:effectLst/>
                          <a:latin typeface="Yu Gothic" panose="020B0400000000000000" pitchFamily="34" charset="-128"/>
                          <a:ea typeface="Yu Gothic" panose="020B0400000000000000" pitchFamily="34" charset="-128"/>
                          <a:cs typeface="+mn-cs"/>
                        </a:rPr>
                        <a:t>年</a:t>
                      </a:r>
                      <a:r>
                        <a:rPr kumimoji="1" lang="en-US" altLang="ja-JP" sz="1200" b="0" i="0" kern="1200" dirty="0">
                          <a:solidFill>
                            <a:schemeClr val="tx1"/>
                          </a:solidFill>
                          <a:effectLst/>
                          <a:latin typeface="Yu Gothic" panose="020B0400000000000000" pitchFamily="34" charset="-128"/>
                          <a:ea typeface="Yu Gothic" panose="020B0400000000000000" pitchFamily="34" charset="-128"/>
                          <a:cs typeface="+mn-cs"/>
                        </a:rPr>
                        <a:t>12</a:t>
                      </a:r>
                      <a:r>
                        <a:rPr kumimoji="1" lang="ja-JP" altLang="en-US" sz="1200" b="0" i="0" kern="1200" dirty="0">
                          <a:solidFill>
                            <a:schemeClr val="tx1"/>
                          </a:solidFill>
                          <a:effectLst/>
                          <a:latin typeface="Yu Gothic" panose="020B0400000000000000" pitchFamily="34" charset="-128"/>
                          <a:ea typeface="Yu Gothic" panose="020B0400000000000000" pitchFamily="34" charset="-128"/>
                          <a:cs typeface="+mn-cs"/>
                        </a:rPr>
                        <a:t>月末 単体）</a:t>
                      </a:r>
                      <a:endParaRPr kumimoji="1" lang="en-US" altLang="ja-JP" sz="1200" b="0" i="0" kern="1200" dirty="0">
                        <a:solidFill>
                          <a:schemeClr val="tx1"/>
                        </a:solidFill>
                        <a:effectLst/>
                        <a:latin typeface="Yu Gothic" panose="020B0400000000000000" pitchFamily="34" charset="-128"/>
                        <a:ea typeface="Yu Gothic" panose="020B0400000000000000" pitchFamily="34" charset="-128"/>
                        <a:cs typeface="+mn-cs"/>
                      </a:endParaRPr>
                    </a:p>
                    <a:p>
                      <a:pPr marL="647700" marR="0" lvl="0" indent="-647700" algn="l" defTabSz="914400" rtl="0" eaLnBrk="1" fontAlgn="base" latinLnBrk="0" hangingPunct="1">
                        <a:lnSpc>
                          <a:spcPct val="110000"/>
                        </a:lnSpc>
                        <a:spcBef>
                          <a:spcPct val="0"/>
                        </a:spcBef>
                        <a:spcAft>
                          <a:spcPct val="0"/>
                        </a:spcAft>
                        <a:buClrTx/>
                        <a:buSzTx/>
                        <a:buFont typeface="Wingdings" pitchFamily="2" charset="2"/>
                        <a:buNone/>
                        <a:tabLst/>
                      </a:pPr>
                      <a:r>
                        <a:rPr kumimoji="1" lang="en-US" altLang="ja-JP" sz="1200" b="0" i="0" kern="1200" dirty="0">
                          <a:solidFill>
                            <a:schemeClr val="tx1"/>
                          </a:solidFill>
                          <a:effectLst/>
                          <a:latin typeface="Yu Gothic" panose="020B0400000000000000" pitchFamily="34" charset="-128"/>
                          <a:ea typeface="Yu Gothic" panose="020B0400000000000000" pitchFamily="34" charset="-128"/>
                          <a:cs typeface="+mn-cs"/>
                        </a:rPr>
                        <a:t>※</a:t>
                      </a:r>
                      <a:r>
                        <a:rPr kumimoji="1" lang="ja-JP" altLang="en-US" sz="1200" b="0" i="0" kern="1200" dirty="0">
                          <a:solidFill>
                            <a:schemeClr val="tx1"/>
                          </a:solidFill>
                          <a:effectLst/>
                          <a:latin typeface="Yu Gothic" panose="020B0400000000000000" pitchFamily="34" charset="-128"/>
                          <a:ea typeface="Yu Gothic" panose="020B0400000000000000" pitchFamily="34" charset="-128"/>
                          <a:cs typeface="+mn-cs"/>
                        </a:rPr>
                        <a:t>役員監査役除く無期雇用（正社員）の社員数。執行役員は含みます。</a:t>
                      </a:r>
                      <a:endParaRPr kumimoji="0"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Meiryo UI"/>
                      </a:endParaRPr>
                    </a:p>
                  </a:txBody>
                  <a:tcPr marL="108843" marR="108843" marT="53999" marB="53999" anchor="ctr" horzOverflow="overflow">
                    <a:lnL w="12700" cap="flat" cmpd="sng" algn="ctr">
                      <a:no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solidFill>
                        <a:schemeClr val="accent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57082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1212066F-7CB6-7765-46E0-C408C54C8443}"/>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0370FF30-F6E8-FCF8-6CAF-ED9AC57390C6}"/>
              </a:ext>
            </a:extLst>
          </p:cNvPr>
          <p:cNvSpPr>
            <a:spLocks noGrp="1"/>
          </p:cNvSpPr>
          <p:nvPr>
            <p:ph type="sldNum" sz="quarter" idx="4"/>
          </p:nvPr>
        </p:nvSpPr>
        <p:spPr/>
        <p:txBody>
          <a:bodyPr/>
          <a:lstStyle/>
          <a:p>
            <a:fld id="{870598C0-F87F-9642-9260-C28AE0AA0F34}" type="slidenum">
              <a:rPr kumimoji="1" lang="ja-JP" altLang="en-US" smtClean="0"/>
              <a:pPr/>
              <a:t>29</a:t>
            </a:fld>
            <a:endParaRPr kumimoji="1" lang="ja-JP" altLang="en-US"/>
          </a:p>
        </p:txBody>
      </p:sp>
      <p:sp>
        <p:nvSpPr>
          <p:cNvPr id="6" name="テキスト ボックス 5">
            <a:extLst>
              <a:ext uri="{FF2B5EF4-FFF2-40B4-BE49-F238E27FC236}">
                <a16:creationId xmlns:a16="http://schemas.microsoft.com/office/drawing/2014/main" id="{76B53AB0-8991-312B-1A00-F9E1CABF828D}"/>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sp>
        <p:nvSpPr>
          <p:cNvPr id="17" name="角丸四角形 16">
            <a:extLst>
              <a:ext uri="{FF2B5EF4-FFF2-40B4-BE49-F238E27FC236}">
                <a16:creationId xmlns:a16="http://schemas.microsoft.com/office/drawing/2014/main" id="{FABB0E56-6531-2028-E542-D2EA1159C27C}"/>
              </a:ext>
            </a:extLst>
          </p:cNvPr>
          <p:cNvSpPr/>
          <p:nvPr/>
        </p:nvSpPr>
        <p:spPr>
          <a:xfrm>
            <a:off x="616664" y="857857"/>
            <a:ext cx="3520082" cy="29713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オフィスにいなくても申請・決裁</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8" name="角丸四角形 17">
            <a:extLst>
              <a:ext uri="{FF2B5EF4-FFF2-40B4-BE49-F238E27FC236}">
                <a16:creationId xmlns:a16="http://schemas.microsoft.com/office/drawing/2014/main" id="{FBF54117-9AB8-735B-CBB1-C958FD3DC77B}"/>
              </a:ext>
            </a:extLst>
          </p:cNvPr>
          <p:cNvSpPr/>
          <p:nvPr/>
        </p:nvSpPr>
        <p:spPr>
          <a:xfrm>
            <a:off x="5112972" y="857857"/>
            <a:ext cx="3520082" cy="29713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営業・現場・事務 みんなに伝えられる</a:t>
            </a:r>
            <a:endParaRPr lang="ja-JP" altLang="en-US" sz="1000" dirty="0">
              <a:solidFill>
                <a:schemeClr val="tx1"/>
              </a:solidFill>
              <a:latin typeface="Yu Gothic" panose="020B0400000000000000" pitchFamily="34" charset="-128"/>
              <a:ea typeface="Yu Gothic" panose="020B0400000000000000" pitchFamily="34" charset="-128"/>
            </a:endParaRPr>
          </a:p>
        </p:txBody>
      </p:sp>
      <p:pic>
        <p:nvPicPr>
          <p:cNvPr id="19" name="図 18">
            <a:extLst>
              <a:ext uri="{FF2B5EF4-FFF2-40B4-BE49-F238E27FC236}">
                <a16:creationId xmlns:a16="http://schemas.microsoft.com/office/drawing/2014/main" id="{DBA4D81B-7D28-9F4B-BCEC-B1632CAB98D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7610" y="1359160"/>
            <a:ext cx="1429881" cy="2537016"/>
          </a:xfrm>
          <a:prstGeom prst="rect">
            <a:avLst/>
          </a:prstGeom>
        </p:spPr>
      </p:pic>
      <p:pic>
        <p:nvPicPr>
          <p:cNvPr id="22" name="図 21">
            <a:extLst>
              <a:ext uri="{FF2B5EF4-FFF2-40B4-BE49-F238E27FC236}">
                <a16:creationId xmlns:a16="http://schemas.microsoft.com/office/drawing/2014/main" id="{65101F24-BB0F-7FB5-CFB0-D2B70A9190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46762" y="1359277"/>
            <a:ext cx="1429817" cy="2536905"/>
          </a:xfrm>
          <a:prstGeom prst="rect">
            <a:avLst/>
          </a:prstGeom>
        </p:spPr>
      </p:pic>
      <p:sp>
        <p:nvSpPr>
          <p:cNvPr id="24" name="角丸四角形 23">
            <a:extLst>
              <a:ext uri="{FF2B5EF4-FFF2-40B4-BE49-F238E27FC236}">
                <a16:creationId xmlns:a16="http://schemas.microsoft.com/office/drawing/2014/main" id="{742D3BCA-9F11-DAAD-1467-1725DCDF123D}"/>
              </a:ext>
            </a:extLst>
          </p:cNvPr>
          <p:cNvSpPr/>
          <p:nvPr/>
        </p:nvSpPr>
        <p:spPr>
          <a:xfrm>
            <a:off x="699541" y="3977494"/>
            <a:ext cx="3709729" cy="629023"/>
          </a:xfrm>
          <a:prstGeom prst="roundRect">
            <a:avLst>
              <a:gd name="adj" fmla="val 5478"/>
            </a:avLst>
          </a:prstGeom>
          <a:solidFill>
            <a:schemeClr val="bg1"/>
          </a:solidFill>
          <a:ln w="25400">
            <a:solidFill>
              <a:srgbClr val="F13D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00">
                <a:solidFill>
                  <a:schemeClr val="tx1"/>
                </a:solidFill>
                <a:latin typeface="Yu Gothic" panose="020B0400000000000000" pitchFamily="34" charset="-128"/>
                <a:ea typeface="Yu Gothic" panose="020B0400000000000000" pitchFamily="34" charset="-128"/>
              </a:rPr>
              <a:t>モバイル版アプリを使えばいつでもどこでも円滑に業務を進められ、業務効率化にもつながります。</a:t>
            </a:r>
            <a:endParaRPr lang="en-US" altLang="ja-JP" sz="1000" dirty="0">
              <a:solidFill>
                <a:schemeClr val="tx1"/>
              </a:solidFill>
              <a:latin typeface="Yu Gothic" panose="020B0400000000000000" pitchFamily="34" charset="-128"/>
              <a:ea typeface="Yu Gothic" panose="020B0400000000000000" pitchFamily="34" charset="-128"/>
            </a:endParaRPr>
          </a:p>
        </p:txBody>
      </p:sp>
      <p:sp>
        <p:nvSpPr>
          <p:cNvPr id="29" name="角丸四角形 28">
            <a:extLst>
              <a:ext uri="{FF2B5EF4-FFF2-40B4-BE49-F238E27FC236}">
                <a16:creationId xmlns:a16="http://schemas.microsoft.com/office/drawing/2014/main" id="{18429A99-5F77-6555-034E-37905C0DF7F5}"/>
              </a:ext>
            </a:extLst>
          </p:cNvPr>
          <p:cNvSpPr/>
          <p:nvPr/>
        </p:nvSpPr>
        <p:spPr>
          <a:xfrm>
            <a:off x="574143" y="3879017"/>
            <a:ext cx="726944" cy="21037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900" b="1" dirty="0">
                <a:latin typeface="Yu Gothic" panose="020B0400000000000000" pitchFamily="34" charset="-128"/>
                <a:ea typeface="Yu Gothic" panose="020B0400000000000000" pitchFamily="34" charset="-128"/>
              </a:rPr>
              <a:t>POINT !</a:t>
            </a:r>
          </a:p>
        </p:txBody>
      </p:sp>
      <p:sp>
        <p:nvSpPr>
          <p:cNvPr id="32" name="角丸四角形 31">
            <a:extLst>
              <a:ext uri="{FF2B5EF4-FFF2-40B4-BE49-F238E27FC236}">
                <a16:creationId xmlns:a16="http://schemas.microsoft.com/office/drawing/2014/main" id="{80A67C03-F78D-F628-3B0E-6493A82BADD6}"/>
              </a:ext>
            </a:extLst>
          </p:cNvPr>
          <p:cNvSpPr/>
          <p:nvPr/>
        </p:nvSpPr>
        <p:spPr>
          <a:xfrm>
            <a:off x="2263317" y="2859388"/>
            <a:ext cx="1651377" cy="29713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決裁はタップするだけ</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33" name="三角形 32">
            <a:extLst>
              <a:ext uri="{FF2B5EF4-FFF2-40B4-BE49-F238E27FC236}">
                <a16:creationId xmlns:a16="http://schemas.microsoft.com/office/drawing/2014/main" id="{9C195DC7-6BAB-97F9-B6D1-6FDB3108EED9}"/>
              </a:ext>
            </a:extLst>
          </p:cNvPr>
          <p:cNvSpPr/>
          <p:nvPr/>
        </p:nvSpPr>
        <p:spPr>
          <a:xfrm rot="10800000">
            <a:off x="3025117" y="3165982"/>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角丸四角形 33">
            <a:extLst>
              <a:ext uri="{FF2B5EF4-FFF2-40B4-BE49-F238E27FC236}">
                <a16:creationId xmlns:a16="http://schemas.microsoft.com/office/drawing/2014/main" id="{0B62A606-9D78-DDE4-7522-CD387AC465ED}"/>
              </a:ext>
            </a:extLst>
          </p:cNvPr>
          <p:cNvSpPr/>
          <p:nvPr/>
        </p:nvSpPr>
        <p:spPr>
          <a:xfrm>
            <a:off x="2608223" y="3388240"/>
            <a:ext cx="1004399" cy="147058"/>
          </a:xfrm>
          <a:prstGeom prst="roundRect">
            <a:avLst>
              <a:gd name="adj" fmla="val 5478"/>
            </a:avLst>
          </a:prstGeom>
          <a:no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000" dirty="0">
              <a:solidFill>
                <a:schemeClr val="tx1"/>
              </a:solidFill>
              <a:latin typeface="Yu Gothic" panose="020B0400000000000000" pitchFamily="34" charset="-128"/>
              <a:ea typeface="Yu Gothic" panose="020B0400000000000000" pitchFamily="34" charset="-128"/>
            </a:endParaRPr>
          </a:p>
        </p:txBody>
      </p:sp>
      <p:cxnSp>
        <p:nvCxnSpPr>
          <p:cNvPr id="35" name="直線コネクタ 34">
            <a:extLst>
              <a:ext uri="{FF2B5EF4-FFF2-40B4-BE49-F238E27FC236}">
                <a16:creationId xmlns:a16="http://schemas.microsoft.com/office/drawing/2014/main" id="{5EA0157C-78F2-070A-AB70-E945A3F578F6}"/>
              </a:ext>
            </a:extLst>
          </p:cNvPr>
          <p:cNvCxnSpPr/>
          <p:nvPr/>
        </p:nvCxnSpPr>
        <p:spPr>
          <a:xfrm>
            <a:off x="1151402" y="1401720"/>
            <a:ext cx="462295" cy="0"/>
          </a:xfrm>
          <a:prstGeom prst="line">
            <a:avLst/>
          </a:prstGeom>
          <a:ln w="25400">
            <a:solidFill>
              <a:srgbClr val="FFCB2C"/>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1D82158A-213C-0544-81A4-886915A4D3DC}"/>
              </a:ext>
            </a:extLst>
          </p:cNvPr>
          <p:cNvSpPr txBox="1"/>
          <p:nvPr/>
        </p:nvSpPr>
        <p:spPr>
          <a:xfrm>
            <a:off x="1032571" y="1184910"/>
            <a:ext cx="733723" cy="246221"/>
          </a:xfrm>
          <a:prstGeom prst="rect">
            <a:avLst/>
          </a:prstGeom>
          <a:noFill/>
        </p:spPr>
        <p:txBody>
          <a:bodyPr wrap="square" rtlCol="0">
            <a:spAutoFit/>
          </a:bodyPr>
          <a:lstStyle/>
          <a:p>
            <a:pPr algn="ctr"/>
            <a:r>
              <a:rPr kumimoji="1" lang="ja-JP" altLang="en-US" sz="1000">
                <a:latin typeface="Yu Gothic" panose="020B0400000000000000" pitchFamily="34" charset="-128"/>
                <a:ea typeface="Yu Gothic" panose="020B0400000000000000" pitchFamily="34" charset="-128"/>
              </a:rPr>
              <a:t>申請</a:t>
            </a:r>
            <a:endParaRPr kumimoji="1" lang="ja-JP" altLang="en-US" sz="1000" dirty="0">
              <a:latin typeface="Yu Gothic" panose="020B0400000000000000" pitchFamily="34" charset="-128"/>
              <a:ea typeface="Yu Gothic" panose="020B0400000000000000" pitchFamily="34" charset="-128"/>
            </a:endParaRPr>
          </a:p>
        </p:txBody>
      </p:sp>
      <p:cxnSp>
        <p:nvCxnSpPr>
          <p:cNvPr id="37" name="直線コネクタ 36">
            <a:extLst>
              <a:ext uri="{FF2B5EF4-FFF2-40B4-BE49-F238E27FC236}">
                <a16:creationId xmlns:a16="http://schemas.microsoft.com/office/drawing/2014/main" id="{D5AE26EF-5226-0BA1-F936-C9D000827E11}"/>
              </a:ext>
            </a:extLst>
          </p:cNvPr>
          <p:cNvCxnSpPr/>
          <p:nvPr/>
        </p:nvCxnSpPr>
        <p:spPr>
          <a:xfrm>
            <a:off x="3025082" y="1398992"/>
            <a:ext cx="462295" cy="0"/>
          </a:xfrm>
          <a:prstGeom prst="line">
            <a:avLst/>
          </a:prstGeom>
          <a:ln w="25400">
            <a:solidFill>
              <a:srgbClr val="FFCB2C"/>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522B1371-56AB-5B36-AF73-C38E54E39558}"/>
              </a:ext>
            </a:extLst>
          </p:cNvPr>
          <p:cNvSpPr txBox="1"/>
          <p:nvPr/>
        </p:nvSpPr>
        <p:spPr>
          <a:xfrm>
            <a:off x="2906251" y="1182182"/>
            <a:ext cx="733723" cy="246221"/>
          </a:xfrm>
          <a:prstGeom prst="rect">
            <a:avLst/>
          </a:prstGeom>
          <a:noFill/>
        </p:spPr>
        <p:txBody>
          <a:bodyPr wrap="square" rtlCol="0">
            <a:spAutoFit/>
          </a:bodyPr>
          <a:lstStyle/>
          <a:p>
            <a:pPr algn="ctr"/>
            <a:r>
              <a:rPr kumimoji="1" lang="ja-JP" altLang="en-US" sz="1000">
                <a:latin typeface="Yu Gothic" panose="020B0400000000000000" pitchFamily="34" charset="-128"/>
                <a:ea typeface="Yu Gothic" panose="020B0400000000000000" pitchFamily="34" charset="-128"/>
              </a:rPr>
              <a:t>決裁</a:t>
            </a:r>
            <a:endParaRPr kumimoji="1" lang="ja-JP" altLang="en-US" sz="1000" dirty="0">
              <a:latin typeface="Yu Gothic" panose="020B0400000000000000" pitchFamily="34" charset="-128"/>
              <a:ea typeface="Yu Gothic" panose="020B0400000000000000" pitchFamily="34" charset="-128"/>
            </a:endParaRPr>
          </a:p>
        </p:txBody>
      </p:sp>
      <p:pic>
        <p:nvPicPr>
          <p:cNvPr id="39" name="図 38">
            <a:extLst>
              <a:ext uri="{FF2B5EF4-FFF2-40B4-BE49-F238E27FC236}">
                <a16:creationId xmlns:a16="http://schemas.microsoft.com/office/drawing/2014/main" id="{2FBE9343-8FE6-8858-BB55-D27D3D0C56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23107" y="1364683"/>
            <a:ext cx="1460597" cy="2591516"/>
          </a:xfrm>
          <a:prstGeom prst="rect">
            <a:avLst/>
          </a:prstGeom>
        </p:spPr>
      </p:pic>
      <p:pic>
        <p:nvPicPr>
          <p:cNvPr id="41" name="図 40">
            <a:extLst>
              <a:ext uri="{FF2B5EF4-FFF2-40B4-BE49-F238E27FC236}">
                <a16:creationId xmlns:a16="http://schemas.microsoft.com/office/drawing/2014/main" id="{6B2C78DA-694E-0489-F979-086EC0AD01B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75273" y="1359161"/>
            <a:ext cx="1451676" cy="2575688"/>
          </a:xfrm>
          <a:prstGeom prst="rect">
            <a:avLst/>
          </a:prstGeom>
        </p:spPr>
      </p:pic>
      <p:cxnSp>
        <p:nvCxnSpPr>
          <p:cNvPr id="42" name="直線コネクタ 41">
            <a:extLst>
              <a:ext uri="{FF2B5EF4-FFF2-40B4-BE49-F238E27FC236}">
                <a16:creationId xmlns:a16="http://schemas.microsoft.com/office/drawing/2014/main" id="{31963B19-7EC5-AD4C-0E3B-0102CB7A2E6A}"/>
              </a:ext>
            </a:extLst>
          </p:cNvPr>
          <p:cNvCxnSpPr/>
          <p:nvPr/>
        </p:nvCxnSpPr>
        <p:spPr>
          <a:xfrm>
            <a:off x="5435491" y="1398992"/>
            <a:ext cx="1199078" cy="0"/>
          </a:xfrm>
          <a:prstGeom prst="line">
            <a:avLst/>
          </a:prstGeom>
          <a:ln w="25400">
            <a:solidFill>
              <a:srgbClr val="FFCB2C"/>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7D597C47-DE20-4144-AE82-D4C02DE6DFA0}"/>
              </a:ext>
            </a:extLst>
          </p:cNvPr>
          <p:cNvSpPr txBox="1"/>
          <p:nvPr/>
        </p:nvSpPr>
        <p:spPr>
          <a:xfrm>
            <a:off x="5351393" y="1181651"/>
            <a:ext cx="1391177" cy="246221"/>
          </a:xfrm>
          <a:prstGeom prst="rect">
            <a:avLst/>
          </a:prstGeom>
          <a:noFill/>
        </p:spPr>
        <p:txBody>
          <a:bodyPr wrap="square" rtlCol="0">
            <a:spAutoFit/>
          </a:bodyPr>
          <a:lstStyle/>
          <a:p>
            <a:pPr algn="ctr"/>
            <a:r>
              <a:rPr kumimoji="1" lang="ja-JP" altLang="en-US" sz="1000">
                <a:latin typeface="Yu Gothic" panose="020B0400000000000000" pitchFamily="34" charset="-128"/>
                <a:ea typeface="Yu Gothic" panose="020B0400000000000000" pitchFamily="34" charset="-128"/>
              </a:rPr>
              <a:t>チームでのやりとり</a:t>
            </a:r>
            <a:endParaRPr kumimoji="1" lang="ja-JP" altLang="en-US" sz="1000" dirty="0">
              <a:latin typeface="Yu Gothic" panose="020B0400000000000000" pitchFamily="34" charset="-128"/>
              <a:ea typeface="Yu Gothic" panose="020B0400000000000000" pitchFamily="34" charset="-128"/>
            </a:endParaRPr>
          </a:p>
        </p:txBody>
      </p:sp>
      <p:cxnSp>
        <p:nvCxnSpPr>
          <p:cNvPr id="45" name="直線コネクタ 44">
            <a:extLst>
              <a:ext uri="{FF2B5EF4-FFF2-40B4-BE49-F238E27FC236}">
                <a16:creationId xmlns:a16="http://schemas.microsoft.com/office/drawing/2014/main" id="{2C850862-85A6-C9B6-F34A-C6D5B0A467D3}"/>
              </a:ext>
            </a:extLst>
          </p:cNvPr>
          <p:cNvCxnSpPr/>
          <p:nvPr/>
        </p:nvCxnSpPr>
        <p:spPr>
          <a:xfrm>
            <a:off x="7190156" y="1396157"/>
            <a:ext cx="1199078" cy="0"/>
          </a:xfrm>
          <a:prstGeom prst="line">
            <a:avLst/>
          </a:prstGeom>
          <a:ln w="25400">
            <a:solidFill>
              <a:srgbClr val="FFCB2C"/>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6C91B4CC-C409-F8B3-C79E-CD461A9A6657}"/>
              </a:ext>
            </a:extLst>
          </p:cNvPr>
          <p:cNvSpPr txBox="1"/>
          <p:nvPr/>
        </p:nvSpPr>
        <p:spPr>
          <a:xfrm>
            <a:off x="7106058" y="1178816"/>
            <a:ext cx="1391177" cy="246221"/>
          </a:xfrm>
          <a:prstGeom prst="rect">
            <a:avLst/>
          </a:prstGeom>
          <a:noFill/>
        </p:spPr>
        <p:txBody>
          <a:bodyPr wrap="square" rtlCol="0">
            <a:spAutoFit/>
          </a:bodyPr>
          <a:lstStyle/>
          <a:p>
            <a:pPr algn="ctr"/>
            <a:r>
              <a:rPr kumimoji="1" lang="ja-JP" altLang="en-US" sz="1000">
                <a:latin typeface="Yu Gothic" panose="020B0400000000000000" pitchFamily="34" charset="-128"/>
                <a:ea typeface="Yu Gothic" panose="020B0400000000000000" pitchFamily="34" charset="-128"/>
              </a:rPr>
              <a:t>お知らせの発信</a:t>
            </a:r>
            <a:endParaRPr kumimoji="1" lang="ja-JP" altLang="en-US" sz="1000" dirty="0">
              <a:latin typeface="Yu Gothic" panose="020B0400000000000000" pitchFamily="34" charset="-128"/>
              <a:ea typeface="Yu Gothic" panose="020B0400000000000000" pitchFamily="34" charset="-128"/>
            </a:endParaRPr>
          </a:p>
        </p:txBody>
      </p:sp>
      <p:sp>
        <p:nvSpPr>
          <p:cNvPr id="49" name="角丸四角形 48">
            <a:extLst>
              <a:ext uri="{FF2B5EF4-FFF2-40B4-BE49-F238E27FC236}">
                <a16:creationId xmlns:a16="http://schemas.microsoft.com/office/drawing/2014/main" id="{08B7E903-7B2E-6D7A-1CF2-2D398D2BEEB6}"/>
              </a:ext>
            </a:extLst>
          </p:cNvPr>
          <p:cNvSpPr/>
          <p:nvPr/>
        </p:nvSpPr>
        <p:spPr>
          <a:xfrm>
            <a:off x="7116407" y="2627668"/>
            <a:ext cx="1516647" cy="528850"/>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オフィスに</a:t>
            </a:r>
            <a:br>
              <a:rPr lang="en-US" altLang="ja-JP" sz="1000" dirty="0">
                <a:solidFill>
                  <a:schemeClr val="tx1"/>
                </a:solidFill>
                <a:latin typeface="Yu Gothic" panose="020B0400000000000000" pitchFamily="34" charset="-128"/>
                <a:ea typeface="Yu Gothic" panose="020B0400000000000000" pitchFamily="34" charset="-128"/>
              </a:rPr>
            </a:br>
            <a:r>
              <a:rPr lang="ja-JP" altLang="en-US" sz="1000">
                <a:solidFill>
                  <a:schemeClr val="tx1"/>
                </a:solidFill>
                <a:latin typeface="Yu Gothic" panose="020B0400000000000000" pitchFamily="34" charset="-128"/>
                <a:ea typeface="Yu Gothic" panose="020B0400000000000000" pitchFamily="34" charset="-128"/>
              </a:rPr>
              <a:t>いない人にも届く</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50" name="三角形 49">
            <a:extLst>
              <a:ext uri="{FF2B5EF4-FFF2-40B4-BE49-F238E27FC236}">
                <a16:creationId xmlns:a16="http://schemas.microsoft.com/office/drawing/2014/main" id="{0F8AEEE2-4151-C216-ED3A-3F42101C663F}"/>
              </a:ext>
            </a:extLst>
          </p:cNvPr>
          <p:cNvSpPr/>
          <p:nvPr/>
        </p:nvSpPr>
        <p:spPr>
          <a:xfrm>
            <a:off x="7493516" y="2387003"/>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角丸四角形 50">
            <a:extLst>
              <a:ext uri="{FF2B5EF4-FFF2-40B4-BE49-F238E27FC236}">
                <a16:creationId xmlns:a16="http://schemas.microsoft.com/office/drawing/2014/main" id="{09BDCA51-0960-E468-27FA-B09F4F47C9CE}"/>
              </a:ext>
            </a:extLst>
          </p:cNvPr>
          <p:cNvSpPr/>
          <p:nvPr/>
        </p:nvSpPr>
        <p:spPr>
          <a:xfrm>
            <a:off x="5322543" y="3967139"/>
            <a:ext cx="1516647" cy="639378"/>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場所を問わず</a:t>
            </a:r>
            <a:endParaRPr lang="en-US" altLang="ja-JP" sz="1000" dirty="0">
              <a:solidFill>
                <a:schemeClr val="tx1"/>
              </a:solidFill>
              <a:latin typeface="Yu Gothic" panose="020B0400000000000000" pitchFamily="34" charset="-128"/>
              <a:ea typeface="Yu Gothic" panose="020B0400000000000000" pitchFamily="34" charset="-128"/>
            </a:endParaRPr>
          </a:p>
          <a:p>
            <a:pPr algn="ctr"/>
            <a:r>
              <a:rPr lang="ja-JP" altLang="en-US" sz="1000">
                <a:solidFill>
                  <a:schemeClr val="tx1"/>
                </a:solidFill>
                <a:latin typeface="Yu Gothic" panose="020B0400000000000000" pitchFamily="34" charset="-128"/>
                <a:ea typeface="Yu Gothic" panose="020B0400000000000000" pitchFamily="34" charset="-128"/>
              </a:rPr>
              <a:t>案件のやりとりが進む</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52" name="三角形 51">
            <a:extLst>
              <a:ext uri="{FF2B5EF4-FFF2-40B4-BE49-F238E27FC236}">
                <a16:creationId xmlns:a16="http://schemas.microsoft.com/office/drawing/2014/main" id="{DDE2C84A-7753-3F61-1EDD-879D7447DDD6}"/>
              </a:ext>
            </a:extLst>
          </p:cNvPr>
          <p:cNvSpPr/>
          <p:nvPr/>
        </p:nvSpPr>
        <p:spPr>
          <a:xfrm>
            <a:off x="5699652" y="3726474"/>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a:extLst>
              <a:ext uri="{FF2B5EF4-FFF2-40B4-BE49-F238E27FC236}">
                <a16:creationId xmlns:a16="http://schemas.microsoft.com/office/drawing/2014/main" id="{73BD95AD-7356-86D1-832F-97B1B5EDD45B}"/>
              </a:ext>
            </a:extLst>
          </p:cNvPr>
          <p:cNvSpPr/>
          <p:nvPr/>
        </p:nvSpPr>
        <p:spPr>
          <a:xfrm>
            <a:off x="1381540" y="1579709"/>
            <a:ext cx="1246562" cy="419555"/>
          </a:xfrm>
          <a:prstGeom prst="roundRect">
            <a:avLst>
              <a:gd name="adj" fmla="val 5478"/>
            </a:avLst>
          </a:prstGeom>
          <a:solidFill>
            <a:schemeClr val="bg1"/>
          </a:solidFill>
          <a:ln w="25400">
            <a:solidFill>
              <a:srgbClr val="FFC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solidFill>
                  <a:schemeClr val="tx1"/>
                </a:solidFill>
                <a:latin typeface="Yu Gothic" panose="020B0400000000000000" pitchFamily="34" charset="-128"/>
                <a:ea typeface="Yu Gothic" panose="020B0400000000000000" pitchFamily="34" charset="-128"/>
              </a:rPr>
              <a:t>スマホ専用画面で</a:t>
            </a:r>
            <a:endParaRPr lang="en-US" altLang="ja-JP" sz="1000" dirty="0">
              <a:solidFill>
                <a:schemeClr val="tx1"/>
              </a:solidFill>
              <a:latin typeface="Yu Gothic" panose="020B0400000000000000" pitchFamily="34" charset="-128"/>
              <a:ea typeface="Yu Gothic" panose="020B0400000000000000" pitchFamily="34" charset="-128"/>
            </a:endParaRPr>
          </a:p>
          <a:p>
            <a:pPr algn="ctr"/>
            <a:r>
              <a:rPr lang="ja-JP" altLang="en-US" sz="1000">
                <a:solidFill>
                  <a:schemeClr val="tx1"/>
                </a:solidFill>
                <a:latin typeface="Yu Gothic" panose="020B0400000000000000" pitchFamily="34" charset="-128"/>
                <a:ea typeface="Yu Gothic" panose="020B0400000000000000" pitchFamily="34" charset="-128"/>
              </a:rPr>
              <a:t>かんたんに申請</a:t>
            </a:r>
            <a:endParaRPr lang="ja-JP" altLang="en-US" sz="1000" dirty="0">
              <a:solidFill>
                <a:schemeClr val="tx1"/>
              </a:solidFill>
              <a:latin typeface="Yu Gothic" panose="020B0400000000000000" pitchFamily="34" charset="-128"/>
              <a:ea typeface="Yu Gothic" panose="020B0400000000000000" pitchFamily="34" charset="-128"/>
            </a:endParaRPr>
          </a:p>
        </p:txBody>
      </p:sp>
      <p:sp>
        <p:nvSpPr>
          <p:cNvPr id="10" name="三角形 9">
            <a:extLst>
              <a:ext uri="{FF2B5EF4-FFF2-40B4-BE49-F238E27FC236}">
                <a16:creationId xmlns:a16="http://schemas.microsoft.com/office/drawing/2014/main" id="{01763E05-87BB-671D-B04A-C255D9E9B408}"/>
              </a:ext>
            </a:extLst>
          </p:cNvPr>
          <p:cNvSpPr/>
          <p:nvPr/>
        </p:nvSpPr>
        <p:spPr>
          <a:xfrm rot="10800000">
            <a:off x="1771146" y="2008114"/>
            <a:ext cx="110226" cy="240665"/>
          </a:xfrm>
          <a:prstGeom prst="triangle">
            <a:avLst/>
          </a:prstGeom>
          <a:solidFill>
            <a:srgbClr val="FFCB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E1FB921-D07F-9549-845F-C6A0C8D0FF5F}"/>
              </a:ext>
            </a:extLst>
          </p:cNvPr>
          <p:cNvSpPr>
            <a:spLocks noGrp="1"/>
          </p:cNvSpPr>
          <p:nvPr>
            <p:ph type="title"/>
          </p:nvPr>
        </p:nvSpPr>
        <p:spPr>
          <a:xfrm>
            <a:off x="628648" y="417786"/>
            <a:ext cx="7886701" cy="360000"/>
          </a:xfrm>
        </p:spPr>
        <p:txBody>
          <a:bodyPr/>
          <a:lstStyle/>
          <a:p>
            <a:r>
              <a:rPr lang="ja-JP" altLang="en-US"/>
              <a:t>　　</a:t>
            </a:r>
            <a:r>
              <a:rPr kumimoji="1" lang="ja-JP" altLang="en-US" spc="300"/>
              <a:t>公式ツール　</a:t>
            </a:r>
            <a:r>
              <a:rPr kumimoji="1" lang="en-US" altLang="ja-JP" spc="300" dirty="0"/>
              <a:t>-</a:t>
            </a:r>
            <a:r>
              <a:rPr lang="ja-JP" altLang="en-US" sz="1700"/>
              <a:t>モバイル版アプリ利用例</a:t>
            </a:r>
            <a:r>
              <a:rPr lang="en-US" altLang="ja-JP" sz="1700" dirty="0"/>
              <a:t>-</a:t>
            </a:r>
            <a:endParaRPr kumimoji="1" lang="ja-JP" altLang="en-US" sz="1700"/>
          </a:p>
        </p:txBody>
      </p:sp>
      <p:pic>
        <p:nvPicPr>
          <p:cNvPr id="7" name="図 6">
            <a:extLst>
              <a:ext uri="{FF2B5EF4-FFF2-40B4-BE49-F238E27FC236}">
                <a16:creationId xmlns:a16="http://schemas.microsoft.com/office/drawing/2014/main" id="{3A23AC27-E173-A9CC-4166-E6CFDC2E852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0500" y="374039"/>
            <a:ext cx="475092" cy="475092"/>
          </a:xfrm>
          <a:prstGeom prst="rect">
            <a:avLst/>
          </a:prstGeom>
        </p:spPr>
      </p:pic>
    </p:spTree>
    <p:extLst>
      <p:ext uri="{BB962C8B-B14F-4D97-AF65-F5344CB8AC3E}">
        <p14:creationId xmlns:p14="http://schemas.microsoft.com/office/powerpoint/2010/main" val="3951544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66D40A-2622-5BBD-61F1-9866DE94988B}"/>
              </a:ext>
            </a:extLst>
          </p:cNvPr>
          <p:cNvSpPr>
            <a:spLocks noGrp="1"/>
          </p:cNvSpPr>
          <p:nvPr>
            <p:ph type="title"/>
          </p:nvPr>
        </p:nvSpPr>
        <p:spPr>
          <a:xfrm>
            <a:off x="628650" y="1941279"/>
            <a:ext cx="7886700" cy="541571"/>
          </a:xfrm>
        </p:spPr>
        <p:txBody>
          <a:bodyPr/>
          <a:lstStyle/>
          <a:p>
            <a:r>
              <a:rPr kumimoji="1" lang="ja-JP" altLang="en-US" sz="3200"/>
              <a:t>サイボウズ</a:t>
            </a:r>
            <a:r>
              <a:rPr kumimoji="1" lang="en-US" altLang="ja-JP" sz="3200" dirty="0"/>
              <a:t> Office </a:t>
            </a:r>
            <a:r>
              <a:rPr lang="ja-JP" altLang="en-US" sz="3200"/>
              <a:t>が選ばれる理由</a:t>
            </a:r>
            <a:endParaRPr kumimoji="1" lang="ja-JP" altLang="en-US" sz="3200"/>
          </a:p>
        </p:txBody>
      </p:sp>
      <p:sp>
        <p:nvSpPr>
          <p:cNvPr id="3" name="フッター プレースホルダー 2">
            <a:extLst>
              <a:ext uri="{FF2B5EF4-FFF2-40B4-BE49-F238E27FC236}">
                <a16:creationId xmlns:a16="http://schemas.microsoft.com/office/drawing/2014/main" id="{0691526E-8FFC-66F8-B9CF-153B8FE634EA}"/>
              </a:ext>
            </a:extLst>
          </p:cNvPr>
          <p:cNvSpPr>
            <a:spLocks noGrp="1"/>
          </p:cNvSpPr>
          <p:nvPr>
            <p:ph type="ftr" sz="quarter" idx="3"/>
          </p:nvPr>
        </p:nvSpPr>
        <p:spPr/>
        <p:txBody>
          <a:bodyPr/>
          <a:lstStyle/>
          <a:p>
            <a:r>
              <a:rPr kumimoji="1" lang="en" altLang="ja-JP"/>
              <a:t>Copyright © Cybozu, Inc.</a:t>
            </a:r>
            <a:endParaRPr kumimoji="1" lang="ja-JP" altLang="en-US"/>
          </a:p>
        </p:txBody>
      </p:sp>
      <p:sp>
        <p:nvSpPr>
          <p:cNvPr id="4" name="スライド番号プレースホルダー 3">
            <a:extLst>
              <a:ext uri="{FF2B5EF4-FFF2-40B4-BE49-F238E27FC236}">
                <a16:creationId xmlns:a16="http://schemas.microsoft.com/office/drawing/2014/main" id="{AFEF67DA-5F53-BBCB-D08C-BEF4C3F8569B}"/>
              </a:ext>
            </a:extLst>
          </p:cNvPr>
          <p:cNvSpPr>
            <a:spLocks noGrp="1"/>
          </p:cNvSpPr>
          <p:nvPr>
            <p:ph type="sldNum" sz="quarter" idx="4"/>
          </p:nvPr>
        </p:nvSpPr>
        <p:spPr/>
        <p:txBody>
          <a:bodyPr/>
          <a:lstStyle/>
          <a:p>
            <a:fld id="{870598C0-F87F-9642-9260-C28AE0AA0F34}" type="slidenum">
              <a:rPr kumimoji="1" lang="ja-JP" altLang="en-US" smtClean="0"/>
              <a:pPr/>
              <a:t>30</a:t>
            </a:fld>
            <a:endParaRPr kumimoji="1" lang="ja-JP" altLang="en-US"/>
          </a:p>
        </p:txBody>
      </p:sp>
    </p:spTree>
    <p:extLst>
      <p:ext uri="{BB962C8B-B14F-4D97-AF65-F5344CB8AC3E}">
        <p14:creationId xmlns:p14="http://schemas.microsoft.com/office/powerpoint/2010/main" val="2982526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◆理由１◆ 誰でもかんたんらくらくに使える</a:t>
            </a:r>
            <a:endParaRPr kumimoji="1" lang="ja-JP" altLang="en-US" sz="1700"/>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31</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選ばれる理由</a:t>
            </a:r>
          </a:p>
        </p:txBody>
      </p:sp>
      <p:sp>
        <p:nvSpPr>
          <p:cNvPr id="6" name="コンテンツ プレースホルダー 2">
            <a:extLst>
              <a:ext uri="{FF2B5EF4-FFF2-40B4-BE49-F238E27FC236}">
                <a16:creationId xmlns:a16="http://schemas.microsoft.com/office/drawing/2014/main" id="{07BE8A62-2CE4-C104-08AD-E6A3D4D7BD24}"/>
              </a:ext>
            </a:extLst>
          </p:cNvPr>
          <p:cNvSpPr>
            <a:spLocks noGrp="1"/>
          </p:cNvSpPr>
          <p:nvPr>
            <p:ph idx="1"/>
          </p:nvPr>
        </p:nvSpPr>
        <p:spPr>
          <a:xfrm>
            <a:off x="628649" y="777786"/>
            <a:ext cx="7886701" cy="3671828"/>
          </a:xfrm>
        </p:spPr>
        <p:txBody>
          <a:bodyPr>
            <a:normAutofit/>
          </a:bodyPr>
          <a:lstStyle/>
          <a:p>
            <a:r>
              <a:rPr lang="ja-JP" altLang="en-US" sz="1400"/>
              <a:t>「誰でもかんたんに使える」にとことんこだわって開発しているため、</a:t>
            </a:r>
            <a:br>
              <a:rPr lang="en-US" altLang="ja-JP" sz="1400" dirty="0"/>
            </a:br>
            <a:r>
              <a:rPr lang="ja-JP" altLang="en-US" sz="1400"/>
              <a:t>  </a:t>
            </a:r>
            <a:r>
              <a:rPr lang="en-US" altLang="ja-JP" sz="1400" dirty="0"/>
              <a:t>IT</a:t>
            </a:r>
            <a:r>
              <a:rPr lang="ja-JP" altLang="en-US" sz="1400"/>
              <a:t>人材がいない企業や、パソコンに不慣れな方にも、ご利用いただいています。</a:t>
            </a:r>
            <a:endParaRPr lang="en-US" altLang="ja-JP" sz="1400" dirty="0"/>
          </a:p>
        </p:txBody>
      </p:sp>
      <p:sp>
        <p:nvSpPr>
          <p:cNvPr id="7" name="コンテンツ プレースホルダー 2">
            <a:extLst>
              <a:ext uri="{FF2B5EF4-FFF2-40B4-BE49-F238E27FC236}">
                <a16:creationId xmlns:a16="http://schemas.microsoft.com/office/drawing/2014/main" id="{F14475D1-B343-CD47-4DC9-F1E306E3781E}"/>
              </a:ext>
            </a:extLst>
          </p:cNvPr>
          <p:cNvSpPr txBox="1">
            <a:spLocks/>
          </p:cNvSpPr>
          <p:nvPr/>
        </p:nvSpPr>
        <p:spPr>
          <a:xfrm>
            <a:off x="1873915" y="1494795"/>
            <a:ext cx="1734207" cy="457180"/>
          </a:xfrm>
          <a:prstGeom prst="rect">
            <a:avLst/>
          </a:prstGeom>
        </p:spPr>
        <p:txBody>
          <a:bodyPr vert="horz" lIns="0" tIns="0" rIns="0" bIns="0" rtlCol="0">
            <a:noAutofit/>
          </a:bodyPr>
          <a:lstStyle>
            <a:lvl1pPr marL="0" indent="0" algn="l" defTabSz="685800" rtl="0" eaLnBrk="1" latinLnBrk="0" hangingPunct="1">
              <a:lnSpc>
                <a:spcPct val="140000"/>
              </a:lnSpc>
              <a:spcBef>
                <a:spcPts val="750"/>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l"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l"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r>
              <a:rPr lang="ja-JP" altLang="en-US" sz="2000" b="1"/>
              <a:t>はじめて</a:t>
            </a:r>
            <a:br>
              <a:rPr lang="en-US" altLang="ja-JP" sz="2000" dirty="0"/>
            </a:br>
            <a:r>
              <a:rPr lang="ja-JP" altLang="en-US" sz="1700"/>
              <a:t>導入した企業</a:t>
            </a:r>
            <a:endParaRPr lang="en-US" altLang="ja-JP" sz="1700" dirty="0"/>
          </a:p>
        </p:txBody>
      </p:sp>
      <p:sp>
        <p:nvSpPr>
          <p:cNvPr id="8" name="コンテンツ プレースホルダー 2">
            <a:extLst>
              <a:ext uri="{FF2B5EF4-FFF2-40B4-BE49-F238E27FC236}">
                <a16:creationId xmlns:a16="http://schemas.microsoft.com/office/drawing/2014/main" id="{DBEB56C0-2A2F-B884-D8F7-D965EDE8E137}"/>
              </a:ext>
            </a:extLst>
          </p:cNvPr>
          <p:cNvSpPr txBox="1">
            <a:spLocks/>
          </p:cNvSpPr>
          <p:nvPr/>
        </p:nvSpPr>
        <p:spPr>
          <a:xfrm>
            <a:off x="5230678" y="1508047"/>
            <a:ext cx="2632349" cy="457180"/>
          </a:xfrm>
          <a:prstGeom prst="rect">
            <a:avLst/>
          </a:prstGeom>
        </p:spPr>
        <p:txBody>
          <a:bodyPr vert="horz" lIns="0" tIns="0" rIns="0" bIns="0" rtlCol="0">
            <a:noAutofit/>
          </a:bodyPr>
          <a:lstStyle>
            <a:lvl1pPr marL="0" indent="0" algn="l" defTabSz="685800" rtl="0" eaLnBrk="1" latinLnBrk="0" hangingPunct="1">
              <a:lnSpc>
                <a:spcPct val="140000"/>
              </a:lnSpc>
              <a:spcBef>
                <a:spcPts val="750"/>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l"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l"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r>
              <a:rPr lang="ja-JP" altLang="en-US" sz="2000" b="1"/>
              <a:t>「</a:t>
            </a:r>
            <a:r>
              <a:rPr lang="en-US" altLang="ja-JP" sz="2000" b="1" dirty="0"/>
              <a:t>60</a:t>
            </a:r>
            <a:r>
              <a:rPr lang="ja-JP" altLang="en-US" sz="2000" b="1"/>
              <a:t>歳以上が利用」</a:t>
            </a:r>
            <a:br>
              <a:rPr lang="en-US" altLang="ja-JP" sz="2000" dirty="0"/>
            </a:br>
            <a:r>
              <a:rPr lang="ja-JP" altLang="en-US" sz="1700"/>
              <a:t>の企業</a:t>
            </a:r>
            <a:endParaRPr lang="en-US" altLang="ja-JP" sz="1700" dirty="0"/>
          </a:p>
        </p:txBody>
      </p:sp>
      <p:sp>
        <p:nvSpPr>
          <p:cNvPr id="16" name="コンテンツ プレースホルダー 2">
            <a:extLst>
              <a:ext uri="{FF2B5EF4-FFF2-40B4-BE49-F238E27FC236}">
                <a16:creationId xmlns:a16="http://schemas.microsoft.com/office/drawing/2014/main" id="{9D165C97-74BC-8CDE-DF19-0C524EC30821}"/>
              </a:ext>
            </a:extLst>
          </p:cNvPr>
          <p:cNvSpPr txBox="1">
            <a:spLocks/>
          </p:cNvSpPr>
          <p:nvPr/>
        </p:nvSpPr>
        <p:spPr>
          <a:xfrm>
            <a:off x="1488808" y="3984436"/>
            <a:ext cx="2504418" cy="276081"/>
          </a:xfrm>
          <a:prstGeom prst="rect">
            <a:avLst/>
          </a:prstGeom>
        </p:spPr>
        <p:txBody>
          <a:bodyPr vert="horz" lIns="0" tIns="0" rIns="0" bIns="0" rtlCol="0">
            <a:noAutofit/>
          </a:bodyPr>
          <a:lstStyle>
            <a:lvl1pPr marL="0" indent="0" algn="l" defTabSz="685800" rtl="0" eaLnBrk="1" latinLnBrk="0" hangingPunct="1">
              <a:lnSpc>
                <a:spcPct val="140000"/>
              </a:lnSpc>
              <a:spcBef>
                <a:spcPts val="750"/>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l"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l"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ja-JP" altLang="en-US" sz="1000"/>
              <a:t>導入企業の約</a:t>
            </a:r>
            <a:r>
              <a:rPr lang="en-US" altLang="ja-JP" sz="1000" dirty="0"/>
              <a:t>50%</a:t>
            </a:r>
            <a:r>
              <a:rPr lang="ja-JP" altLang="en-US" sz="1000"/>
              <a:t>が、はじめてのグループ</a:t>
            </a:r>
            <a:br>
              <a:rPr lang="en-US" altLang="ja-JP" sz="1000" dirty="0"/>
            </a:br>
            <a:r>
              <a:rPr lang="ja-JP" altLang="en-US" sz="1000"/>
              <a:t>ウェアとして「サイボウズ </a:t>
            </a:r>
            <a:r>
              <a:rPr lang="en-US" altLang="ja-JP" sz="1000" dirty="0"/>
              <a:t>Office</a:t>
            </a:r>
            <a:r>
              <a:rPr lang="ja-JP" altLang="en-US" sz="1000"/>
              <a:t>」を選択</a:t>
            </a:r>
            <a:br>
              <a:rPr lang="en-US" altLang="ja-JP" sz="1000" dirty="0"/>
            </a:br>
            <a:r>
              <a:rPr lang="ja-JP" altLang="en-US" sz="1000"/>
              <a:t>しています。</a:t>
            </a:r>
            <a:endParaRPr lang="en-US" altLang="ja-JP" sz="1000" dirty="0"/>
          </a:p>
        </p:txBody>
      </p:sp>
      <p:sp>
        <p:nvSpPr>
          <p:cNvPr id="17" name="コンテンツ プレースホルダー 2">
            <a:extLst>
              <a:ext uri="{FF2B5EF4-FFF2-40B4-BE49-F238E27FC236}">
                <a16:creationId xmlns:a16="http://schemas.microsoft.com/office/drawing/2014/main" id="{32845E1E-8ACA-98D7-4092-E466C2A83178}"/>
              </a:ext>
            </a:extLst>
          </p:cNvPr>
          <p:cNvSpPr txBox="1">
            <a:spLocks/>
          </p:cNvSpPr>
          <p:nvPr/>
        </p:nvSpPr>
        <p:spPr>
          <a:xfrm>
            <a:off x="5294642" y="4001005"/>
            <a:ext cx="2504418" cy="276081"/>
          </a:xfrm>
          <a:prstGeom prst="rect">
            <a:avLst/>
          </a:prstGeom>
        </p:spPr>
        <p:txBody>
          <a:bodyPr vert="horz" lIns="0" tIns="0" rIns="0" bIns="0" rtlCol="0">
            <a:noAutofit/>
          </a:bodyPr>
          <a:lstStyle>
            <a:lvl1pPr marL="0" indent="0" algn="l" defTabSz="685800" rtl="0" eaLnBrk="1" latinLnBrk="0" hangingPunct="1">
              <a:lnSpc>
                <a:spcPct val="140000"/>
              </a:lnSpc>
              <a:spcBef>
                <a:spcPts val="750"/>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l"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l"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ja-JP" altLang="en-US" sz="1000"/>
              <a:t>導入企業の約</a:t>
            </a:r>
            <a:r>
              <a:rPr lang="en-US" altLang="ja-JP" sz="1000" dirty="0"/>
              <a:t>70%</a:t>
            </a:r>
            <a:r>
              <a:rPr lang="ja-JP" altLang="en-US" sz="1000"/>
              <a:t>で、</a:t>
            </a:r>
            <a:r>
              <a:rPr lang="en-US" altLang="ja-JP" sz="1000" dirty="0"/>
              <a:t>60</a:t>
            </a:r>
            <a:r>
              <a:rPr lang="ja-JP" altLang="en-US" sz="1000"/>
              <a:t>歳以上の方が利用されています。</a:t>
            </a:r>
            <a:endParaRPr lang="en-US" altLang="ja-JP" sz="1000" dirty="0"/>
          </a:p>
        </p:txBody>
      </p:sp>
      <p:sp>
        <p:nvSpPr>
          <p:cNvPr id="18" name="コンテンツ プレースホルダー 2">
            <a:extLst>
              <a:ext uri="{FF2B5EF4-FFF2-40B4-BE49-F238E27FC236}">
                <a16:creationId xmlns:a16="http://schemas.microsoft.com/office/drawing/2014/main" id="{2257CF3E-3B45-ED90-1C51-90F443094D90}"/>
              </a:ext>
            </a:extLst>
          </p:cNvPr>
          <p:cNvSpPr txBox="1">
            <a:spLocks/>
          </p:cNvSpPr>
          <p:nvPr/>
        </p:nvSpPr>
        <p:spPr>
          <a:xfrm>
            <a:off x="5902216" y="4580754"/>
            <a:ext cx="2504418" cy="276081"/>
          </a:xfrm>
          <a:prstGeom prst="rect">
            <a:avLst/>
          </a:prstGeom>
        </p:spPr>
        <p:txBody>
          <a:bodyPr vert="horz" lIns="0" tIns="0" rIns="0" bIns="0" rtlCol="0">
            <a:noAutofit/>
          </a:bodyPr>
          <a:lstStyle>
            <a:lvl1pPr marL="0" indent="0" algn="l" defTabSz="685800" rtl="0" eaLnBrk="1" latinLnBrk="0" hangingPunct="1">
              <a:lnSpc>
                <a:spcPct val="140000"/>
              </a:lnSpc>
              <a:spcBef>
                <a:spcPts val="750"/>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l"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l"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l"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r"/>
            <a:r>
              <a:rPr lang="en-US" altLang="ja-JP" sz="750" dirty="0"/>
              <a:t>※2023</a:t>
            </a:r>
            <a:r>
              <a:rPr lang="ja-JP" altLang="en-US" sz="750"/>
              <a:t>年サイボウズユーザーアンケートより</a:t>
            </a:r>
            <a:endParaRPr lang="en-US" altLang="ja-JP" sz="750" dirty="0"/>
          </a:p>
        </p:txBody>
      </p:sp>
      <p:pic>
        <p:nvPicPr>
          <p:cNvPr id="9" name="図 8" descr="黒い背景に白い文字がある&#10;&#10;中程度の精度で自動的に生成された説明">
            <a:extLst>
              <a:ext uri="{FF2B5EF4-FFF2-40B4-BE49-F238E27FC236}">
                <a16:creationId xmlns:a16="http://schemas.microsoft.com/office/drawing/2014/main" id="{110A46CC-610A-0115-3A26-A6654F60F6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85741" y="2384476"/>
            <a:ext cx="1545006" cy="1545006"/>
          </a:xfrm>
          <a:prstGeom prst="rect">
            <a:avLst/>
          </a:prstGeom>
        </p:spPr>
      </p:pic>
      <p:pic>
        <p:nvPicPr>
          <p:cNvPr id="12" name="図 11" descr="黒い背景に白い文字がある&#10;&#10;中程度の精度で自動的に生成された説明">
            <a:extLst>
              <a:ext uri="{FF2B5EF4-FFF2-40B4-BE49-F238E27FC236}">
                <a16:creationId xmlns:a16="http://schemas.microsoft.com/office/drawing/2014/main" id="{E5223435-E461-5638-C3A7-F73554FED3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53427" y="2378031"/>
            <a:ext cx="1545006" cy="1545006"/>
          </a:xfrm>
          <a:prstGeom prst="rect">
            <a:avLst/>
          </a:prstGeom>
        </p:spPr>
      </p:pic>
    </p:spTree>
    <p:extLst>
      <p:ext uri="{BB962C8B-B14F-4D97-AF65-F5344CB8AC3E}">
        <p14:creationId xmlns:p14="http://schemas.microsoft.com/office/powerpoint/2010/main" val="4243421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F76F51-D0F4-2DCB-C2C8-A93001A6AA77}"/>
              </a:ext>
            </a:extLst>
          </p:cNvPr>
          <p:cNvSpPr>
            <a:spLocks noGrp="1"/>
          </p:cNvSpPr>
          <p:nvPr>
            <p:ph type="title"/>
          </p:nvPr>
        </p:nvSpPr>
        <p:spPr/>
        <p:txBody>
          <a:bodyPr/>
          <a:lstStyle/>
          <a:p>
            <a:r>
              <a:rPr lang="ja-JP" altLang="en-US"/>
              <a:t>◆理由２◆</a:t>
            </a:r>
            <a:r>
              <a:rPr lang="en-US" altLang="ja-JP" dirty="0"/>
              <a:t> </a:t>
            </a:r>
            <a:r>
              <a:rPr lang="ja-JP" altLang="en-US"/>
              <a:t>導入・運用を応援する充実のサポートメニュー</a:t>
            </a:r>
            <a:endParaRPr kumimoji="1" lang="ja-JP" altLang="en-US" sz="1700"/>
          </a:p>
        </p:txBody>
      </p:sp>
      <p:sp>
        <p:nvSpPr>
          <p:cNvPr id="4" name="フッター プレースホルダー 3">
            <a:extLst>
              <a:ext uri="{FF2B5EF4-FFF2-40B4-BE49-F238E27FC236}">
                <a16:creationId xmlns:a16="http://schemas.microsoft.com/office/drawing/2014/main" id="{5FD72D59-8974-37FE-6510-D30AC421944E}"/>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651C8DE8-F602-6EBC-532A-899160049BE6}"/>
              </a:ext>
            </a:extLst>
          </p:cNvPr>
          <p:cNvSpPr>
            <a:spLocks noGrp="1"/>
          </p:cNvSpPr>
          <p:nvPr>
            <p:ph type="sldNum" sz="quarter" idx="4"/>
          </p:nvPr>
        </p:nvSpPr>
        <p:spPr/>
        <p:txBody>
          <a:bodyPr/>
          <a:lstStyle/>
          <a:p>
            <a:fld id="{870598C0-F87F-9642-9260-C28AE0AA0F34}" type="slidenum">
              <a:rPr kumimoji="1" lang="ja-JP" altLang="en-US" smtClean="0"/>
              <a:pPr/>
              <a:t>32</a:t>
            </a:fld>
            <a:endParaRPr kumimoji="1" lang="ja-JP" altLang="en-US"/>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選ばれる理由</a:t>
            </a:r>
          </a:p>
        </p:txBody>
      </p:sp>
      <p:pic>
        <p:nvPicPr>
          <p:cNvPr id="1026" name="Picture 2">
            <a:extLst>
              <a:ext uri="{FF2B5EF4-FFF2-40B4-BE49-F238E27FC236}">
                <a16:creationId xmlns:a16="http://schemas.microsoft.com/office/drawing/2014/main" id="{941C456C-84B2-A7CC-A858-4B25B509427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7470" y="1822112"/>
            <a:ext cx="661845" cy="936000"/>
          </a:xfrm>
          <a:prstGeom prst="rect">
            <a:avLst/>
          </a:prstGeom>
          <a:noFill/>
          <a:ln>
            <a:solidFill>
              <a:schemeClr val="tx1">
                <a:lumMod val="50000"/>
                <a:lumOff val="50000"/>
              </a:schemeClr>
            </a:solidFill>
          </a:ln>
        </p:spPr>
      </p:pic>
      <p:pic>
        <p:nvPicPr>
          <p:cNvPr id="11" name="図 10" descr="グラフィカル ユーザー インターフェイス, Web サイト&#10;&#10;自動的に生成された説明">
            <a:extLst>
              <a:ext uri="{FF2B5EF4-FFF2-40B4-BE49-F238E27FC236}">
                <a16:creationId xmlns:a16="http://schemas.microsoft.com/office/drawing/2014/main" id="{29E4F4DC-06D9-03B4-7DFA-BDE121EF76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55320" y="1822112"/>
            <a:ext cx="662211" cy="936000"/>
          </a:xfrm>
          <a:prstGeom prst="rect">
            <a:avLst/>
          </a:prstGeom>
          <a:ln>
            <a:solidFill>
              <a:schemeClr val="tx1">
                <a:lumMod val="50000"/>
                <a:lumOff val="50000"/>
              </a:schemeClr>
            </a:solidFill>
          </a:ln>
        </p:spPr>
      </p:pic>
      <p:pic>
        <p:nvPicPr>
          <p:cNvPr id="12" name="図 11" descr="家電, 冷蔵庫, テーブル, 記号 が含まれている画像&#10;&#10;自動的に生成された説明">
            <a:extLst>
              <a:ext uri="{FF2B5EF4-FFF2-40B4-BE49-F238E27FC236}">
                <a16:creationId xmlns:a16="http://schemas.microsoft.com/office/drawing/2014/main" id="{16D3AE96-C70A-2BEC-9C1E-F357F0202B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09629" y="1822114"/>
            <a:ext cx="662212" cy="936000"/>
          </a:xfrm>
          <a:prstGeom prst="rect">
            <a:avLst/>
          </a:prstGeom>
          <a:ln>
            <a:solidFill>
              <a:schemeClr val="tx1">
                <a:lumMod val="50000"/>
                <a:lumOff val="50000"/>
              </a:schemeClr>
            </a:solidFill>
          </a:ln>
        </p:spPr>
      </p:pic>
      <p:pic>
        <p:nvPicPr>
          <p:cNvPr id="13" name="Picture 2">
            <a:extLst>
              <a:ext uri="{FF2B5EF4-FFF2-40B4-BE49-F238E27FC236}">
                <a16:creationId xmlns:a16="http://schemas.microsoft.com/office/drawing/2014/main" id="{EA00BB68-0C22-3907-B2C0-5C32BFE1385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57927" y="1824204"/>
            <a:ext cx="663708" cy="9360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90BCB9B-F263-D43E-B01C-E335450434A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414817" y="1829311"/>
            <a:ext cx="663710" cy="9360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graphicFrame>
        <p:nvGraphicFramePr>
          <p:cNvPr id="3" name="図表 2">
            <a:extLst>
              <a:ext uri="{FF2B5EF4-FFF2-40B4-BE49-F238E27FC236}">
                <a16:creationId xmlns:a16="http://schemas.microsoft.com/office/drawing/2014/main" id="{E66A22C2-F357-C009-286B-FD2638D80DA7}"/>
              </a:ext>
            </a:extLst>
          </p:cNvPr>
          <p:cNvGraphicFramePr/>
          <p:nvPr>
            <p:extLst>
              <p:ext uri="{D42A27DB-BD31-4B8C-83A1-F6EECF244321}">
                <p14:modId xmlns:p14="http://schemas.microsoft.com/office/powerpoint/2010/main" val="3760286562"/>
              </p:ext>
            </p:extLst>
          </p:nvPr>
        </p:nvGraphicFramePr>
        <p:xfrm>
          <a:off x="589235" y="1408605"/>
          <a:ext cx="8213599" cy="30918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コンテンツ プレースホルダー 2">
            <a:extLst>
              <a:ext uri="{FF2B5EF4-FFF2-40B4-BE49-F238E27FC236}">
                <a16:creationId xmlns:a16="http://schemas.microsoft.com/office/drawing/2014/main" id="{E80AFA05-1116-5FB2-CCB8-25A773E1BD7B}"/>
              </a:ext>
            </a:extLst>
          </p:cNvPr>
          <p:cNvSpPr txBox="1">
            <a:spLocks/>
          </p:cNvSpPr>
          <p:nvPr/>
        </p:nvSpPr>
        <p:spPr>
          <a:xfrm>
            <a:off x="378421" y="2828883"/>
            <a:ext cx="1548942" cy="274637"/>
          </a:xfrm>
          <a:prstGeom prst="rect">
            <a:avLst/>
          </a:prstGeom>
        </p:spPr>
        <p:txBody>
          <a:bodyPr vert="horz" lIns="0" tIns="0" rIns="0" bIns="0" rtlCol="0">
            <a:normAutofit/>
          </a:bodyPr>
          <a:lstStyle>
            <a:lvl1pPr marL="0" indent="0" algn="l" defTabSz="685800" rtl="0" eaLnBrk="1" latinLnBrk="0" hangingPunct="1">
              <a:lnSpc>
                <a:spcPct val="120000"/>
              </a:lnSpc>
              <a:spcBef>
                <a:spcPts val="750"/>
              </a:spcBef>
              <a:buFont typeface="Arial" panose="020B0604020202020204" pitchFamily="34" charset="0"/>
              <a:buNone/>
              <a:defRPr kumimoji="1" sz="14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ctr"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ctr"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lnSpc>
                <a:spcPct val="110000"/>
              </a:lnSpc>
              <a:buClr>
                <a:srgbClr val="F13D61"/>
              </a:buClr>
              <a:buSzPct val="90000"/>
            </a:pPr>
            <a:r>
              <a:rPr lang="ja-JP" altLang="en-US" sz="1000">
                <a:latin typeface="Yu Gothic" panose="020B0400000000000000" pitchFamily="34" charset="-128"/>
                <a:ea typeface="Yu Gothic" panose="020B0400000000000000" pitchFamily="34" charset="-128"/>
              </a:rPr>
              <a:t>製品カタログ</a:t>
            </a:r>
            <a:endParaRPr lang="en-US" altLang="ja-JP" sz="1000" dirty="0">
              <a:latin typeface="Yu Gothic" panose="020B0400000000000000" pitchFamily="34" charset="-128"/>
              <a:ea typeface="Yu Gothic" panose="020B0400000000000000" pitchFamily="34" charset="-128"/>
            </a:endParaRPr>
          </a:p>
        </p:txBody>
      </p:sp>
      <p:sp>
        <p:nvSpPr>
          <p:cNvPr id="7" name="コンテンツ プレースホルダー 2">
            <a:extLst>
              <a:ext uri="{FF2B5EF4-FFF2-40B4-BE49-F238E27FC236}">
                <a16:creationId xmlns:a16="http://schemas.microsoft.com/office/drawing/2014/main" id="{21EA58C4-C36D-9F32-67CB-53525952E90F}"/>
              </a:ext>
            </a:extLst>
          </p:cNvPr>
          <p:cNvSpPr txBox="1">
            <a:spLocks/>
          </p:cNvSpPr>
          <p:nvPr/>
        </p:nvSpPr>
        <p:spPr>
          <a:xfrm>
            <a:off x="3103189" y="2828882"/>
            <a:ext cx="1548942" cy="274637"/>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kumimoji="1" sz="14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ctr"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ctr"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lnSpc>
                <a:spcPct val="110000"/>
              </a:lnSpc>
              <a:buClr>
                <a:srgbClr val="F13D61"/>
              </a:buClr>
              <a:buSzPct val="90000"/>
            </a:pPr>
            <a:r>
              <a:rPr lang="ja-JP" altLang="en-US" sz="1000">
                <a:latin typeface="Yu Gothic" panose="020B0400000000000000" pitchFamily="34" charset="-128"/>
                <a:ea typeface="Yu Gothic" panose="020B0400000000000000" pitchFamily="34" charset="-128"/>
              </a:rPr>
              <a:t>初期設定</a:t>
            </a:r>
            <a:br>
              <a:rPr lang="en-US" altLang="ja-JP" sz="1000" dirty="0">
                <a:latin typeface="Yu Gothic" panose="020B0400000000000000" pitchFamily="34" charset="-128"/>
                <a:ea typeface="Yu Gothic" panose="020B0400000000000000" pitchFamily="34" charset="-128"/>
              </a:rPr>
            </a:br>
            <a:r>
              <a:rPr lang="ja-JP" altLang="en-US" sz="1000">
                <a:latin typeface="Yu Gothic" panose="020B0400000000000000" pitchFamily="34" charset="-128"/>
                <a:ea typeface="Yu Gothic" panose="020B0400000000000000" pitchFamily="34" charset="-128"/>
              </a:rPr>
              <a:t>おまかせガイド</a:t>
            </a:r>
            <a:endParaRPr lang="en-US" altLang="ja-JP" sz="1000" dirty="0">
              <a:latin typeface="Yu Gothic" panose="020B0400000000000000" pitchFamily="34" charset="-128"/>
              <a:ea typeface="Yu Gothic" panose="020B0400000000000000" pitchFamily="34" charset="-128"/>
            </a:endParaRPr>
          </a:p>
        </p:txBody>
      </p:sp>
      <p:sp>
        <p:nvSpPr>
          <p:cNvPr id="8" name="コンテンツ プレースホルダー 2">
            <a:extLst>
              <a:ext uri="{FF2B5EF4-FFF2-40B4-BE49-F238E27FC236}">
                <a16:creationId xmlns:a16="http://schemas.microsoft.com/office/drawing/2014/main" id="{8FB74246-AD22-D880-262A-2A14E0116BE7}"/>
              </a:ext>
            </a:extLst>
          </p:cNvPr>
          <p:cNvSpPr txBox="1">
            <a:spLocks/>
          </p:cNvSpPr>
          <p:nvPr/>
        </p:nvSpPr>
        <p:spPr>
          <a:xfrm>
            <a:off x="4163706" y="2831607"/>
            <a:ext cx="1548942" cy="274637"/>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kumimoji="1" sz="14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ctr"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ctr"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lnSpc>
                <a:spcPct val="110000"/>
              </a:lnSpc>
              <a:buClr>
                <a:srgbClr val="F13D61"/>
              </a:buClr>
              <a:buSzPct val="90000"/>
            </a:pPr>
            <a:r>
              <a:rPr lang="ja-JP" altLang="en-US" sz="1000">
                <a:latin typeface="Yu Gothic" panose="020B0400000000000000" pitchFamily="34" charset="-128"/>
                <a:ea typeface="Yu Gothic" panose="020B0400000000000000" pitchFamily="34" charset="-128"/>
              </a:rPr>
              <a:t>基本機能操作</a:t>
            </a:r>
            <a:br>
              <a:rPr lang="en-US" altLang="ja-JP" sz="1000" dirty="0">
                <a:latin typeface="Yu Gothic" panose="020B0400000000000000" pitchFamily="34" charset="-128"/>
                <a:ea typeface="Yu Gothic" panose="020B0400000000000000" pitchFamily="34" charset="-128"/>
              </a:rPr>
            </a:br>
            <a:r>
              <a:rPr lang="ja-JP" altLang="en-US" sz="1000">
                <a:latin typeface="Yu Gothic" panose="020B0400000000000000" pitchFamily="34" charset="-128"/>
                <a:ea typeface="Yu Gothic" panose="020B0400000000000000" pitchFamily="34" charset="-128"/>
              </a:rPr>
              <a:t>ガイド</a:t>
            </a:r>
            <a:endParaRPr lang="en-US" altLang="ja-JP" sz="1000" dirty="0">
              <a:latin typeface="Yu Gothic" panose="020B0400000000000000" pitchFamily="34" charset="-128"/>
              <a:ea typeface="Yu Gothic" panose="020B0400000000000000" pitchFamily="34" charset="-128"/>
            </a:endParaRPr>
          </a:p>
        </p:txBody>
      </p:sp>
      <p:sp>
        <p:nvSpPr>
          <p:cNvPr id="14" name="コンテンツ プレースホルダー 2">
            <a:extLst>
              <a:ext uri="{FF2B5EF4-FFF2-40B4-BE49-F238E27FC236}">
                <a16:creationId xmlns:a16="http://schemas.microsoft.com/office/drawing/2014/main" id="{896FECA5-6776-D260-99FA-1138B2CB3F4B}"/>
              </a:ext>
            </a:extLst>
          </p:cNvPr>
          <p:cNvSpPr txBox="1">
            <a:spLocks/>
          </p:cNvSpPr>
          <p:nvPr/>
        </p:nvSpPr>
        <p:spPr>
          <a:xfrm>
            <a:off x="5899397" y="2808955"/>
            <a:ext cx="1548942" cy="274637"/>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kumimoji="1" sz="14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ctr"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ctr"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lnSpc>
                <a:spcPct val="110000"/>
              </a:lnSpc>
              <a:buClr>
                <a:srgbClr val="F13D61"/>
              </a:buClr>
              <a:buSzPct val="90000"/>
            </a:pPr>
            <a:r>
              <a:rPr lang="ja-JP" altLang="en-US" sz="1000">
                <a:latin typeface="Yu Gothic" panose="020B0400000000000000" pitchFamily="34" charset="-128"/>
                <a:ea typeface="Yu Gothic" panose="020B0400000000000000" pitchFamily="34" charset="-128"/>
              </a:rPr>
              <a:t>カスタムアプリ</a:t>
            </a:r>
            <a:br>
              <a:rPr lang="en-US" altLang="ja-JP" sz="1000" dirty="0">
                <a:latin typeface="Yu Gothic" panose="020B0400000000000000" pitchFamily="34" charset="-128"/>
                <a:ea typeface="Yu Gothic" panose="020B0400000000000000" pitchFamily="34" charset="-128"/>
              </a:rPr>
            </a:br>
            <a:r>
              <a:rPr lang="ja-JP" altLang="en-US" sz="1000">
                <a:latin typeface="Yu Gothic" panose="020B0400000000000000" pitchFamily="34" charset="-128"/>
                <a:ea typeface="Yu Gothic" panose="020B0400000000000000" pitchFamily="34" charset="-128"/>
              </a:rPr>
              <a:t>まるわかりガイド</a:t>
            </a:r>
            <a:endParaRPr lang="en-US" altLang="ja-JP" sz="1000" dirty="0">
              <a:latin typeface="Yu Gothic" panose="020B0400000000000000" pitchFamily="34" charset="-128"/>
              <a:ea typeface="Yu Gothic" panose="020B0400000000000000" pitchFamily="34" charset="-128"/>
            </a:endParaRPr>
          </a:p>
        </p:txBody>
      </p:sp>
      <p:sp>
        <p:nvSpPr>
          <p:cNvPr id="15" name="コンテンツ プレースホルダー 2">
            <a:extLst>
              <a:ext uri="{FF2B5EF4-FFF2-40B4-BE49-F238E27FC236}">
                <a16:creationId xmlns:a16="http://schemas.microsoft.com/office/drawing/2014/main" id="{2D89D3F8-544C-D88E-B846-4EFE7744ACB4}"/>
              </a:ext>
            </a:extLst>
          </p:cNvPr>
          <p:cNvSpPr txBox="1">
            <a:spLocks/>
          </p:cNvSpPr>
          <p:nvPr/>
        </p:nvSpPr>
        <p:spPr>
          <a:xfrm>
            <a:off x="6966406" y="2867028"/>
            <a:ext cx="1548942" cy="274637"/>
          </a:xfrm>
          <a:prstGeom prst="rect">
            <a:avLst/>
          </a:prstGeom>
        </p:spPr>
        <p:txBody>
          <a:bodyPr vert="horz" lIns="0" tIns="0" rIns="0" bIns="0" rtlCol="0">
            <a:normAutofit/>
          </a:bodyPr>
          <a:lstStyle>
            <a:lvl1pPr marL="0" indent="0" algn="l" defTabSz="685800" rtl="0" eaLnBrk="1" latinLnBrk="0" hangingPunct="1">
              <a:lnSpc>
                <a:spcPct val="120000"/>
              </a:lnSpc>
              <a:spcBef>
                <a:spcPts val="750"/>
              </a:spcBef>
              <a:buFont typeface="Arial" panose="020B0604020202020204" pitchFamily="34" charset="0"/>
              <a:buNone/>
              <a:defRPr kumimoji="1" sz="14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ctr"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ctr"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lnSpc>
                <a:spcPct val="110000"/>
              </a:lnSpc>
              <a:buClr>
                <a:srgbClr val="F13D61"/>
              </a:buClr>
              <a:buSzPct val="90000"/>
            </a:pPr>
            <a:r>
              <a:rPr lang="ja-JP" altLang="en-US" sz="1000">
                <a:latin typeface="Yu Gothic" panose="020B0400000000000000" pitchFamily="34" charset="-128"/>
                <a:ea typeface="Yu Gothic" panose="020B0400000000000000" pitchFamily="34" charset="-128"/>
              </a:rPr>
              <a:t>社内浸透手帖</a:t>
            </a:r>
            <a:endParaRPr lang="en-US" altLang="ja-JP" sz="1000" dirty="0">
              <a:latin typeface="Yu Gothic" panose="020B0400000000000000" pitchFamily="34" charset="-128"/>
              <a:ea typeface="Yu Gothic" panose="020B0400000000000000" pitchFamily="34" charset="-128"/>
            </a:endParaRPr>
          </a:p>
        </p:txBody>
      </p:sp>
      <p:pic>
        <p:nvPicPr>
          <p:cNvPr id="18" name="グラフィックス 17">
            <a:extLst>
              <a:ext uri="{FF2B5EF4-FFF2-40B4-BE49-F238E27FC236}">
                <a16:creationId xmlns:a16="http://schemas.microsoft.com/office/drawing/2014/main" id="{C1AAE0AE-FF5C-D92D-0949-BDF016CF70A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72954" y="3409266"/>
            <a:ext cx="1090829" cy="1034890"/>
          </a:xfrm>
          <a:prstGeom prst="rect">
            <a:avLst/>
          </a:prstGeom>
        </p:spPr>
      </p:pic>
      <p:sp>
        <p:nvSpPr>
          <p:cNvPr id="19" name="コンテンツ プレースホルダー 2">
            <a:extLst>
              <a:ext uri="{FF2B5EF4-FFF2-40B4-BE49-F238E27FC236}">
                <a16:creationId xmlns:a16="http://schemas.microsoft.com/office/drawing/2014/main" id="{7463D15A-8F1F-AE9A-EEB8-37BC8F1DAAEB}"/>
              </a:ext>
            </a:extLst>
          </p:cNvPr>
          <p:cNvSpPr txBox="1">
            <a:spLocks/>
          </p:cNvSpPr>
          <p:nvPr/>
        </p:nvSpPr>
        <p:spPr>
          <a:xfrm>
            <a:off x="7035431" y="4282985"/>
            <a:ext cx="1683625" cy="549274"/>
          </a:xfrm>
          <a:prstGeom prst="rect">
            <a:avLst/>
          </a:prstGeom>
        </p:spPr>
        <p:txBody>
          <a:bodyPr vert="horz" lIns="0" tIns="0" rIns="0" bIns="0" rtlCol="0">
            <a:normAutofit/>
          </a:bodyPr>
          <a:lstStyle>
            <a:lvl1pPr marL="0" indent="0" algn="l" defTabSz="685800" rtl="0" eaLnBrk="1" latinLnBrk="0" hangingPunct="1">
              <a:lnSpc>
                <a:spcPct val="120000"/>
              </a:lnSpc>
              <a:spcBef>
                <a:spcPts val="750"/>
              </a:spcBef>
              <a:buFont typeface="Arial" panose="020B0604020202020204" pitchFamily="34" charset="0"/>
              <a:buNone/>
              <a:defRPr kumimoji="1" sz="14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ctr"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ctr"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lnSpc>
                <a:spcPct val="110000"/>
              </a:lnSpc>
              <a:buClr>
                <a:srgbClr val="F13D61"/>
              </a:buClr>
              <a:buSzPct val="90000"/>
            </a:pPr>
            <a:r>
              <a:rPr lang="ja-JP" altLang="en-US" sz="800">
                <a:latin typeface="Yu Gothic" panose="020B0400000000000000" pitchFamily="34" charset="-128"/>
                <a:ea typeface="Yu Gothic" panose="020B0400000000000000" pitchFamily="34" charset="-128"/>
              </a:rPr>
              <a:t>機能</a:t>
            </a:r>
            <a:r>
              <a:rPr lang="en-US" altLang="ja-JP" sz="800" dirty="0">
                <a:latin typeface="Yu Gothic" panose="020B0400000000000000" pitchFamily="34" charset="-128"/>
                <a:ea typeface="Yu Gothic" panose="020B0400000000000000" pitchFamily="34" charset="-128"/>
              </a:rPr>
              <a:t>/</a:t>
            </a:r>
            <a:r>
              <a:rPr lang="ja-JP" altLang="en-US" sz="800">
                <a:latin typeface="Yu Gothic" panose="020B0400000000000000" pitchFamily="34" charset="-128"/>
                <a:ea typeface="Yu Gothic" panose="020B0400000000000000" pitchFamily="34" charset="-128"/>
              </a:rPr>
              <a:t>操作・運用について</a:t>
            </a:r>
            <a:br>
              <a:rPr lang="en-US" altLang="ja-JP" sz="800" dirty="0">
                <a:latin typeface="Yu Gothic" panose="020B0400000000000000" pitchFamily="34" charset="-128"/>
                <a:ea typeface="Yu Gothic" panose="020B0400000000000000" pitchFamily="34" charset="-128"/>
              </a:rPr>
            </a:br>
            <a:r>
              <a:rPr lang="ja-JP" altLang="en-US" sz="800">
                <a:latin typeface="Yu Gothic" panose="020B0400000000000000" pitchFamily="34" charset="-128"/>
                <a:ea typeface="Yu Gothic" panose="020B0400000000000000" pitchFamily="34" charset="-128"/>
              </a:rPr>
              <a:t>相談できる</a:t>
            </a:r>
            <a:br>
              <a:rPr lang="en-US" altLang="ja-JP" sz="900" dirty="0">
                <a:latin typeface="Yu Gothic" panose="020B0400000000000000" pitchFamily="34" charset="-128"/>
                <a:ea typeface="Yu Gothic" panose="020B0400000000000000" pitchFamily="34" charset="-128"/>
              </a:rPr>
            </a:br>
            <a:r>
              <a:rPr lang="ja-JP" altLang="en-US" sz="1000">
                <a:latin typeface="Yu Gothic" panose="020B0400000000000000" pitchFamily="34" charset="-128"/>
                <a:ea typeface="Yu Gothic" panose="020B0400000000000000" pitchFamily="34" charset="-128"/>
              </a:rPr>
              <a:t>テクニカルサポート</a:t>
            </a:r>
            <a:endParaRPr lang="en-US" altLang="ja-JP" sz="1000" dirty="0">
              <a:latin typeface="Yu Gothic" panose="020B0400000000000000" pitchFamily="34" charset="-128"/>
              <a:ea typeface="Yu Gothic" panose="020B0400000000000000" pitchFamily="34" charset="-128"/>
            </a:endParaRPr>
          </a:p>
        </p:txBody>
      </p:sp>
      <p:pic>
        <p:nvPicPr>
          <p:cNvPr id="22" name="図 21">
            <a:extLst>
              <a:ext uri="{FF2B5EF4-FFF2-40B4-BE49-F238E27FC236}">
                <a16:creationId xmlns:a16="http://schemas.microsoft.com/office/drawing/2014/main" id="{D437B34A-A89C-FC71-7AEE-08CF99C02C5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802691" y="2713410"/>
            <a:ext cx="1098007" cy="809601"/>
          </a:xfrm>
          <a:prstGeom prst="rect">
            <a:avLst/>
          </a:prstGeom>
        </p:spPr>
      </p:pic>
      <p:sp>
        <p:nvSpPr>
          <p:cNvPr id="23" name="コンテンツ プレースホルダー 2">
            <a:extLst>
              <a:ext uri="{FF2B5EF4-FFF2-40B4-BE49-F238E27FC236}">
                <a16:creationId xmlns:a16="http://schemas.microsoft.com/office/drawing/2014/main" id="{85ECD321-7105-69CA-EB9B-D599C8DFA2AC}"/>
              </a:ext>
            </a:extLst>
          </p:cNvPr>
          <p:cNvSpPr txBox="1">
            <a:spLocks/>
          </p:cNvSpPr>
          <p:nvPr/>
        </p:nvSpPr>
        <p:spPr>
          <a:xfrm>
            <a:off x="1466146" y="3564324"/>
            <a:ext cx="1902518" cy="555851"/>
          </a:xfrm>
          <a:prstGeom prst="rect">
            <a:avLst/>
          </a:prstGeom>
        </p:spPr>
        <p:txBody>
          <a:bodyPr vert="horz" lIns="0" tIns="0" rIns="0" bIns="0" rtlCol="0">
            <a:normAutofit/>
          </a:bodyPr>
          <a:lstStyle>
            <a:lvl1pPr marL="0" indent="0" algn="l" defTabSz="685800" rtl="0" eaLnBrk="1" latinLnBrk="0" hangingPunct="1">
              <a:lnSpc>
                <a:spcPct val="120000"/>
              </a:lnSpc>
              <a:spcBef>
                <a:spcPts val="750"/>
              </a:spcBef>
              <a:buFont typeface="Arial" panose="020B0604020202020204" pitchFamily="34" charset="0"/>
              <a:buNone/>
              <a:defRPr kumimoji="1" sz="14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ctr"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ctr"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lnSpc>
                <a:spcPct val="110000"/>
              </a:lnSpc>
              <a:buClr>
                <a:srgbClr val="F13D61"/>
              </a:buClr>
              <a:buSzPct val="90000"/>
            </a:pPr>
            <a:r>
              <a:rPr lang="ja-JP" altLang="en-US" sz="800">
                <a:latin typeface="Yu Gothic" panose="020B0400000000000000" pitchFamily="34" charset="-128"/>
                <a:ea typeface="Yu Gothic" panose="020B0400000000000000" pitchFamily="34" charset="-128"/>
              </a:rPr>
              <a:t>他社比較や操作実演、</a:t>
            </a:r>
            <a:br>
              <a:rPr lang="en-US" altLang="ja-JP" sz="800" dirty="0">
                <a:latin typeface="Yu Gothic" panose="020B0400000000000000" pitchFamily="34" charset="-128"/>
                <a:ea typeface="Yu Gothic" panose="020B0400000000000000" pitchFamily="34" charset="-128"/>
              </a:rPr>
            </a:br>
            <a:r>
              <a:rPr lang="ja-JP" altLang="en-US" sz="800">
                <a:latin typeface="Yu Gothic" panose="020B0400000000000000" pitchFamily="34" charset="-128"/>
                <a:ea typeface="Yu Gothic" panose="020B0400000000000000" pitchFamily="34" charset="-128"/>
              </a:rPr>
              <a:t>導入事例を紹介する</a:t>
            </a:r>
            <a:br>
              <a:rPr lang="en-US" altLang="ja-JP" sz="900" dirty="0">
                <a:latin typeface="Yu Gothic" panose="020B0400000000000000" pitchFamily="34" charset="-128"/>
                <a:ea typeface="Yu Gothic" panose="020B0400000000000000" pitchFamily="34" charset="-128"/>
              </a:rPr>
            </a:br>
            <a:r>
              <a:rPr lang="ja-JP" altLang="en-US" sz="1000">
                <a:latin typeface="Yu Gothic" panose="020B0400000000000000" pitchFamily="34" charset="-128"/>
                <a:ea typeface="Yu Gothic" panose="020B0400000000000000" pitchFamily="34" charset="-128"/>
              </a:rPr>
              <a:t>各種セミナー</a:t>
            </a:r>
            <a:endParaRPr lang="en-US" altLang="ja-JP" sz="1000" dirty="0">
              <a:latin typeface="Yu Gothic" panose="020B0400000000000000" pitchFamily="34" charset="-128"/>
              <a:ea typeface="Yu Gothic" panose="020B0400000000000000" pitchFamily="34" charset="-128"/>
            </a:endParaRPr>
          </a:p>
        </p:txBody>
      </p:sp>
      <p:pic>
        <p:nvPicPr>
          <p:cNvPr id="26" name="グラフィックス 25">
            <a:extLst>
              <a:ext uri="{FF2B5EF4-FFF2-40B4-BE49-F238E27FC236}">
                <a16:creationId xmlns:a16="http://schemas.microsoft.com/office/drawing/2014/main" id="{D52348B4-B3ED-01FD-F7B7-454196D886C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791971" y="3217112"/>
            <a:ext cx="989076" cy="562212"/>
          </a:xfrm>
          <a:prstGeom prst="rect">
            <a:avLst/>
          </a:prstGeom>
        </p:spPr>
      </p:pic>
      <p:sp>
        <p:nvSpPr>
          <p:cNvPr id="27" name="コンテンツ プレースホルダー 2">
            <a:extLst>
              <a:ext uri="{FF2B5EF4-FFF2-40B4-BE49-F238E27FC236}">
                <a16:creationId xmlns:a16="http://schemas.microsoft.com/office/drawing/2014/main" id="{EA668407-D4F9-FFF3-4B6E-EBD18E4E963B}"/>
              </a:ext>
            </a:extLst>
          </p:cNvPr>
          <p:cNvSpPr txBox="1">
            <a:spLocks/>
          </p:cNvSpPr>
          <p:nvPr/>
        </p:nvSpPr>
        <p:spPr>
          <a:xfrm>
            <a:off x="4332014" y="3811918"/>
            <a:ext cx="1902518" cy="555851"/>
          </a:xfrm>
          <a:prstGeom prst="rect">
            <a:avLst/>
          </a:prstGeom>
        </p:spPr>
        <p:txBody>
          <a:bodyPr vert="horz" lIns="0" tIns="0" rIns="0" bIns="0" rtlCol="0">
            <a:normAutofit/>
          </a:bodyPr>
          <a:lstStyle>
            <a:lvl1pPr marL="0" indent="0" algn="l" defTabSz="685800" rtl="0" eaLnBrk="1" latinLnBrk="0" hangingPunct="1">
              <a:lnSpc>
                <a:spcPct val="120000"/>
              </a:lnSpc>
              <a:spcBef>
                <a:spcPts val="750"/>
              </a:spcBef>
              <a:buFont typeface="Arial" panose="020B0604020202020204" pitchFamily="34" charset="0"/>
              <a:buNone/>
              <a:defRPr kumimoji="1" sz="14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ctr"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ctr"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lnSpc>
                <a:spcPct val="110000"/>
              </a:lnSpc>
              <a:buClr>
                <a:srgbClr val="F13D61"/>
              </a:buClr>
              <a:buSzPct val="90000"/>
            </a:pPr>
            <a:r>
              <a:rPr lang="ja-JP" altLang="en-US" sz="800">
                <a:latin typeface="Yu Gothic" panose="020B0400000000000000" pitchFamily="34" charset="-128"/>
                <a:ea typeface="Yu Gothic" panose="020B0400000000000000" pitchFamily="34" charset="-128"/>
              </a:rPr>
              <a:t>機能や活用法を動画で紹介</a:t>
            </a:r>
            <a:br>
              <a:rPr lang="en-US" altLang="ja-JP" sz="900" dirty="0">
                <a:latin typeface="Yu Gothic" panose="020B0400000000000000" pitchFamily="34" charset="-128"/>
                <a:ea typeface="Yu Gothic" panose="020B0400000000000000" pitchFamily="34" charset="-128"/>
              </a:rPr>
            </a:br>
            <a:r>
              <a:rPr lang="ja-JP" altLang="en-US" sz="1000">
                <a:latin typeface="Yu Gothic" panose="020B0400000000000000" pitchFamily="34" charset="-128"/>
                <a:ea typeface="Yu Gothic" panose="020B0400000000000000" pitchFamily="34" charset="-128"/>
              </a:rPr>
              <a:t>サイボウズ </a:t>
            </a:r>
            <a:r>
              <a:rPr lang="en-US" altLang="ja-JP" sz="1000" dirty="0">
                <a:latin typeface="Yu Gothic" panose="020B0400000000000000" pitchFamily="34" charset="-128"/>
                <a:ea typeface="Yu Gothic" panose="020B0400000000000000" pitchFamily="34" charset="-128"/>
              </a:rPr>
              <a:t>Office</a:t>
            </a:r>
            <a:br>
              <a:rPr lang="en-US" altLang="ja-JP" sz="1000" dirty="0">
                <a:latin typeface="Yu Gothic" panose="020B0400000000000000" pitchFamily="34" charset="-128"/>
                <a:ea typeface="Yu Gothic" panose="020B0400000000000000" pitchFamily="34" charset="-128"/>
              </a:rPr>
            </a:br>
            <a:r>
              <a:rPr lang="ja-JP" altLang="en-US" sz="1000">
                <a:latin typeface="Yu Gothic" panose="020B0400000000000000" pitchFamily="34" charset="-128"/>
                <a:ea typeface="Yu Gothic" panose="020B0400000000000000" pitchFamily="34" charset="-128"/>
              </a:rPr>
              <a:t>チャンネル</a:t>
            </a:r>
            <a:endParaRPr lang="en-US" altLang="ja-JP" sz="1000" dirty="0">
              <a:latin typeface="Yu Gothic" panose="020B0400000000000000" pitchFamily="34" charset="-128"/>
              <a:ea typeface="Yu Gothic" panose="020B0400000000000000" pitchFamily="34" charset="-128"/>
            </a:endParaRPr>
          </a:p>
        </p:txBody>
      </p:sp>
      <p:pic>
        <p:nvPicPr>
          <p:cNvPr id="28" name="図 27" descr="アイコン&#10;&#10;自動的に生成された説明">
            <a:extLst>
              <a:ext uri="{FF2B5EF4-FFF2-40B4-BE49-F238E27FC236}">
                <a16:creationId xmlns:a16="http://schemas.microsoft.com/office/drawing/2014/main" id="{3134C464-C3DD-026B-D673-3693748E5CCF}"/>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176093" y="3412603"/>
            <a:ext cx="957977" cy="966062"/>
          </a:xfrm>
          <a:prstGeom prst="rect">
            <a:avLst/>
          </a:prstGeom>
        </p:spPr>
      </p:pic>
      <p:sp>
        <p:nvSpPr>
          <p:cNvPr id="29" name="コンテンツ プレースホルダー 2">
            <a:extLst>
              <a:ext uri="{FF2B5EF4-FFF2-40B4-BE49-F238E27FC236}">
                <a16:creationId xmlns:a16="http://schemas.microsoft.com/office/drawing/2014/main" id="{566E3A01-0A35-8CE9-5FB1-0A997748FDE1}"/>
              </a:ext>
            </a:extLst>
          </p:cNvPr>
          <p:cNvSpPr txBox="1">
            <a:spLocks/>
          </p:cNvSpPr>
          <p:nvPr/>
        </p:nvSpPr>
        <p:spPr>
          <a:xfrm>
            <a:off x="2703862" y="4399289"/>
            <a:ext cx="1902518" cy="555851"/>
          </a:xfrm>
          <a:prstGeom prst="rect">
            <a:avLst/>
          </a:prstGeom>
        </p:spPr>
        <p:txBody>
          <a:bodyPr vert="horz" lIns="0" tIns="0" rIns="0" bIns="0" rtlCol="0">
            <a:normAutofit/>
          </a:bodyPr>
          <a:lstStyle>
            <a:lvl1pPr marL="0" indent="0" algn="l" defTabSz="685800" rtl="0" eaLnBrk="1" latinLnBrk="0" hangingPunct="1">
              <a:lnSpc>
                <a:spcPct val="120000"/>
              </a:lnSpc>
              <a:spcBef>
                <a:spcPts val="750"/>
              </a:spcBef>
              <a:buFont typeface="Arial" panose="020B0604020202020204" pitchFamily="34" charset="0"/>
              <a:buNone/>
              <a:defRPr kumimoji="1" sz="14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ctr"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ctr"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lnSpc>
                <a:spcPct val="110000"/>
              </a:lnSpc>
              <a:buClr>
                <a:srgbClr val="F13D61"/>
              </a:buClr>
              <a:buSzPct val="90000"/>
            </a:pPr>
            <a:r>
              <a:rPr lang="ja-JP" altLang="en-US" sz="800">
                <a:latin typeface="Yu Gothic" panose="020B0400000000000000" pitchFamily="34" charset="-128"/>
                <a:ea typeface="Yu Gothic" panose="020B0400000000000000" pitchFamily="34" charset="-128"/>
              </a:rPr>
              <a:t>電話・メール・オンラインで</a:t>
            </a:r>
            <a:br>
              <a:rPr lang="en-US" altLang="ja-JP" sz="800" dirty="0">
                <a:latin typeface="Yu Gothic" panose="020B0400000000000000" pitchFamily="34" charset="-128"/>
                <a:ea typeface="Yu Gothic" panose="020B0400000000000000" pitchFamily="34" charset="-128"/>
              </a:rPr>
            </a:br>
            <a:r>
              <a:rPr lang="ja-JP" altLang="en-US" sz="1000">
                <a:latin typeface="Yu Gothic" panose="020B0400000000000000" pitchFamily="34" charset="-128"/>
                <a:ea typeface="Yu Gothic" panose="020B0400000000000000" pitchFamily="34" charset="-128"/>
              </a:rPr>
              <a:t>導入相談</a:t>
            </a:r>
            <a:endParaRPr lang="en-US" altLang="ja-JP" sz="1000" dirty="0">
              <a:latin typeface="Yu Gothic" panose="020B0400000000000000" pitchFamily="34" charset="-128"/>
              <a:ea typeface="Yu Gothic" panose="020B0400000000000000" pitchFamily="34" charset="-128"/>
            </a:endParaRPr>
          </a:p>
        </p:txBody>
      </p:sp>
      <p:pic>
        <p:nvPicPr>
          <p:cNvPr id="31" name="グラフィックス 30">
            <a:extLst>
              <a:ext uri="{FF2B5EF4-FFF2-40B4-BE49-F238E27FC236}">
                <a16:creationId xmlns:a16="http://schemas.microsoft.com/office/drawing/2014/main" id="{2B0A955E-3470-B0EB-120B-3460B1D6FF6A}"/>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315040" y="3242407"/>
            <a:ext cx="762834" cy="547250"/>
          </a:xfrm>
          <a:prstGeom prst="rect">
            <a:avLst/>
          </a:prstGeom>
        </p:spPr>
      </p:pic>
      <p:sp>
        <p:nvSpPr>
          <p:cNvPr id="32" name="コンテンツ プレースホルダー 2">
            <a:extLst>
              <a:ext uri="{FF2B5EF4-FFF2-40B4-BE49-F238E27FC236}">
                <a16:creationId xmlns:a16="http://schemas.microsoft.com/office/drawing/2014/main" id="{C3EB2E31-13CE-6716-543A-D1BB613B3129}"/>
              </a:ext>
            </a:extLst>
          </p:cNvPr>
          <p:cNvSpPr txBox="1">
            <a:spLocks/>
          </p:cNvSpPr>
          <p:nvPr/>
        </p:nvSpPr>
        <p:spPr>
          <a:xfrm>
            <a:off x="5646320" y="3895634"/>
            <a:ext cx="2130065" cy="555851"/>
          </a:xfrm>
          <a:prstGeom prst="rect">
            <a:avLst/>
          </a:prstGeom>
        </p:spPr>
        <p:txBody>
          <a:bodyPr vert="horz" lIns="0" tIns="0" rIns="0" bIns="0" rtlCol="0">
            <a:normAutofit/>
          </a:bodyPr>
          <a:lstStyle>
            <a:lvl1pPr marL="0" indent="0" algn="l" defTabSz="685800" rtl="0" eaLnBrk="1" latinLnBrk="0" hangingPunct="1">
              <a:lnSpc>
                <a:spcPct val="120000"/>
              </a:lnSpc>
              <a:spcBef>
                <a:spcPts val="750"/>
              </a:spcBef>
              <a:buFont typeface="Arial" panose="020B0604020202020204" pitchFamily="34" charset="0"/>
              <a:buNone/>
              <a:defRPr kumimoji="1" sz="14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ctr"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ctr"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lnSpc>
                <a:spcPct val="110000"/>
              </a:lnSpc>
              <a:buClr>
                <a:srgbClr val="F13D61"/>
              </a:buClr>
              <a:buSzPct val="90000"/>
            </a:pPr>
            <a:r>
              <a:rPr lang="ja-JP" altLang="en-US" sz="800">
                <a:latin typeface="Yu Gothic" panose="020B0400000000000000" pitchFamily="34" charset="-128"/>
                <a:ea typeface="Yu Gothic" panose="020B0400000000000000" pitchFamily="34" charset="-128"/>
              </a:rPr>
              <a:t>操作しながら学べる</a:t>
            </a:r>
            <a:br>
              <a:rPr lang="en-US" altLang="ja-JP" sz="900" dirty="0">
                <a:latin typeface="Yu Gothic" panose="020B0400000000000000" pitchFamily="34" charset="-128"/>
                <a:ea typeface="Yu Gothic" panose="020B0400000000000000" pitchFamily="34" charset="-128"/>
              </a:rPr>
            </a:br>
            <a:r>
              <a:rPr lang="ja-JP" altLang="en-US" sz="1000">
                <a:latin typeface="Yu Gothic" panose="020B0400000000000000" pitchFamily="34" charset="-128"/>
                <a:ea typeface="Yu Gothic" panose="020B0400000000000000" pitchFamily="34" charset="-128"/>
              </a:rPr>
              <a:t>ハンズオンセミナー</a:t>
            </a:r>
            <a:endParaRPr lang="en-US" altLang="ja-JP" sz="1000" dirty="0">
              <a:latin typeface="Yu Gothic" panose="020B0400000000000000" pitchFamily="34" charset="-128"/>
              <a:ea typeface="Yu Gothic" panose="020B0400000000000000" pitchFamily="34" charset="-128"/>
            </a:endParaRPr>
          </a:p>
        </p:txBody>
      </p:sp>
      <p:sp>
        <p:nvSpPr>
          <p:cNvPr id="34" name="コンテンツ プレースホルダー 2">
            <a:extLst>
              <a:ext uri="{FF2B5EF4-FFF2-40B4-BE49-F238E27FC236}">
                <a16:creationId xmlns:a16="http://schemas.microsoft.com/office/drawing/2014/main" id="{49C9C3FE-E790-6258-89E8-8946065D4080}"/>
              </a:ext>
            </a:extLst>
          </p:cNvPr>
          <p:cNvSpPr>
            <a:spLocks noGrp="1"/>
          </p:cNvSpPr>
          <p:nvPr>
            <p:ph idx="1"/>
          </p:nvPr>
        </p:nvSpPr>
        <p:spPr>
          <a:xfrm>
            <a:off x="628649" y="777786"/>
            <a:ext cx="7886701" cy="3671828"/>
          </a:xfrm>
        </p:spPr>
        <p:txBody>
          <a:bodyPr>
            <a:normAutofit/>
          </a:bodyPr>
          <a:lstStyle/>
          <a:p>
            <a:r>
              <a:rPr lang="ja-JP" altLang="en-US" sz="1400"/>
              <a:t>日本語ガイドやセミナー、動画など、サポートコンテンツを豊富にご用意しております。</a:t>
            </a:r>
            <a:br>
              <a:rPr lang="en-US" altLang="ja-JP" sz="1400" dirty="0"/>
            </a:br>
            <a:r>
              <a:rPr lang="ja-JP" altLang="en-US" sz="1400"/>
              <a:t>いつでもご要望に合わせてご活用いただけます。</a:t>
            </a:r>
            <a:endParaRPr lang="en-US" altLang="ja-JP" sz="1400" dirty="0"/>
          </a:p>
        </p:txBody>
      </p:sp>
    </p:spTree>
    <p:extLst>
      <p:ext uri="{BB962C8B-B14F-4D97-AF65-F5344CB8AC3E}">
        <p14:creationId xmlns:p14="http://schemas.microsoft.com/office/powerpoint/2010/main" val="468548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B7A69D-3722-7D97-4E75-3E7DAC35BFD9}"/>
              </a:ext>
            </a:extLst>
          </p:cNvPr>
          <p:cNvSpPr>
            <a:spLocks noGrp="1"/>
          </p:cNvSpPr>
          <p:nvPr>
            <p:ph type="title"/>
          </p:nvPr>
        </p:nvSpPr>
        <p:spPr/>
        <p:txBody>
          <a:bodyPr/>
          <a:lstStyle/>
          <a:p>
            <a:r>
              <a:rPr lang="ja-JP" altLang="en-US"/>
              <a:t>◆理由３◆</a:t>
            </a:r>
            <a:r>
              <a:rPr lang="en-US" altLang="ja-JP" dirty="0"/>
              <a:t> </a:t>
            </a:r>
            <a:r>
              <a:rPr lang="ja-JP" altLang="en-US"/>
              <a:t>外部機関からの高い評価</a:t>
            </a:r>
            <a:endParaRPr kumimoji="1" lang="ja-JP" altLang="en-US" spc="300"/>
          </a:p>
        </p:txBody>
      </p:sp>
      <p:sp>
        <p:nvSpPr>
          <p:cNvPr id="3" name="コンテンツ プレースホルダー 2">
            <a:extLst>
              <a:ext uri="{FF2B5EF4-FFF2-40B4-BE49-F238E27FC236}">
                <a16:creationId xmlns:a16="http://schemas.microsoft.com/office/drawing/2014/main" id="{58B60B39-7D0A-C65F-80A7-B204429ACDE6}"/>
              </a:ext>
            </a:extLst>
          </p:cNvPr>
          <p:cNvSpPr>
            <a:spLocks noGrp="1"/>
          </p:cNvSpPr>
          <p:nvPr>
            <p:ph idx="1"/>
          </p:nvPr>
        </p:nvSpPr>
        <p:spPr>
          <a:xfrm>
            <a:off x="1746075" y="906140"/>
            <a:ext cx="7148110" cy="1017936"/>
          </a:xfrm>
        </p:spPr>
        <p:txBody>
          <a:bodyPr>
            <a:noAutofit/>
          </a:bodyPr>
          <a:lstStyle/>
          <a:p>
            <a:pPr marL="0" lvl="0" indent="0">
              <a:lnSpc>
                <a:spcPct val="125000"/>
              </a:lnSpc>
              <a:spcBef>
                <a:spcPts val="0"/>
              </a:spcBef>
              <a:buNone/>
            </a:pPr>
            <a:r>
              <a:rPr lang="ja-JP" altLang="en-US" sz="1400"/>
              <a:t>サイボウズ </a:t>
            </a:r>
            <a:r>
              <a:rPr lang="en-US" altLang="ja-JP" sz="1400" dirty="0"/>
              <a:t>Office</a:t>
            </a:r>
            <a:r>
              <a:rPr lang="ja-JP" altLang="en-US" sz="1400"/>
              <a:t>は、ビジネス向けクラウドサービスのレビューサイト</a:t>
            </a:r>
            <a:r>
              <a:rPr lang="en-US" altLang="ja-JP" sz="1400" dirty="0" err="1"/>
              <a:t>ITreview</a:t>
            </a:r>
            <a:r>
              <a:rPr lang="ja-JP" altLang="en-US" sz="1400"/>
              <a:t>において</a:t>
            </a:r>
            <a:br>
              <a:rPr lang="en-US" altLang="ja-JP" sz="1400" dirty="0"/>
            </a:br>
            <a:r>
              <a:rPr lang="ja-JP" altLang="en-US" sz="1400"/>
              <a:t>「グループウェア」「ワークフロー」「カレンダーソフト」の３部門で「</a:t>
            </a:r>
            <a:r>
              <a:rPr lang="en-US" altLang="ja-JP" sz="1400" dirty="0"/>
              <a:t>Leader</a:t>
            </a:r>
            <a:r>
              <a:rPr lang="ja-JP" altLang="en-US" sz="1400"/>
              <a:t>」のバッジを獲得。認知度、満足度ともに高い製品として認められています。</a:t>
            </a:r>
            <a:endParaRPr lang="en-US" altLang="ja-JP" sz="1400" dirty="0"/>
          </a:p>
        </p:txBody>
      </p:sp>
      <p:sp>
        <p:nvSpPr>
          <p:cNvPr id="4" name="フッター プレースホルダー 3">
            <a:extLst>
              <a:ext uri="{FF2B5EF4-FFF2-40B4-BE49-F238E27FC236}">
                <a16:creationId xmlns:a16="http://schemas.microsoft.com/office/drawing/2014/main" id="{1212066F-7CB6-7765-46E0-C408C54C8443}"/>
              </a:ext>
            </a:extLst>
          </p:cNvPr>
          <p:cNvSpPr>
            <a:spLocks noGrp="1"/>
          </p:cNvSpPr>
          <p:nvPr>
            <p:ph type="ftr" sz="quarter" idx="3"/>
          </p:nvPr>
        </p:nvSpPr>
        <p:spPr/>
        <p:txBody>
          <a:bodyPr/>
          <a:lstStyle/>
          <a:p>
            <a:r>
              <a:rPr kumimoji="1" lang="en" altLang="ja-JP"/>
              <a:t>Copyright © Cybozu, Inc.</a:t>
            </a:r>
            <a:endParaRPr kumimoji="1" lang="ja-JP" altLang="en-US"/>
          </a:p>
        </p:txBody>
      </p:sp>
      <p:sp>
        <p:nvSpPr>
          <p:cNvPr id="5" name="スライド番号プレースホルダー 4">
            <a:extLst>
              <a:ext uri="{FF2B5EF4-FFF2-40B4-BE49-F238E27FC236}">
                <a16:creationId xmlns:a16="http://schemas.microsoft.com/office/drawing/2014/main" id="{0370FF30-F6E8-FCF8-6CAF-ED9AC57390C6}"/>
              </a:ext>
            </a:extLst>
          </p:cNvPr>
          <p:cNvSpPr>
            <a:spLocks noGrp="1"/>
          </p:cNvSpPr>
          <p:nvPr>
            <p:ph type="sldNum" sz="quarter" idx="4"/>
          </p:nvPr>
        </p:nvSpPr>
        <p:spPr/>
        <p:txBody>
          <a:bodyPr/>
          <a:lstStyle/>
          <a:p>
            <a:fld id="{870598C0-F87F-9642-9260-C28AE0AA0F34}" type="slidenum">
              <a:rPr kumimoji="1" lang="ja-JP" altLang="en-US" smtClean="0"/>
              <a:pPr/>
              <a:t>33</a:t>
            </a:fld>
            <a:endParaRPr kumimoji="1" lang="ja-JP" altLang="en-US"/>
          </a:p>
        </p:txBody>
      </p:sp>
      <p:sp>
        <p:nvSpPr>
          <p:cNvPr id="6" name="テキスト ボックス 5">
            <a:extLst>
              <a:ext uri="{FF2B5EF4-FFF2-40B4-BE49-F238E27FC236}">
                <a16:creationId xmlns:a16="http://schemas.microsoft.com/office/drawing/2014/main" id="{76B53AB0-8991-312B-1A00-F9E1CABF828D}"/>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選ばれる理由</a:t>
            </a:r>
          </a:p>
        </p:txBody>
      </p:sp>
      <p:sp>
        <p:nvSpPr>
          <p:cNvPr id="17" name="テキスト ボックス 16">
            <a:extLst>
              <a:ext uri="{FF2B5EF4-FFF2-40B4-BE49-F238E27FC236}">
                <a16:creationId xmlns:a16="http://schemas.microsoft.com/office/drawing/2014/main" id="{DE62A5D5-BD52-0D43-238B-7BD7117AAE37}"/>
              </a:ext>
            </a:extLst>
          </p:cNvPr>
          <p:cNvSpPr txBox="1"/>
          <p:nvPr/>
        </p:nvSpPr>
        <p:spPr>
          <a:xfrm>
            <a:off x="3424877" y="4560521"/>
            <a:ext cx="4897465" cy="115416"/>
          </a:xfrm>
          <a:prstGeom prst="rect">
            <a:avLst/>
          </a:prstGeom>
          <a:noFill/>
        </p:spPr>
        <p:txBody>
          <a:bodyPr wrap="square" lIns="0" tIns="0" rIns="0" bIns="0" rtlCol="0">
            <a:spAutoFit/>
          </a:bodyPr>
          <a:lstStyle/>
          <a:p>
            <a:pPr marL="0" indent="0" algn="r">
              <a:buNone/>
            </a:pPr>
            <a:r>
              <a:rPr lang="en-US" altLang="ja-JP" sz="750" dirty="0">
                <a:latin typeface="Yu Gothic" panose="020B0400000000000000" pitchFamily="34" charset="-128"/>
                <a:ea typeface="Yu Gothic" panose="020B0400000000000000" pitchFamily="34" charset="-128"/>
              </a:rPr>
              <a:t>※</a:t>
            </a:r>
            <a:r>
              <a:rPr lang="en-US" altLang="ja-JP" sz="750" dirty="0" err="1">
                <a:latin typeface="Yu Gothic" panose="020B0400000000000000" pitchFamily="34" charset="-128"/>
                <a:ea typeface="Yu Gothic" panose="020B0400000000000000" pitchFamily="34" charset="-128"/>
              </a:rPr>
              <a:t>ITreview</a:t>
            </a:r>
            <a:r>
              <a:rPr lang="ja-JP" altLang="en-US" sz="750">
                <a:latin typeface="Yu Gothic" panose="020B0400000000000000" pitchFamily="34" charset="-128"/>
                <a:ea typeface="Yu Gothic" panose="020B0400000000000000" pitchFamily="34" charset="-128"/>
              </a:rPr>
              <a:t> </a:t>
            </a:r>
            <a:r>
              <a:rPr lang="en-US" altLang="ja-JP" sz="750" dirty="0">
                <a:latin typeface="Yu Gothic" panose="020B0400000000000000" pitchFamily="34" charset="-128"/>
                <a:ea typeface="Yu Gothic" panose="020B0400000000000000" pitchFamily="34" charset="-128"/>
              </a:rPr>
              <a:t>Grid</a:t>
            </a:r>
            <a:r>
              <a:rPr lang="ja-JP" altLang="en-US" sz="750">
                <a:latin typeface="Yu Gothic" panose="020B0400000000000000" pitchFamily="34" charset="-128"/>
                <a:ea typeface="Yu Gothic" panose="020B0400000000000000" pitchFamily="34" charset="-128"/>
              </a:rPr>
              <a:t>（</a:t>
            </a:r>
            <a:r>
              <a:rPr lang="en-US" altLang="ja-JP" sz="750" dirty="0">
                <a:latin typeface="Yu Gothic" panose="020B0400000000000000" pitchFamily="34" charset="-128"/>
                <a:ea typeface="Yu Gothic" panose="020B0400000000000000" pitchFamily="34" charset="-128"/>
              </a:rPr>
              <a:t> 2023</a:t>
            </a:r>
            <a:r>
              <a:rPr lang="ja-JP" altLang="en-US" sz="750">
                <a:latin typeface="Yu Gothic" panose="020B0400000000000000" pitchFamily="34" charset="-128"/>
                <a:ea typeface="Yu Gothic" panose="020B0400000000000000" pitchFamily="34" charset="-128"/>
              </a:rPr>
              <a:t>年</a:t>
            </a:r>
            <a:r>
              <a:rPr lang="en-US" altLang="ja-JP" sz="750">
                <a:latin typeface="Yu Gothic" panose="020B0400000000000000" pitchFamily="34" charset="-128"/>
                <a:ea typeface="Yu Gothic" panose="020B0400000000000000" pitchFamily="34" charset="-128"/>
              </a:rPr>
              <a:t>10</a:t>
            </a:r>
            <a:r>
              <a:rPr lang="ja-JP" altLang="en-US" sz="750">
                <a:latin typeface="Yu Gothic" panose="020B0400000000000000" pitchFamily="34" charset="-128"/>
                <a:ea typeface="Yu Gothic" panose="020B0400000000000000" pitchFamily="34" charset="-128"/>
              </a:rPr>
              <a:t>月時点）</a:t>
            </a:r>
            <a:r>
              <a:rPr lang="en-US" altLang="ja-JP" sz="750" dirty="0">
                <a:latin typeface="Yu Gothic" panose="020B0400000000000000" pitchFamily="34" charset="-128"/>
                <a:ea typeface="Yu Gothic" panose="020B0400000000000000" pitchFamily="34" charset="-128"/>
              </a:rPr>
              <a:t>※</a:t>
            </a:r>
            <a:r>
              <a:rPr lang="ja-JP" altLang="en-US" sz="750">
                <a:latin typeface="Yu Gothic" panose="020B0400000000000000" pitchFamily="34" charset="-128"/>
                <a:ea typeface="Yu Gothic" panose="020B0400000000000000" pitchFamily="34" charset="-128"/>
              </a:rPr>
              <a:t>企業規模：中小企業（従業員数</a:t>
            </a:r>
            <a:r>
              <a:rPr lang="en-US" altLang="ja-JP" sz="750" dirty="0">
                <a:latin typeface="Yu Gothic" panose="020B0400000000000000" pitchFamily="34" charset="-128"/>
                <a:ea typeface="Yu Gothic" panose="020B0400000000000000" pitchFamily="34" charset="-128"/>
              </a:rPr>
              <a:t>100</a:t>
            </a:r>
            <a:r>
              <a:rPr lang="ja-JP" altLang="en-US" sz="750">
                <a:latin typeface="Yu Gothic" panose="020B0400000000000000" pitchFamily="34" charset="-128"/>
                <a:ea typeface="Yu Gothic" panose="020B0400000000000000" pitchFamily="34" charset="-128"/>
              </a:rPr>
              <a:t>人未満）</a:t>
            </a:r>
            <a:r>
              <a:rPr lang="en-US" altLang="ja-JP" sz="750" dirty="0">
                <a:latin typeface="Yu Gothic" panose="020B0400000000000000" pitchFamily="34" charset="-128"/>
                <a:ea typeface="Yu Gothic" panose="020B0400000000000000" pitchFamily="34" charset="-128"/>
              </a:rPr>
              <a:t>※</a:t>
            </a:r>
            <a:r>
              <a:rPr lang="ja-JP" altLang="en-US" sz="750">
                <a:latin typeface="Yu Gothic" panose="020B0400000000000000" pitchFamily="34" charset="-128"/>
                <a:ea typeface="Yu Gothic" panose="020B0400000000000000" pitchFamily="34" charset="-128"/>
              </a:rPr>
              <a:t>満足度：絶対値</a:t>
            </a:r>
            <a:endParaRPr kumimoji="1" lang="ja-JP" altLang="en-US" sz="750"/>
          </a:p>
        </p:txBody>
      </p:sp>
      <p:pic>
        <p:nvPicPr>
          <p:cNvPr id="8" name="図 7">
            <a:extLst>
              <a:ext uri="{FF2B5EF4-FFF2-40B4-BE49-F238E27FC236}">
                <a16:creationId xmlns:a16="http://schemas.microsoft.com/office/drawing/2014/main" id="{3C7C9F7F-A49B-F4BF-05CD-D570775F4FBF}"/>
              </a:ext>
            </a:extLst>
          </p:cNvPr>
          <p:cNvPicPr>
            <a:picLocks noChangeAspect="1"/>
          </p:cNvPicPr>
          <p:nvPr/>
        </p:nvPicPr>
        <p:blipFill>
          <a:blip r:embed="rId2"/>
          <a:stretch>
            <a:fillRect/>
          </a:stretch>
        </p:blipFill>
        <p:spPr>
          <a:xfrm>
            <a:off x="464055" y="854102"/>
            <a:ext cx="1170507" cy="936405"/>
          </a:xfrm>
          <a:prstGeom prst="rect">
            <a:avLst/>
          </a:prstGeom>
        </p:spPr>
      </p:pic>
      <p:pic>
        <p:nvPicPr>
          <p:cNvPr id="9" name="図 8">
            <a:extLst>
              <a:ext uri="{FF2B5EF4-FFF2-40B4-BE49-F238E27FC236}">
                <a16:creationId xmlns:a16="http://schemas.microsoft.com/office/drawing/2014/main" id="{5641B93F-5891-A2E9-54A8-8E63EC410FDB}"/>
              </a:ext>
            </a:extLst>
          </p:cNvPr>
          <p:cNvPicPr>
            <a:picLocks noChangeAspect="1"/>
          </p:cNvPicPr>
          <p:nvPr/>
        </p:nvPicPr>
        <p:blipFill>
          <a:blip r:embed="rId3"/>
          <a:stretch>
            <a:fillRect/>
          </a:stretch>
        </p:blipFill>
        <p:spPr>
          <a:xfrm>
            <a:off x="3374869" y="1894844"/>
            <a:ext cx="2486020" cy="2520074"/>
          </a:xfrm>
          <a:prstGeom prst="rect">
            <a:avLst/>
          </a:prstGeom>
        </p:spPr>
      </p:pic>
      <p:pic>
        <p:nvPicPr>
          <p:cNvPr id="13" name="図 12">
            <a:extLst>
              <a:ext uri="{FF2B5EF4-FFF2-40B4-BE49-F238E27FC236}">
                <a16:creationId xmlns:a16="http://schemas.microsoft.com/office/drawing/2014/main" id="{976D8ADA-E822-D22C-2F01-D019E29DCC54}"/>
              </a:ext>
            </a:extLst>
          </p:cNvPr>
          <p:cNvPicPr>
            <a:picLocks noChangeAspect="1"/>
          </p:cNvPicPr>
          <p:nvPr/>
        </p:nvPicPr>
        <p:blipFill>
          <a:blip r:embed="rId4"/>
          <a:stretch>
            <a:fillRect/>
          </a:stretch>
        </p:blipFill>
        <p:spPr>
          <a:xfrm>
            <a:off x="464055" y="1889505"/>
            <a:ext cx="2474699" cy="2531458"/>
          </a:xfrm>
          <a:prstGeom prst="rect">
            <a:avLst/>
          </a:prstGeom>
        </p:spPr>
      </p:pic>
      <p:pic>
        <p:nvPicPr>
          <p:cNvPr id="16" name="図 15">
            <a:extLst>
              <a:ext uri="{FF2B5EF4-FFF2-40B4-BE49-F238E27FC236}">
                <a16:creationId xmlns:a16="http://schemas.microsoft.com/office/drawing/2014/main" id="{DEDF3AC2-B9A0-B8F4-4D51-766CA37CB094}"/>
              </a:ext>
            </a:extLst>
          </p:cNvPr>
          <p:cNvPicPr>
            <a:picLocks noChangeAspect="1"/>
          </p:cNvPicPr>
          <p:nvPr/>
        </p:nvPicPr>
        <p:blipFill>
          <a:blip r:embed="rId5"/>
          <a:stretch>
            <a:fillRect/>
          </a:stretch>
        </p:blipFill>
        <p:spPr>
          <a:xfrm>
            <a:off x="6033823" y="1866823"/>
            <a:ext cx="2513894" cy="2548095"/>
          </a:xfrm>
          <a:prstGeom prst="rect">
            <a:avLst/>
          </a:prstGeom>
        </p:spPr>
      </p:pic>
      <p:sp>
        <p:nvSpPr>
          <p:cNvPr id="14" name="正方形/長方形 13">
            <a:extLst>
              <a:ext uri="{FF2B5EF4-FFF2-40B4-BE49-F238E27FC236}">
                <a16:creationId xmlns:a16="http://schemas.microsoft.com/office/drawing/2014/main" id="{B103383C-8B34-5D1D-50B5-01EE0FB81453}"/>
              </a:ext>
            </a:extLst>
          </p:cNvPr>
          <p:cNvSpPr/>
          <p:nvPr/>
        </p:nvSpPr>
        <p:spPr>
          <a:xfrm>
            <a:off x="766345" y="2177995"/>
            <a:ext cx="1060989" cy="220691"/>
          </a:xfrm>
          <a:prstGeom prst="rect">
            <a:avLst/>
          </a:prstGeom>
          <a:solidFill>
            <a:srgbClr val="EC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a:solidFill>
                  <a:srgbClr val="1892D4"/>
                </a:solidFill>
                <a:latin typeface="Yu Gothic" panose="020B0400000000000000" pitchFamily="34" charset="-128"/>
                <a:ea typeface="Yu Gothic" panose="020B0400000000000000" pitchFamily="34" charset="-128"/>
              </a:rPr>
              <a:t>グループウェア</a:t>
            </a:r>
          </a:p>
        </p:txBody>
      </p:sp>
      <p:sp>
        <p:nvSpPr>
          <p:cNvPr id="15" name="正方形/長方形 14">
            <a:extLst>
              <a:ext uri="{FF2B5EF4-FFF2-40B4-BE49-F238E27FC236}">
                <a16:creationId xmlns:a16="http://schemas.microsoft.com/office/drawing/2014/main" id="{75D85CAD-5940-5082-572E-640443BB7DB7}"/>
              </a:ext>
            </a:extLst>
          </p:cNvPr>
          <p:cNvSpPr/>
          <p:nvPr/>
        </p:nvSpPr>
        <p:spPr>
          <a:xfrm>
            <a:off x="3658466" y="2186449"/>
            <a:ext cx="883403" cy="220691"/>
          </a:xfrm>
          <a:prstGeom prst="rect">
            <a:avLst/>
          </a:prstGeom>
          <a:solidFill>
            <a:srgbClr val="EC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a:solidFill>
                  <a:srgbClr val="1892D4"/>
                </a:solidFill>
                <a:latin typeface="Yu Gothic" panose="020B0400000000000000" pitchFamily="34" charset="-128"/>
                <a:ea typeface="Yu Gothic" panose="020B0400000000000000" pitchFamily="34" charset="-128"/>
              </a:rPr>
              <a:t>ワークフロー</a:t>
            </a:r>
          </a:p>
        </p:txBody>
      </p:sp>
      <p:sp>
        <p:nvSpPr>
          <p:cNvPr id="7" name="正方形/長方形 6">
            <a:extLst>
              <a:ext uri="{FF2B5EF4-FFF2-40B4-BE49-F238E27FC236}">
                <a16:creationId xmlns:a16="http://schemas.microsoft.com/office/drawing/2014/main" id="{923ACD21-D4C2-BB7B-C777-06C5AC86F9A2}"/>
              </a:ext>
            </a:extLst>
          </p:cNvPr>
          <p:cNvSpPr/>
          <p:nvPr/>
        </p:nvSpPr>
        <p:spPr>
          <a:xfrm>
            <a:off x="6341297" y="2169903"/>
            <a:ext cx="1246219" cy="220691"/>
          </a:xfrm>
          <a:prstGeom prst="rect">
            <a:avLst/>
          </a:prstGeom>
          <a:solidFill>
            <a:srgbClr val="EC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b="1">
                <a:solidFill>
                  <a:srgbClr val="1892D4"/>
                </a:solidFill>
                <a:latin typeface="Yu Gothic" panose="020B0400000000000000" pitchFamily="34" charset="-128"/>
                <a:ea typeface="Yu Gothic" panose="020B0400000000000000" pitchFamily="34" charset="-128"/>
              </a:rPr>
              <a:t>カレンダーソフト</a:t>
            </a:r>
          </a:p>
        </p:txBody>
      </p:sp>
    </p:spTree>
    <p:extLst>
      <p:ext uri="{BB962C8B-B14F-4D97-AF65-F5344CB8AC3E}">
        <p14:creationId xmlns:p14="http://schemas.microsoft.com/office/powerpoint/2010/main" val="1908552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a:extLst>
              <a:ext uri="{FF2B5EF4-FFF2-40B4-BE49-F238E27FC236}">
                <a16:creationId xmlns:a16="http://schemas.microsoft.com/office/drawing/2014/main" id="{0AF20EA4-839F-D411-4011-BE95EC140747}"/>
              </a:ext>
            </a:extLst>
          </p:cNvPr>
          <p:cNvSpPr/>
          <p:nvPr/>
        </p:nvSpPr>
        <p:spPr>
          <a:xfrm>
            <a:off x="133305" y="2974749"/>
            <a:ext cx="4371134" cy="1712566"/>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4" name="フッター プレースホルダー 3">
            <a:extLst>
              <a:ext uri="{FF2B5EF4-FFF2-40B4-BE49-F238E27FC236}">
                <a16:creationId xmlns:a16="http://schemas.microsoft.com/office/drawing/2014/main" id="{1212066F-7CB6-7765-46E0-C408C54C8443}"/>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0370FF30-F6E8-FCF8-6CAF-ED9AC57390C6}"/>
              </a:ext>
            </a:extLst>
          </p:cNvPr>
          <p:cNvSpPr>
            <a:spLocks noGrp="1"/>
          </p:cNvSpPr>
          <p:nvPr>
            <p:ph type="sldNum" sz="quarter" idx="4"/>
          </p:nvPr>
        </p:nvSpPr>
        <p:spPr>
          <a:xfrm>
            <a:off x="36651" y="4878091"/>
            <a:ext cx="494977" cy="274637"/>
          </a:xfrm>
        </p:spPr>
        <p:txBody>
          <a:bodyPr/>
          <a:lstStyle/>
          <a:p>
            <a:fld id="{870598C0-F87F-9642-9260-C28AE0AA0F34}" type="slidenum">
              <a:rPr kumimoji="1" lang="ja-JP" altLang="en-US" smtClean="0"/>
              <a:pPr/>
              <a:t>34</a:t>
            </a:fld>
            <a:endParaRPr kumimoji="1" lang="ja-JP" altLang="en-US"/>
          </a:p>
        </p:txBody>
      </p:sp>
      <p:sp>
        <p:nvSpPr>
          <p:cNvPr id="20" name="テキスト ボックス 19">
            <a:extLst>
              <a:ext uri="{FF2B5EF4-FFF2-40B4-BE49-F238E27FC236}">
                <a16:creationId xmlns:a16="http://schemas.microsoft.com/office/drawing/2014/main" id="{3C1B062C-E57E-4FC8-0D6B-74D93DA9DBDC}"/>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選ばれる理由</a:t>
            </a:r>
          </a:p>
        </p:txBody>
      </p:sp>
      <p:sp>
        <p:nvSpPr>
          <p:cNvPr id="3" name="テキスト ボックス 2">
            <a:extLst>
              <a:ext uri="{FF2B5EF4-FFF2-40B4-BE49-F238E27FC236}">
                <a16:creationId xmlns:a16="http://schemas.microsoft.com/office/drawing/2014/main" id="{9CBA2752-E09A-9071-98DC-BB178B853AC3}"/>
              </a:ext>
            </a:extLst>
          </p:cNvPr>
          <p:cNvSpPr txBox="1"/>
          <p:nvPr/>
        </p:nvSpPr>
        <p:spPr>
          <a:xfrm>
            <a:off x="4051628" y="482511"/>
            <a:ext cx="4897465" cy="123111"/>
          </a:xfrm>
          <a:prstGeom prst="rect">
            <a:avLst/>
          </a:prstGeom>
          <a:noFill/>
        </p:spPr>
        <p:txBody>
          <a:bodyPr wrap="square" lIns="0" tIns="0" rIns="0" bIns="0" rtlCol="0">
            <a:spAutoFit/>
          </a:bodyPr>
          <a:lstStyle/>
          <a:p>
            <a:pPr marL="0" indent="0" algn="r">
              <a:buNone/>
            </a:pPr>
            <a:r>
              <a:rPr lang="ja-JP" altLang="en-US" sz="800">
                <a:latin typeface="Yu Gothic" panose="020B0400000000000000" pitchFamily="34" charset="-128"/>
                <a:ea typeface="Yu Gothic" panose="020B0400000000000000" pitchFamily="34" charset="-128"/>
              </a:rPr>
              <a:t>出典元：</a:t>
            </a:r>
            <a:r>
              <a:rPr lang="en-US" altLang="ja-JP" sz="800" dirty="0">
                <a:latin typeface="Yu Gothic" panose="020B0400000000000000" pitchFamily="34" charset="-128"/>
                <a:ea typeface="Yu Gothic" panose="020B0400000000000000" pitchFamily="34" charset="-128"/>
              </a:rPr>
              <a:t> </a:t>
            </a:r>
            <a:r>
              <a:rPr lang="en-US" altLang="ja-JP" sz="800" dirty="0" err="1">
                <a:latin typeface="Yu Gothic" panose="020B0400000000000000" pitchFamily="34" charset="-128"/>
                <a:ea typeface="Yu Gothic" panose="020B0400000000000000" pitchFamily="34" charset="-128"/>
              </a:rPr>
              <a:t>ITreview</a:t>
            </a:r>
            <a:endParaRPr kumimoji="1" lang="ja-JP" altLang="en-US" sz="800"/>
          </a:p>
        </p:txBody>
      </p:sp>
      <p:sp>
        <p:nvSpPr>
          <p:cNvPr id="11" name="タイトル 1">
            <a:extLst>
              <a:ext uri="{FF2B5EF4-FFF2-40B4-BE49-F238E27FC236}">
                <a16:creationId xmlns:a16="http://schemas.microsoft.com/office/drawing/2014/main" id="{90716909-BC47-CEBD-8CFD-1B534E3830CD}"/>
              </a:ext>
            </a:extLst>
          </p:cNvPr>
          <p:cNvSpPr>
            <a:spLocks noGrp="1"/>
          </p:cNvSpPr>
          <p:nvPr>
            <p:ph type="title"/>
          </p:nvPr>
        </p:nvSpPr>
        <p:spPr>
          <a:xfrm>
            <a:off x="628648" y="392385"/>
            <a:ext cx="7886701" cy="360000"/>
          </a:xfrm>
        </p:spPr>
        <p:txBody>
          <a:bodyPr/>
          <a:lstStyle/>
          <a:p>
            <a:r>
              <a:rPr lang="ja-JP" altLang="en-US"/>
              <a:t>◆理由３◆</a:t>
            </a:r>
            <a:r>
              <a:rPr lang="en-US" altLang="ja-JP" dirty="0"/>
              <a:t> </a:t>
            </a:r>
            <a:r>
              <a:rPr lang="ja-JP" altLang="en-US"/>
              <a:t>外部機関からの高い評価　</a:t>
            </a:r>
            <a:r>
              <a:rPr kumimoji="1" lang="en-US" altLang="ja-JP" sz="1800" spc="300" dirty="0"/>
              <a:t>-</a:t>
            </a:r>
            <a:r>
              <a:rPr lang="ja-JP" altLang="en-US" sz="1700"/>
              <a:t>利用者の声</a:t>
            </a:r>
            <a:r>
              <a:rPr lang="en-US" altLang="ja-JP" sz="1700" dirty="0"/>
              <a:t>-</a:t>
            </a:r>
            <a:endParaRPr kumimoji="1" lang="ja-JP" altLang="en-US" sz="1700" spc="300"/>
          </a:p>
        </p:txBody>
      </p:sp>
      <p:sp>
        <p:nvSpPr>
          <p:cNvPr id="23" name="タイトル 1">
            <a:extLst>
              <a:ext uri="{FF2B5EF4-FFF2-40B4-BE49-F238E27FC236}">
                <a16:creationId xmlns:a16="http://schemas.microsoft.com/office/drawing/2014/main" id="{55D29AF4-8DAD-6116-A1D6-0CDD3B68F5AB}"/>
              </a:ext>
            </a:extLst>
          </p:cNvPr>
          <p:cNvSpPr txBox="1">
            <a:spLocks/>
          </p:cNvSpPr>
          <p:nvPr/>
        </p:nvSpPr>
        <p:spPr>
          <a:xfrm>
            <a:off x="1295562" y="651646"/>
            <a:ext cx="2089152" cy="360000"/>
          </a:xfrm>
          <a:prstGeom prst="rect">
            <a:avLst/>
          </a:prstGeom>
        </p:spPr>
        <p:txBody>
          <a:bodyPr vert="horz" lIns="0" tIns="45720" rIns="0" bIns="45720" rtlCol="0" anchor="b" anchorCtr="0">
            <a:noAutofit/>
          </a:bodyPr>
          <a:lstStyle>
            <a:lvl1pPr algn="l" defTabSz="685800" rtl="0" eaLnBrk="1" latinLnBrk="0" hangingPunct="1">
              <a:lnSpc>
                <a:spcPct val="90000"/>
              </a:lnSpc>
              <a:spcBef>
                <a:spcPct val="0"/>
              </a:spcBef>
              <a:buNone/>
              <a:defRPr kumimoji="1" sz="2000" b="1" i="0" kern="1200" spc="180" baseline="0">
                <a:solidFill>
                  <a:srgbClr val="1892D4"/>
                </a:solidFill>
                <a:latin typeface="Yu Gothic" panose="020B0400000000000000" pitchFamily="34" charset="-128"/>
                <a:ea typeface="Yu Gothic" panose="020B0400000000000000" pitchFamily="34" charset="-128"/>
                <a:cs typeface="+mj-cs"/>
              </a:defRPr>
            </a:lvl1pPr>
          </a:lstStyle>
          <a:p>
            <a:pPr algn="ctr"/>
            <a:r>
              <a:rPr lang="en-US" altLang="ja-JP" sz="1100" b="1" u="sng" spc="200" dirty="0">
                <a:solidFill>
                  <a:srgbClr val="5999D3"/>
                </a:solidFill>
                <a:latin typeface="YuGothic"/>
              </a:rPr>
              <a:t>IT</a:t>
            </a:r>
            <a:r>
              <a:rPr lang="ja-JP" altLang="en-US" sz="1100" b="1" u="sng" spc="200">
                <a:solidFill>
                  <a:srgbClr val="5999D3"/>
                </a:solidFill>
                <a:latin typeface="YuGothic"/>
              </a:rPr>
              <a:t>管理者によるレビュー</a:t>
            </a:r>
            <a:endParaRPr lang="en-US" altLang="ja-JP" sz="1100" u="sng" dirty="0"/>
          </a:p>
        </p:txBody>
      </p:sp>
      <p:sp>
        <p:nvSpPr>
          <p:cNvPr id="26" name="タイトル 1">
            <a:extLst>
              <a:ext uri="{FF2B5EF4-FFF2-40B4-BE49-F238E27FC236}">
                <a16:creationId xmlns:a16="http://schemas.microsoft.com/office/drawing/2014/main" id="{A7CDB696-6C34-1E30-3421-9EB4C5CCCFFD}"/>
              </a:ext>
            </a:extLst>
          </p:cNvPr>
          <p:cNvSpPr txBox="1">
            <a:spLocks/>
          </p:cNvSpPr>
          <p:nvPr/>
        </p:nvSpPr>
        <p:spPr>
          <a:xfrm>
            <a:off x="5708488" y="661589"/>
            <a:ext cx="2089152" cy="360000"/>
          </a:xfrm>
          <a:prstGeom prst="rect">
            <a:avLst/>
          </a:prstGeom>
        </p:spPr>
        <p:txBody>
          <a:bodyPr vert="horz" lIns="0" tIns="45720" rIns="0" bIns="45720" rtlCol="0" anchor="b" anchorCtr="0">
            <a:noAutofit/>
          </a:bodyPr>
          <a:lstStyle>
            <a:lvl1pPr algn="l" defTabSz="685800" rtl="0" eaLnBrk="1" latinLnBrk="0" hangingPunct="1">
              <a:lnSpc>
                <a:spcPct val="90000"/>
              </a:lnSpc>
              <a:spcBef>
                <a:spcPct val="0"/>
              </a:spcBef>
              <a:buNone/>
              <a:defRPr kumimoji="1" sz="2000" b="1" i="0" kern="1200" spc="180" baseline="0">
                <a:solidFill>
                  <a:srgbClr val="1892D4"/>
                </a:solidFill>
                <a:latin typeface="Yu Gothic" panose="020B0400000000000000" pitchFamily="34" charset="-128"/>
                <a:ea typeface="Yu Gothic" panose="020B0400000000000000" pitchFamily="34" charset="-128"/>
                <a:cs typeface="+mj-cs"/>
              </a:defRPr>
            </a:lvl1pPr>
          </a:lstStyle>
          <a:p>
            <a:pPr algn="ctr"/>
            <a:r>
              <a:rPr lang="ja-JP" altLang="en-US" sz="1100" b="1" u="sng" spc="200">
                <a:solidFill>
                  <a:srgbClr val="5999D3"/>
                </a:solidFill>
                <a:latin typeface="YuGothic"/>
              </a:rPr>
              <a:t>ユーザーによるレビュー</a:t>
            </a:r>
            <a:endParaRPr lang="en-US" altLang="ja-JP" sz="1100" u="sng" dirty="0"/>
          </a:p>
        </p:txBody>
      </p:sp>
      <p:sp>
        <p:nvSpPr>
          <p:cNvPr id="6" name="角丸四角形 5">
            <a:extLst>
              <a:ext uri="{FF2B5EF4-FFF2-40B4-BE49-F238E27FC236}">
                <a16:creationId xmlns:a16="http://schemas.microsoft.com/office/drawing/2014/main" id="{0464C586-51A7-5575-A26E-4412516C2172}"/>
              </a:ext>
            </a:extLst>
          </p:cNvPr>
          <p:cNvSpPr/>
          <p:nvPr/>
        </p:nvSpPr>
        <p:spPr>
          <a:xfrm>
            <a:off x="133673" y="1017643"/>
            <a:ext cx="4371134" cy="1800000"/>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9" name="タイトル 1">
            <a:extLst>
              <a:ext uri="{FF2B5EF4-FFF2-40B4-BE49-F238E27FC236}">
                <a16:creationId xmlns:a16="http://schemas.microsoft.com/office/drawing/2014/main" id="{C0C6D5C4-E545-9457-E84E-E2F871FEE3BB}"/>
              </a:ext>
            </a:extLst>
          </p:cNvPr>
          <p:cNvSpPr txBox="1">
            <a:spLocks/>
          </p:cNvSpPr>
          <p:nvPr/>
        </p:nvSpPr>
        <p:spPr>
          <a:xfrm>
            <a:off x="1174426" y="1181100"/>
            <a:ext cx="3301417" cy="360000"/>
          </a:xfrm>
          <a:prstGeom prst="rect">
            <a:avLst/>
          </a:prstGeom>
        </p:spPr>
        <p:txBody>
          <a:bodyPr vert="horz" lIns="0" tIns="45720" rIns="0" bIns="45720" rtlCol="0" anchor="b" anchorCtr="0">
            <a:noAutofit/>
          </a:bodyPr>
          <a:lstStyle>
            <a:lvl1pPr algn="l" defTabSz="685800" rtl="0" eaLnBrk="1" latinLnBrk="0" hangingPunct="1">
              <a:lnSpc>
                <a:spcPct val="90000"/>
              </a:lnSpc>
              <a:spcBef>
                <a:spcPct val="0"/>
              </a:spcBef>
              <a:buNone/>
              <a:defRPr kumimoji="1" sz="2000" b="1" i="0" kern="1200" spc="180" baseline="0">
                <a:solidFill>
                  <a:srgbClr val="1892D4"/>
                </a:solidFill>
                <a:latin typeface="Yu Gothic" panose="020B0400000000000000" pitchFamily="34" charset="-128"/>
                <a:ea typeface="Yu Gothic" panose="020B0400000000000000" pitchFamily="34" charset="-128"/>
                <a:cs typeface="+mj-cs"/>
              </a:defRPr>
            </a:lvl1pPr>
          </a:lstStyle>
          <a:p>
            <a:r>
              <a:rPr lang="ja-JP" altLang="en-US" sz="1200">
                <a:solidFill>
                  <a:schemeClr val="tx1"/>
                </a:solidFill>
              </a:rPr>
              <a:t>長年社内の情報共有ツールとして</a:t>
            </a:r>
            <a:endParaRPr lang="en-US" altLang="ja-JP" sz="1200" dirty="0">
              <a:solidFill>
                <a:schemeClr val="tx1"/>
              </a:solidFill>
            </a:endParaRPr>
          </a:p>
          <a:p>
            <a:r>
              <a:rPr lang="ja-JP" altLang="en-US" sz="1200">
                <a:solidFill>
                  <a:schemeClr val="tx1"/>
                </a:solidFill>
              </a:rPr>
              <a:t>活用しています。</a:t>
            </a:r>
            <a:endParaRPr lang="en-US" altLang="ja-JP" sz="1200" dirty="0">
              <a:solidFill>
                <a:schemeClr val="tx1"/>
              </a:solidFill>
            </a:endParaRPr>
          </a:p>
        </p:txBody>
      </p:sp>
      <p:sp>
        <p:nvSpPr>
          <p:cNvPr id="24" name="タイトル 1">
            <a:extLst>
              <a:ext uri="{FF2B5EF4-FFF2-40B4-BE49-F238E27FC236}">
                <a16:creationId xmlns:a16="http://schemas.microsoft.com/office/drawing/2014/main" id="{CF7EF949-3489-27C4-803C-E678BA77C0E0}"/>
              </a:ext>
            </a:extLst>
          </p:cNvPr>
          <p:cNvSpPr txBox="1">
            <a:spLocks/>
          </p:cNvSpPr>
          <p:nvPr/>
        </p:nvSpPr>
        <p:spPr>
          <a:xfrm>
            <a:off x="1174426" y="1580370"/>
            <a:ext cx="3240000" cy="1201604"/>
          </a:xfrm>
          <a:prstGeom prst="rect">
            <a:avLst/>
          </a:prstGeom>
        </p:spPr>
        <p:txBody>
          <a:bodyPr vert="horz" lIns="0" tIns="45720" rIns="0" bIns="45720" rtlCol="0" anchor="t" anchorCtr="0">
            <a:noAutofit/>
          </a:bodyPr>
          <a:lstStyle>
            <a:lvl1pPr algn="l" defTabSz="685800" rtl="0" eaLnBrk="1" latinLnBrk="0" hangingPunct="1">
              <a:lnSpc>
                <a:spcPct val="90000"/>
              </a:lnSpc>
              <a:spcBef>
                <a:spcPct val="0"/>
              </a:spcBef>
              <a:buNone/>
              <a:defRPr kumimoji="1" sz="2000" b="1" i="0" kern="1200" spc="180" baseline="0">
                <a:solidFill>
                  <a:srgbClr val="1892D4"/>
                </a:solidFill>
                <a:latin typeface="Yu Gothic" panose="020B0400000000000000" pitchFamily="34" charset="-128"/>
                <a:ea typeface="Yu Gothic" panose="020B0400000000000000" pitchFamily="34" charset="-128"/>
                <a:cs typeface="+mj-cs"/>
              </a:defRPr>
            </a:lvl1pPr>
          </a:lstStyle>
          <a:p>
            <a:r>
              <a:rPr lang="ja-JP" altLang="en-US" sz="900" b="0" spc="-120">
                <a:solidFill>
                  <a:schemeClr val="tx1"/>
                </a:solidFill>
                <a:effectLst/>
              </a:rPr>
              <a:t>むやみやたらと機能を増やしていくのではなくて、</a:t>
            </a:r>
            <a:r>
              <a:rPr lang="ja-JP" altLang="en-US" sz="900" b="0" spc="-120">
                <a:effectLst/>
              </a:rPr>
              <a:t>分かりやすさ・操作のしやすさがうちの社内で浸透した理由です。</a:t>
            </a:r>
            <a:r>
              <a:rPr lang="ja-JP" altLang="en-US" sz="900" b="0" spc="-120">
                <a:solidFill>
                  <a:schemeClr val="tx1"/>
                </a:solidFill>
                <a:effectLst/>
              </a:rPr>
              <a:t>やはり</a:t>
            </a:r>
            <a:r>
              <a:rPr lang="en" altLang="ja-JP" sz="900" b="0" spc="-120" dirty="0">
                <a:solidFill>
                  <a:schemeClr val="tx1"/>
                </a:solidFill>
                <a:effectLst/>
              </a:rPr>
              <a:t>IT</a:t>
            </a:r>
            <a:r>
              <a:rPr lang="ja-JP" altLang="en-US" sz="900" b="0" spc="-120">
                <a:solidFill>
                  <a:schemeClr val="tx1"/>
                </a:solidFill>
                <a:effectLst/>
              </a:rPr>
              <a:t>絡み疎い方はいらっしゃいますが、サイボウズでのスケジュール管理・社内メールでのやり取りは積極的に活用されているようです。</a:t>
            </a:r>
            <a:endParaRPr lang="en-US" altLang="ja-JP" sz="900" b="0" spc="-120" dirty="0">
              <a:solidFill>
                <a:schemeClr val="tx1"/>
              </a:solidFill>
              <a:effectLst/>
            </a:endParaRPr>
          </a:p>
          <a:p>
            <a:endParaRPr lang="ja-JP" altLang="en-US" sz="900" b="0" spc="-120">
              <a:solidFill>
                <a:schemeClr val="tx1"/>
              </a:solidFill>
              <a:effectLst/>
            </a:endParaRPr>
          </a:p>
          <a:p>
            <a:r>
              <a:rPr lang="ja-JP" altLang="en-US" sz="900" b="0" spc="-120">
                <a:solidFill>
                  <a:schemeClr val="tx1"/>
                </a:solidFill>
                <a:effectLst/>
              </a:rPr>
              <a:t>システム管理サイドでは思いもよらなかった活用方法を模索して実践している部署などもあります。社内向け</a:t>
            </a:r>
            <a:r>
              <a:rPr lang="en" altLang="ja-JP" sz="900" b="0" spc="-120" dirty="0">
                <a:solidFill>
                  <a:schemeClr val="tx1"/>
                </a:solidFill>
                <a:effectLst/>
              </a:rPr>
              <a:t>PC</a:t>
            </a:r>
            <a:r>
              <a:rPr lang="ja-JP" altLang="en-US" sz="900" b="0" spc="-120">
                <a:solidFill>
                  <a:schemeClr val="tx1"/>
                </a:solidFill>
                <a:effectLst/>
              </a:rPr>
              <a:t>導入時などに、ブラウザのスタートページ</a:t>
            </a:r>
            <a:r>
              <a:rPr lang="ja-JP" altLang="en-US" sz="900" b="0" spc="-120">
                <a:solidFill>
                  <a:schemeClr val="tx1"/>
                </a:solidFill>
              </a:rPr>
              <a:t>設定</a:t>
            </a:r>
            <a:r>
              <a:rPr lang="ja-JP" altLang="en-US" sz="900" b="0" spc="-120">
                <a:solidFill>
                  <a:schemeClr val="tx1"/>
                </a:solidFill>
                <a:effectLst/>
              </a:rPr>
              <a:t>しておくだけで使用してもらえます。</a:t>
            </a:r>
          </a:p>
        </p:txBody>
      </p:sp>
      <p:sp>
        <p:nvSpPr>
          <p:cNvPr id="31" name="タイトル 1">
            <a:extLst>
              <a:ext uri="{FF2B5EF4-FFF2-40B4-BE49-F238E27FC236}">
                <a16:creationId xmlns:a16="http://schemas.microsoft.com/office/drawing/2014/main" id="{7E9F1F9F-476C-68EC-1E3D-EE198E825E96}"/>
              </a:ext>
            </a:extLst>
          </p:cNvPr>
          <p:cNvSpPr txBox="1">
            <a:spLocks/>
          </p:cNvSpPr>
          <p:nvPr/>
        </p:nvSpPr>
        <p:spPr>
          <a:xfrm>
            <a:off x="1174426" y="3007556"/>
            <a:ext cx="3951656" cy="360000"/>
          </a:xfrm>
          <a:prstGeom prst="rect">
            <a:avLst/>
          </a:prstGeom>
        </p:spPr>
        <p:txBody>
          <a:bodyPr vert="horz" lIns="0" tIns="45720" rIns="0" bIns="45720" rtlCol="0" anchor="b" anchorCtr="0">
            <a:noAutofit/>
          </a:bodyPr>
          <a:lstStyle>
            <a:lvl1pPr algn="l" defTabSz="685800" rtl="0" eaLnBrk="1" latinLnBrk="0" hangingPunct="1">
              <a:lnSpc>
                <a:spcPct val="90000"/>
              </a:lnSpc>
              <a:spcBef>
                <a:spcPct val="0"/>
              </a:spcBef>
              <a:buNone/>
              <a:defRPr kumimoji="1" sz="2000" b="1" i="0" kern="1200" spc="180" baseline="0">
                <a:solidFill>
                  <a:srgbClr val="1892D4"/>
                </a:solidFill>
                <a:latin typeface="Yu Gothic" panose="020B0400000000000000" pitchFamily="34" charset="-128"/>
                <a:ea typeface="Yu Gothic" panose="020B0400000000000000" pitchFamily="34" charset="-128"/>
                <a:cs typeface="+mj-cs"/>
              </a:defRPr>
            </a:lvl1pPr>
          </a:lstStyle>
          <a:p>
            <a:r>
              <a:rPr lang="ja-JP" altLang="en-US" sz="1200">
                <a:solidFill>
                  <a:schemeClr val="tx1"/>
                </a:solidFill>
              </a:rPr>
              <a:t>シンプルなスケジュール管理ツール</a:t>
            </a:r>
            <a:endParaRPr lang="en-US" altLang="ja-JP" sz="1200" dirty="0">
              <a:solidFill>
                <a:schemeClr val="tx1"/>
              </a:solidFill>
            </a:endParaRPr>
          </a:p>
        </p:txBody>
      </p:sp>
      <p:sp>
        <p:nvSpPr>
          <p:cNvPr id="32" name="タイトル 1">
            <a:extLst>
              <a:ext uri="{FF2B5EF4-FFF2-40B4-BE49-F238E27FC236}">
                <a16:creationId xmlns:a16="http://schemas.microsoft.com/office/drawing/2014/main" id="{95648409-0ED4-087F-57F4-176E57D0A628}"/>
              </a:ext>
            </a:extLst>
          </p:cNvPr>
          <p:cNvSpPr txBox="1">
            <a:spLocks/>
          </p:cNvSpPr>
          <p:nvPr/>
        </p:nvSpPr>
        <p:spPr>
          <a:xfrm>
            <a:off x="1174426" y="3408262"/>
            <a:ext cx="3240000" cy="1064616"/>
          </a:xfrm>
          <a:prstGeom prst="rect">
            <a:avLst/>
          </a:prstGeom>
        </p:spPr>
        <p:txBody>
          <a:bodyPr vert="horz" lIns="0" tIns="45720" rIns="0" bIns="45720" rtlCol="0" anchor="t" anchorCtr="0">
            <a:noAutofit/>
          </a:bodyPr>
          <a:lstStyle>
            <a:lvl1pPr algn="l" defTabSz="685800" rtl="0" eaLnBrk="1" latinLnBrk="0" hangingPunct="1">
              <a:lnSpc>
                <a:spcPct val="90000"/>
              </a:lnSpc>
              <a:spcBef>
                <a:spcPct val="0"/>
              </a:spcBef>
              <a:buNone/>
              <a:defRPr kumimoji="1" sz="2000" b="1" i="0" kern="1200" spc="180" baseline="0">
                <a:solidFill>
                  <a:srgbClr val="1892D4"/>
                </a:solidFill>
                <a:latin typeface="Yu Gothic" panose="020B0400000000000000" pitchFamily="34" charset="-128"/>
                <a:ea typeface="Yu Gothic" panose="020B0400000000000000" pitchFamily="34" charset="-128"/>
                <a:cs typeface="+mj-cs"/>
              </a:defRPr>
            </a:lvl1pPr>
          </a:lstStyle>
          <a:p>
            <a:r>
              <a:rPr lang="ja-JP" altLang="en-US" sz="900" b="0" spc="-120">
                <a:solidFill>
                  <a:schemeClr val="tx1"/>
                </a:solidFill>
                <a:effectLst/>
              </a:rPr>
              <a:t>優れいている点・好きな機能</a:t>
            </a:r>
            <a:endParaRPr lang="en-US" altLang="ja-JP" sz="900" b="0" spc="-120" dirty="0">
              <a:solidFill>
                <a:schemeClr val="tx1"/>
              </a:solidFill>
              <a:effectLst/>
            </a:endParaRPr>
          </a:p>
          <a:p>
            <a:r>
              <a:rPr lang="ja-JP" altLang="en-US" sz="900" b="0" spc="-120">
                <a:solidFill>
                  <a:schemeClr val="tx1"/>
                </a:solidFill>
              </a:rPr>
              <a:t>・わかりやすい</a:t>
            </a:r>
            <a:r>
              <a:rPr lang="en-US" altLang="ja-JP" sz="900" b="0" spc="-120" dirty="0">
                <a:solidFill>
                  <a:schemeClr val="tx1"/>
                </a:solidFill>
              </a:rPr>
              <a:t>UI</a:t>
            </a:r>
          </a:p>
          <a:p>
            <a:r>
              <a:rPr lang="ja-JP" altLang="en-US" sz="900" b="0" spc="-120">
                <a:solidFill>
                  <a:schemeClr val="tx1"/>
                </a:solidFill>
                <a:effectLst/>
              </a:rPr>
              <a:t>・スケジュールの見やすさ</a:t>
            </a:r>
            <a:endParaRPr lang="en-US" altLang="ja-JP" sz="900" b="0" spc="-120" dirty="0">
              <a:solidFill>
                <a:schemeClr val="tx1"/>
              </a:solidFill>
            </a:endParaRPr>
          </a:p>
          <a:p>
            <a:r>
              <a:rPr lang="ja-JP" altLang="en-US" sz="900" b="0" spc="-120">
                <a:solidFill>
                  <a:schemeClr val="tx1"/>
                </a:solidFill>
                <a:effectLst/>
              </a:rPr>
              <a:t>その理由</a:t>
            </a:r>
            <a:endParaRPr lang="en-US" altLang="ja-JP" sz="900" b="0" spc="-120" dirty="0">
              <a:solidFill>
                <a:schemeClr val="tx1"/>
              </a:solidFill>
              <a:effectLst/>
            </a:endParaRPr>
          </a:p>
          <a:p>
            <a:r>
              <a:rPr lang="ja-JP" altLang="en-US" sz="900" b="0" spc="-120"/>
              <a:t>・事務職でも管理者ができるレベルの使いやすさ</a:t>
            </a:r>
            <a:endParaRPr lang="en-US" altLang="ja-JP" sz="900" b="0" spc="-120" dirty="0"/>
          </a:p>
          <a:p>
            <a:r>
              <a:rPr lang="ja-JP" altLang="en-US" sz="900" b="0" spc="-120">
                <a:effectLst/>
              </a:rPr>
              <a:t>・ヘルプが充実している</a:t>
            </a:r>
            <a:endParaRPr lang="en-US" altLang="ja-JP" sz="900" b="0" spc="-120" dirty="0">
              <a:effectLst/>
            </a:endParaRPr>
          </a:p>
          <a:p>
            <a:endParaRPr lang="en-US" altLang="ja-JP" sz="900" b="0" spc="-120" dirty="0">
              <a:solidFill>
                <a:schemeClr val="tx1"/>
              </a:solidFill>
            </a:endParaRPr>
          </a:p>
          <a:p>
            <a:r>
              <a:rPr lang="ja-JP" altLang="en-US" sz="900" b="0" spc="-120">
                <a:solidFill>
                  <a:schemeClr val="tx1"/>
                </a:solidFill>
                <a:effectLst/>
              </a:rPr>
              <a:t>全体的に事務部門でも分かるレベルの親切さはあります。</a:t>
            </a:r>
          </a:p>
        </p:txBody>
      </p:sp>
      <p:sp>
        <p:nvSpPr>
          <p:cNvPr id="33" name="角丸四角形 32">
            <a:extLst>
              <a:ext uri="{FF2B5EF4-FFF2-40B4-BE49-F238E27FC236}">
                <a16:creationId xmlns:a16="http://schemas.microsoft.com/office/drawing/2014/main" id="{0EFD0BEE-4911-6468-8CB8-A5842E26BDF6}"/>
              </a:ext>
            </a:extLst>
          </p:cNvPr>
          <p:cNvSpPr/>
          <p:nvPr/>
        </p:nvSpPr>
        <p:spPr>
          <a:xfrm>
            <a:off x="4644907" y="1015086"/>
            <a:ext cx="4371134" cy="1584000"/>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34" name="タイトル 1">
            <a:extLst>
              <a:ext uri="{FF2B5EF4-FFF2-40B4-BE49-F238E27FC236}">
                <a16:creationId xmlns:a16="http://schemas.microsoft.com/office/drawing/2014/main" id="{59AAC9AA-30FB-8E9F-A162-B9E2C0FCF653}"/>
              </a:ext>
            </a:extLst>
          </p:cNvPr>
          <p:cNvSpPr txBox="1">
            <a:spLocks/>
          </p:cNvSpPr>
          <p:nvPr/>
        </p:nvSpPr>
        <p:spPr>
          <a:xfrm>
            <a:off x="5630929" y="1029540"/>
            <a:ext cx="2509629" cy="360000"/>
          </a:xfrm>
          <a:prstGeom prst="rect">
            <a:avLst/>
          </a:prstGeom>
        </p:spPr>
        <p:txBody>
          <a:bodyPr vert="horz" lIns="0" tIns="45720" rIns="0" bIns="45720" rtlCol="0" anchor="b" anchorCtr="0">
            <a:noAutofit/>
          </a:bodyPr>
          <a:lstStyle>
            <a:lvl1pPr algn="l" defTabSz="685800" rtl="0" eaLnBrk="1" latinLnBrk="0" hangingPunct="1">
              <a:lnSpc>
                <a:spcPct val="90000"/>
              </a:lnSpc>
              <a:spcBef>
                <a:spcPct val="0"/>
              </a:spcBef>
              <a:buNone/>
              <a:defRPr kumimoji="1" sz="2000" b="1" i="0" kern="1200" spc="180" baseline="0">
                <a:solidFill>
                  <a:srgbClr val="1892D4"/>
                </a:solidFill>
                <a:latin typeface="Yu Gothic" panose="020B0400000000000000" pitchFamily="34" charset="-128"/>
                <a:ea typeface="Yu Gothic" panose="020B0400000000000000" pitchFamily="34" charset="-128"/>
                <a:cs typeface="+mj-cs"/>
              </a:defRPr>
            </a:lvl1pPr>
          </a:lstStyle>
          <a:p>
            <a:r>
              <a:rPr lang="ja-JP" altLang="en-US" sz="1200">
                <a:solidFill>
                  <a:schemeClr val="tx1"/>
                </a:solidFill>
              </a:rPr>
              <a:t>充実多機能</a:t>
            </a:r>
            <a:endParaRPr lang="en-US" altLang="ja-JP" sz="1200" dirty="0">
              <a:solidFill>
                <a:schemeClr val="tx1"/>
              </a:solidFill>
            </a:endParaRPr>
          </a:p>
        </p:txBody>
      </p:sp>
      <p:sp>
        <p:nvSpPr>
          <p:cNvPr id="35" name="タイトル 1">
            <a:extLst>
              <a:ext uri="{FF2B5EF4-FFF2-40B4-BE49-F238E27FC236}">
                <a16:creationId xmlns:a16="http://schemas.microsoft.com/office/drawing/2014/main" id="{733C4816-EBFB-A08F-F5AE-C30F0615CE58}"/>
              </a:ext>
            </a:extLst>
          </p:cNvPr>
          <p:cNvSpPr txBox="1">
            <a:spLocks/>
          </p:cNvSpPr>
          <p:nvPr/>
        </p:nvSpPr>
        <p:spPr>
          <a:xfrm>
            <a:off x="5630929" y="1416147"/>
            <a:ext cx="3240000" cy="1201604"/>
          </a:xfrm>
          <a:prstGeom prst="rect">
            <a:avLst/>
          </a:prstGeom>
        </p:spPr>
        <p:txBody>
          <a:bodyPr vert="horz" lIns="0" tIns="45720" rIns="0" bIns="45720" rtlCol="0" anchor="t" anchorCtr="0">
            <a:noAutofit/>
          </a:bodyPr>
          <a:lstStyle>
            <a:lvl1pPr algn="l" defTabSz="685800" rtl="0" eaLnBrk="1" latinLnBrk="0" hangingPunct="1">
              <a:lnSpc>
                <a:spcPct val="90000"/>
              </a:lnSpc>
              <a:spcBef>
                <a:spcPct val="0"/>
              </a:spcBef>
              <a:buNone/>
              <a:defRPr kumimoji="1" sz="2000" b="1" i="0" kern="1200" spc="180" baseline="0">
                <a:solidFill>
                  <a:srgbClr val="1892D4"/>
                </a:solidFill>
                <a:latin typeface="Yu Gothic" panose="020B0400000000000000" pitchFamily="34" charset="-128"/>
                <a:ea typeface="Yu Gothic" panose="020B0400000000000000" pitchFamily="34" charset="-128"/>
                <a:cs typeface="+mj-cs"/>
              </a:defRPr>
            </a:lvl1pPr>
          </a:lstStyle>
          <a:p>
            <a:r>
              <a:rPr lang="ja-JP" altLang="en-US" sz="900" b="0" spc="-120">
                <a:solidFill>
                  <a:schemeClr val="tx1"/>
                </a:solidFill>
                <a:effectLst/>
              </a:rPr>
              <a:t>グループウェアとしての機能が充実しています。</a:t>
            </a:r>
            <a:br>
              <a:rPr lang="ja-JP" altLang="en-US" sz="900" b="0" spc="-120">
                <a:solidFill>
                  <a:schemeClr val="tx1"/>
                </a:solidFill>
                <a:effectLst/>
              </a:rPr>
            </a:br>
            <a:r>
              <a:rPr lang="ja-JP" altLang="en-US" sz="900" b="0" spc="-120">
                <a:effectLst/>
              </a:rPr>
              <a:t>サイボウズ一つ導入していれば、顧客管理、案件管理、スケジュール管理、設備管理、電話メモ、メール等と網羅しています。</a:t>
            </a:r>
            <a:r>
              <a:rPr lang="ja-JP" altLang="en-US" sz="900" b="0" spc="-120">
                <a:solidFill>
                  <a:schemeClr val="tx1"/>
                </a:solidFill>
                <a:effectLst/>
              </a:rPr>
              <a:t>特にスケジュール管理は使いやすく、社内の他の社員のスケジュールが一目瞭然です。</a:t>
            </a:r>
            <a:endParaRPr lang="en-US" altLang="ja-JP" sz="900" b="0" spc="-120" dirty="0">
              <a:solidFill>
                <a:schemeClr val="tx1"/>
              </a:solidFill>
              <a:effectLst/>
            </a:endParaRPr>
          </a:p>
          <a:p>
            <a:br>
              <a:rPr lang="ja-JP" altLang="en-US" sz="900" b="0" spc="-120">
                <a:solidFill>
                  <a:schemeClr val="tx1"/>
                </a:solidFill>
                <a:effectLst/>
              </a:rPr>
            </a:br>
            <a:r>
              <a:rPr lang="ja-JP" altLang="en-US" sz="900" b="0" spc="-120">
                <a:effectLst/>
              </a:rPr>
              <a:t>外出先でもスマホで確認できるので良いです。</a:t>
            </a:r>
            <a:r>
              <a:rPr lang="ja-JP" altLang="en-US" sz="900" b="0" spc="-120">
                <a:solidFill>
                  <a:schemeClr val="tx1"/>
                </a:solidFill>
                <a:effectLst/>
              </a:rPr>
              <a:t>デザインの変更が簡単にでき、リフレッシュできます。</a:t>
            </a:r>
          </a:p>
        </p:txBody>
      </p:sp>
      <p:sp>
        <p:nvSpPr>
          <p:cNvPr id="36" name="角丸四角形 35">
            <a:extLst>
              <a:ext uri="{FF2B5EF4-FFF2-40B4-BE49-F238E27FC236}">
                <a16:creationId xmlns:a16="http://schemas.microsoft.com/office/drawing/2014/main" id="{FDEA7ACB-8116-44CB-41F6-3D049FDCCC30}"/>
              </a:ext>
            </a:extLst>
          </p:cNvPr>
          <p:cNvSpPr/>
          <p:nvPr/>
        </p:nvSpPr>
        <p:spPr>
          <a:xfrm>
            <a:off x="4639195" y="2661519"/>
            <a:ext cx="4371134" cy="2023422"/>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37" name="タイトル 1">
            <a:extLst>
              <a:ext uri="{FF2B5EF4-FFF2-40B4-BE49-F238E27FC236}">
                <a16:creationId xmlns:a16="http://schemas.microsoft.com/office/drawing/2014/main" id="{C1250AFB-CD2B-3EE8-99B9-557D77CBD58F}"/>
              </a:ext>
            </a:extLst>
          </p:cNvPr>
          <p:cNvSpPr txBox="1">
            <a:spLocks/>
          </p:cNvSpPr>
          <p:nvPr/>
        </p:nvSpPr>
        <p:spPr>
          <a:xfrm>
            <a:off x="5612236" y="2661519"/>
            <a:ext cx="3336857" cy="360000"/>
          </a:xfrm>
          <a:prstGeom prst="rect">
            <a:avLst/>
          </a:prstGeom>
        </p:spPr>
        <p:txBody>
          <a:bodyPr vert="horz" lIns="0" tIns="45720" rIns="0" bIns="45720" rtlCol="0" anchor="b" anchorCtr="0">
            <a:noAutofit/>
          </a:bodyPr>
          <a:lstStyle>
            <a:lvl1pPr algn="l" defTabSz="685800" rtl="0" eaLnBrk="1" latinLnBrk="0" hangingPunct="1">
              <a:lnSpc>
                <a:spcPct val="90000"/>
              </a:lnSpc>
              <a:spcBef>
                <a:spcPct val="0"/>
              </a:spcBef>
              <a:buNone/>
              <a:defRPr kumimoji="1" sz="2000" b="1" i="0" kern="1200" spc="180" baseline="0">
                <a:solidFill>
                  <a:srgbClr val="1892D4"/>
                </a:solidFill>
                <a:latin typeface="Yu Gothic" panose="020B0400000000000000" pitchFamily="34" charset="-128"/>
                <a:ea typeface="Yu Gothic" panose="020B0400000000000000" pitchFamily="34" charset="-128"/>
                <a:cs typeface="+mj-cs"/>
              </a:defRPr>
            </a:lvl1pPr>
          </a:lstStyle>
          <a:p>
            <a:r>
              <a:rPr lang="ja-JP" altLang="en-US" sz="1200">
                <a:solidFill>
                  <a:schemeClr val="tx1"/>
                </a:solidFill>
              </a:rPr>
              <a:t>国産のグループウェア</a:t>
            </a:r>
            <a:endParaRPr lang="en-US" altLang="ja-JP" sz="1200" dirty="0">
              <a:solidFill>
                <a:schemeClr val="tx1"/>
              </a:solidFill>
            </a:endParaRPr>
          </a:p>
        </p:txBody>
      </p:sp>
      <p:sp>
        <p:nvSpPr>
          <p:cNvPr id="38" name="タイトル 1">
            <a:extLst>
              <a:ext uri="{FF2B5EF4-FFF2-40B4-BE49-F238E27FC236}">
                <a16:creationId xmlns:a16="http://schemas.microsoft.com/office/drawing/2014/main" id="{496665F0-EAE2-4665-7567-025AF5668787}"/>
              </a:ext>
            </a:extLst>
          </p:cNvPr>
          <p:cNvSpPr txBox="1">
            <a:spLocks/>
          </p:cNvSpPr>
          <p:nvPr/>
        </p:nvSpPr>
        <p:spPr>
          <a:xfrm>
            <a:off x="5630929" y="3071964"/>
            <a:ext cx="3240000" cy="1201604"/>
          </a:xfrm>
          <a:prstGeom prst="rect">
            <a:avLst/>
          </a:prstGeom>
        </p:spPr>
        <p:txBody>
          <a:bodyPr vert="horz" lIns="0" tIns="45720" rIns="0" bIns="45720" rtlCol="0" anchor="t" anchorCtr="0">
            <a:noAutofit/>
          </a:bodyPr>
          <a:lstStyle>
            <a:lvl1pPr algn="l" defTabSz="685800" rtl="0" eaLnBrk="1" latinLnBrk="0" hangingPunct="1">
              <a:lnSpc>
                <a:spcPct val="90000"/>
              </a:lnSpc>
              <a:spcBef>
                <a:spcPct val="0"/>
              </a:spcBef>
              <a:buNone/>
              <a:defRPr kumimoji="1" sz="2000" b="1" i="0" kern="1200" spc="180" baseline="0">
                <a:solidFill>
                  <a:srgbClr val="1892D4"/>
                </a:solidFill>
                <a:latin typeface="Yu Gothic" panose="020B0400000000000000" pitchFamily="34" charset="-128"/>
                <a:ea typeface="Yu Gothic" panose="020B0400000000000000" pitchFamily="34" charset="-128"/>
                <a:cs typeface="+mj-cs"/>
              </a:defRPr>
            </a:lvl1pPr>
          </a:lstStyle>
          <a:p>
            <a:r>
              <a:rPr lang="ja-JP" altLang="en-US" sz="900" b="0" spc="-120">
                <a:solidFill>
                  <a:schemeClr val="tx1"/>
                </a:solidFill>
                <a:effectLst/>
              </a:rPr>
              <a:t>サイボウズ</a:t>
            </a:r>
            <a:r>
              <a:rPr lang="en-US" altLang="ja-JP" sz="900" b="0" spc="-120" dirty="0">
                <a:solidFill>
                  <a:schemeClr val="tx1"/>
                </a:solidFill>
                <a:effectLst/>
              </a:rPr>
              <a:t> </a:t>
            </a:r>
            <a:r>
              <a:rPr lang="en" altLang="ja-JP" sz="900" b="0" spc="0" dirty="0">
                <a:solidFill>
                  <a:schemeClr val="tx1"/>
                </a:solidFill>
                <a:effectLst/>
              </a:rPr>
              <a:t>Office</a:t>
            </a:r>
            <a:r>
              <a:rPr lang="ja-JP" altLang="en-US" sz="900" b="0" spc="-120">
                <a:solidFill>
                  <a:schemeClr val="tx1"/>
                </a:solidFill>
                <a:effectLst/>
              </a:rPr>
              <a:t>使用歴</a:t>
            </a:r>
            <a:r>
              <a:rPr lang="en-US" altLang="ja-JP" sz="900" b="0" spc="-120" dirty="0">
                <a:solidFill>
                  <a:schemeClr val="tx1"/>
                </a:solidFill>
                <a:effectLst/>
              </a:rPr>
              <a:t>12</a:t>
            </a:r>
            <a:r>
              <a:rPr lang="ja-JP" altLang="en-US" sz="900" b="0" spc="-120">
                <a:solidFill>
                  <a:schemeClr val="tx1"/>
                </a:solidFill>
                <a:effectLst/>
              </a:rPr>
              <a:t>年です。</a:t>
            </a:r>
          </a:p>
          <a:p>
            <a:r>
              <a:rPr lang="ja-JP" altLang="en-US" sz="900" b="0" spc="-120">
                <a:solidFill>
                  <a:schemeClr val="tx1"/>
                </a:solidFill>
                <a:effectLst/>
              </a:rPr>
              <a:t>今となれば、</a:t>
            </a:r>
            <a:r>
              <a:rPr lang="en-US" altLang="ja-JP" sz="900" b="0" spc="-120" dirty="0">
                <a:solidFill>
                  <a:schemeClr val="tx1"/>
                </a:solidFill>
                <a:effectLst/>
              </a:rPr>
              <a:t>12</a:t>
            </a:r>
            <a:r>
              <a:rPr lang="ja-JP" altLang="en-US" sz="900" b="0" spc="-120">
                <a:solidFill>
                  <a:schemeClr val="tx1"/>
                </a:solidFill>
                <a:effectLst/>
              </a:rPr>
              <a:t>年間のデータが蓄積でき、</a:t>
            </a:r>
            <a:r>
              <a:rPr lang="ja-JP" altLang="en-US" sz="900" b="0" spc="-120">
                <a:effectLst/>
              </a:rPr>
              <a:t>過去のやめた社員が担当していた情報もいつでも検索できるのが重宝してます。</a:t>
            </a:r>
            <a:endParaRPr lang="en-US" altLang="ja-JP" sz="900" b="0" spc="-120" dirty="0">
              <a:effectLst/>
            </a:endParaRPr>
          </a:p>
          <a:p>
            <a:endParaRPr lang="ja-JP" altLang="en-US" sz="900" b="0" spc="-120">
              <a:effectLst/>
            </a:endParaRPr>
          </a:p>
          <a:p>
            <a:r>
              <a:rPr lang="ja-JP" altLang="en-US" sz="900" b="0" spc="-120">
                <a:solidFill>
                  <a:schemeClr val="tx1"/>
                </a:solidFill>
                <a:effectLst/>
              </a:rPr>
              <a:t>特にカスタムアプリで、営業案件を案件時から納品完了や失注までの一連の情報を管理できてるので、情報としてはすごくいい情報がたまりました。一時</a:t>
            </a:r>
            <a:r>
              <a:rPr lang="en-US" altLang="ja-JP" sz="900" b="0" spc="0" dirty="0">
                <a:solidFill>
                  <a:schemeClr val="tx1"/>
                </a:solidFill>
              </a:rPr>
              <a:t>SFA</a:t>
            </a:r>
            <a:r>
              <a:rPr lang="ja-JP" altLang="en-US" sz="900" b="0" spc="-120">
                <a:solidFill>
                  <a:schemeClr val="tx1"/>
                </a:solidFill>
                <a:effectLst/>
              </a:rPr>
              <a:t>等を色々検討してましたが、</a:t>
            </a:r>
            <a:r>
              <a:rPr lang="ja-JP" altLang="en-US" sz="900" b="0" spc="-120">
                <a:effectLst/>
              </a:rPr>
              <a:t>結局単純・使いやすい・日本人向きな点が気に入ってます。</a:t>
            </a:r>
          </a:p>
          <a:p>
            <a:endParaRPr lang="en-US" altLang="ja-JP" sz="900" b="0" spc="-120" dirty="0">
              <a:solidFill>
                <a:schemeClr val="tx1"/>
              </a:solidFill>
              <a:effectLst/>
            </a:endParaRPr>
          </a:p>
          <a:p>
            <a:r>
              <a:rPr lang="ja-JP" altLang="en-US" sz="900" b="0" spc="-120">
                <a:solidFill>
                  <a:schemeClr val="tx1"/>
                </a:solidFill>
                <a:effectLst/>
              </a:rPr>
              <a:t>グループウェアにデータベース機能がついているのが本当にいいと思います。</a:t>
            </a:r>
            <a:r>
              <a:rPr lang="en-US" altLang="ja-JP" sz="900" b="0" spc="-120" dirty="0">
                <a:solidFill>
                  <a:schemeClr val="tx1"/>
                </a:solidFill>
                <a:effectLst/>
              </a:rPr>
              <a:t>12</a:t>
            </a:r>
            <a:r>
              <a:rPr lang="ja-JP" altLang="en-US" sz="900" b="0" spc="-120">
                <a:solidFill>
                  <a:schemeClr val="tx1"/>
                </a:solidFill>
                <a:effectLst/>
              </a:rPr>
              <a:t>年たっても日々システム改善されてるので、満足してます。</a:t>
            </a:r>
          </a:p>
        </p:txBody>
      </p:sp>
      <p:sp>
        <p:nvSpPr>
          <p:cNvPr id="39" name="タイトル 1">
            <a:extLst>
              <a:ext uri="{FF2B5EF4-FFF2-40B4-BE49-F238E27FC236}">
                <a16:creationId xmlns:a16="http://schemas.microsoft.com/office/drawing/2014/main" id="{0BC86029-584B-F969-C4E5-66E00E1DEA55}"/>
              </a:ext>
            </a:extLst>
          </p:cNvPr>
          <p:cNvSpPr txBox="1">
            <a:spLocks/>
          </p:cNvSpPr>
          <p:nvPr/>
        </p:nvSpPr>
        <p:spPr>
          <a:xfrm>
            <a:off x="-147757" y="2193608"/>
            <a:ext cx="1556668" cy="356058"/>
          </a:xfrm>
          <a:prstGeom prst="rect">
            <a:avLst/>
          </a:prstGeom>
        </p:spPr>
        <p:txBody>
          <a:bodyPr vert="horz" lIns="0" tIns="45720" rIns="0" bIns="45720" rtlCol="0" anchor="t" anchorCtr="0">
            <a:noAutofit/>
          </a:bodyPr>
          <a:lstStyle>
            <a:lvl1pPr algn="l" defTabSz="685800" rtl="0" eaLnBrk="1" latinLnBrk="0" hangingPunct="1">
              <a:lnSpc>
                <a:spcPct val="90000"/>
              </a:lnSpc>
              <a:spcBef>
                <a:spcPct val="0"/>
              </a:spcBef>
              <a:buNone/>
              <a:defRPr kumimoji="1" sz="2000" b="1" i="0" kern="1200" spc="180" baseline="0">
                <a:solidFill>
                  <a:srgbClr val="1892D4"/>
                </a:solidFill>
                <a:latin typeface="Yu Gothic" panose="020B0400000000000000" pitchFamily="34" charset="-128"/>
                <a:ea typeface="Yu Gothic" panose="020B0400000000000000" pitchFamily="34" charset="-128"/>
                <a:cs typeface="+mj-cs"/>
              </a:defRPr>
            </a:lvl1pPr>
          </a:lstStyle>
          <a:p>
            <a:pPr algn="ctr"/>
            <a:r>
              <a:rPr lang="en-US" altLang="ja-JP" sz="700" spc="120" dirty="0">
                <a:solidFill>
                  <a:srgbClr val="0070C0"/>
                </a:solidFill>
                <a:effectLst/>
              </a:rPr>
              <a:t>100〜300</a:t>
            </a:r>
            <a:r>
              <a:rPr lang="ja-JP" altLang="en-US" sz="700" spc="120">
                <a:solidFill>
                  <a:srgbClr val="0070C0"/>
                </a:solidFill>
                <a:effectLst/>
              </a:rPr>
              <a:t>人未満</a:t>
            </a:r>
            <a:endParaRPr lang="en-US" altLang="ja-JP" sz="700" spc="120" dirty="0">
              <a:solidFill>
                <a:srgbClr val="0070C0"/>
              </a:solidFill>
              <a:effectLst/>
            </a:endParaRPr>
          </a:p>
          <a:p>
            <a:pPr algn="ctr"/>
            <a:endParaRPr lang="en-US" altLang="ja-JP" sz="700" spc="120" dirty="0">
              <a:solidFill>
                <a:srgbClr val="0070C0"/>
              </a:solidFill>
              <a:effectLst/>
            </a:endParaRPr>
          </a:p>
          <a:p>
            <a:pPr algn="ctr"/>
            <a:r>
              <a:rPr lang="ja-JP" altLang="en-US" sz="700" spc="120">
                <a:solidFill>
                  <a:srgbClr val="0070C0"/>
                </a:solidFill>
              </a:rPr>
              <a:t>電気・電子機器</a:t>
            </a:r>
            <a:endParaRPr lang="ja-JP" altLang="en-US" sz="700" spc="120">
              <a:solidFill>
                <a:srgbClr val="0070C0"/>
              </a:solidFill>
              <a:effectLst/>
            </a:endParaRPr>
          </a:p>
        </p:txBody>
      </p:sp>
      <p:sp>
        <p:nvSpPr>
          <p:cNvPr id="40" name="タイトル 1">
            <a:extLst>
              <a:ext uri="{FF2B5EF4-FFF2-40B4-BE49-F238E27FC236}">
                <a16:creationId xmlns:a16="http://schemas.microsoft.com/office/drawing/2014/main" id="{EB899D7E-92C9-9445-53D1-FF4ED3B63F10}"/>
              </a:ext>
            </a:extLst>
          </p:cNvPr>
          <p:cNvSpPr txBox="1">
            <a:spLocks/>
          </p:cNvSpPr>
          <p:nvPr/>
        </p:nvSpPr>
        <p:spPr>
          <a:xfrm>
            <a:off x="-147757" y="3944713"/>
            <a:ext cx="1556668" cy="356058"/>
          </a:xfrm>
          <a:prstGeom prst="rect">
            <a:avLst/>
          </a:prstGeom>
        </p:spPr>
        <p:txBody>
          <a:bodyPr vert="horz" lIns="0" tIns="45720" rIns="0" bIns="45720" rtlCol="0" anchor="t" anchorCtr="0">
            <a:noAutofit/>
          </a:bodyPr>
          <a:lstStyle>
            <a:defPPr>
              <a:defRPr lang="en-US"/>
            </a:defPPr>
            <a:lvl1pPr algn="ctr" defTabSz="685800">
              <a:lnSpc>
                <a:spcPct val="90000"/>
              </a:lnSpc>
              <a:spcBef>
                <a:spcPct val="0"/>
              </a:spcBef>
              <a:buNone/>
              <a:defRPr kumimoji="1" sz="700" b="1" i="0" spc="180" baseline="0">
                <a:solidFill>
                  <a:srgbClr val="0070C0"/>
                </a:solidFill>
                <a:latin typeface="Yu Gothic" panose="020B0400000000000000" pitchFamily="34" charset="-128"/>
                <a:ea typeface="Yu Gothic" panose="020B0400000000000000" pitchFamily="34" charset="-128"/>
                <a:cs typeface="+mj-cs"/>
              </a:defRPr>
            </a:lvl1pPr>
          </a:lstStyle>
          <a:p>
            <a:r>
              <a:rPr lang="en-US" altLang="ja-JP" spc="120" dirty="0"/>
              <a:t>50〜100</a:t>
            </a:r>
            <a:r>
              <a:rPr lang="ja-JP" altLang="en-US" spc="120"/>
              <a:t>人未満</a:t>
            </a:r>
            <a:endParaRPr lang="en-US" altLang="ja-JP" spc="120" dirty="0"/>
          </a:p>
          <a:p>
            <a:endParaRPr lang="en-US" altLang="ja-JP" spc="120" dirty="0"/>
          </a:p>
          <a:p>
            <a:r>
              <a:rPr lang="ja-JP" altLang="en-US" spc="120"/>
              <a:t>ソフトウェア・</a:t>
            </a:r>
            <a:r>
              <a:rPr lang="en-US" altLang="ja-JP" spc="120" dirty="0"/>
              <a:t>SI</a:t>
            </a:r>
            <a:endParaRPr lang="ja-JP" altLang="en-US" spc="120"/>
          </a:p>
        </p:txBody>
      </p:sp>
      <p:sp>
        <p:nvSpPr>
          <p:cNvPr id="41" name="タイトル 1">
            <a:extLst>
              <a:ext uri="{FF2B5EF4-FFF2-40B4-BE49-F238E27FC236}">
                <a16:creationId xmlns:a16="http://schemas.microsoft.com/office/drawing/2014/main" id="{F5169A91-E7C6-5CE1-ACD4-C48B42F842AC}"/>
              </a:ext>
            </a:extLst>
          </p:cNvPr>
          <p:cNvSpPr txBox="1">
            <a:spLocks/>
          </p:cNvSpPr>
          <p:nvPr/>
        </p:nvSpPr>
        <p:spPr>
          <a:xfrm>
            <a:off x="4344158" y="2023492"/>
            <a:ext cx="1556668" cy="356058"/>
          </a:xfrm>
          <a:prstGeom prst="rect">
            <a:avLst/>
          </a:prstGeom>
        </p:spPr>
        <p:txBody>
          <a:bodyPr vert="horz" lIns="0" tIns="45720" rIns="0" bIns="45720" rtlCol="0" anchor="t" anchorCtr="0">
            <a:noAutofit/>
          </a:bodyPr>
          <a:lstStyle>
            <a:lvl1pPr algn="l" defTabSz="685800" rtl="0" eaLnBrk="1" latinLnBrk="0" hangingPunct="1">
              <a:lnSpc>
                <a:spcPct val="90000"/>
              </a:lnSpc>
              <a:spcBef>
                <a:spcPct val="0"/>
              </a:spcBef>
              <a:buNone/>
              <a:defRPr kumimoji="1" sz="2000" b="1" i="0" kern="1200" spc="180" baseline="0">
                <a:solidFill>
                  <a:srgbClr val="1892D4"/>
                </a:solidFill>
                <a:latin typeface="Yu Gothic" panose="020B0400000000000000" pitchFamily="34" charset="-128"/>
                <a:ea typeface="Yu Gothic" panose="020B0400000000000000" pitchFamily="34" charset="-128"/>
                <a:cs typeface="+mj-cs"/>
              </a:defRPr>
            </a:lvl1pPr>
          </a:lstStyle>
          <a:p>
            <a:pPr algn="ctr"/>
            <a:r>
              <a:rPr lang="en-US" altLang="ja-JP" sz="700" spc="120" dirty="0">
                <a:solidFill>
                  <a:srgbClr val="0070C0"/>
                </a:solidFill>
              </a:rPr>
              <a:t>20</a:t>
            </a:r>
            <a:r>
              <a:rPr lang="ja-JP" altLang="en-US" sz="700" spc="120">
                <a:solidFill>
                  <a:srgbClr val="0070C0"/>
                </a:solidFill>
                <a:effectLst/>
              </a:rPr>
              <a:t>人未満</a:t>
            </a:r>
            <a:endParaRPr lang="en-US" altLang="ja-JP" sz="700" spc="120" dirty="0">
              <a:solidFill>
                <a:srgbClr val="0070C0"/>
              </a:solidFill>
              <a:effectLst/>
            </a:endParaRPr>
          </a:p>
          <a:p>
            <a:pPr algn="ctr"/>
            <a:endParaRPr lang="en-US" altLang="ja-JP" sz="700" spc="120" dirty="0">
              <a:solidFill>
                <a:srgbClr val="0070C0"/>
              </a:solidFill>
              <a:effectLst/>
            </a:endParaRPr>
          </a:p>
          <a:p>
            <a:pPr algn="ctr"/>
            <a:r>
              <a:rPr lang="ja-JP" altLang="en-US" sz="700" spc="120">
                <a:solidFill>
                  <a:srgbClr val="0070C0"/>
                </a:solidFill>
              </a:rPr>
              <a:t>ソフトウェア・</a:t>
            </a:r>
            <a:r>
              <a:rPr lang="en-US" altLang="ja-JP" sz="700" spc="120" dirty="0">
                <a:solidFill>
                  <a:srgbClr val="0070C0"/>
                </a:solidFill>
              </a:rPr>
              <a:t>SI</a:t>
            </a:r>
            <a:endParaRPr lang="ja-JP" altLang="en-US" sz="700" spc="120">
              <a:solidFill>
                <a:srgbClr val="0070C0"/>
              </a:solidFill>
              <a:effectLst/>
            </a:endParaRPr>
          </a:p>
        </p:txBody>
      </p:sp>
      <p:sp>
        <p:nvSpPr>
          <p:cNvPr id="42" name="タイトル 1">
            <a:extLst>
              <a:ext uri="{FF2B5EF4-FFF2-40B4-BE49-F238E27FC236}">
                <a16:creationId xmlns:a16="http://schemas.microsoft.com/office/drawing/2014/main" id="{2C30C8E0-FA48-3EAC-77E9-A24688A12783}"/>
              </a:ext>
            </a:extLst>
          </p:cNvPr>
          <p:cNvSpPr txBox="1">
            <a:spLocks/>
          </p:cNvSpPr>
          <p:nvPr/>
        </p:nvSpPr>
        <p:spPr>
          <a:xfrm>
            <a:off x="4365424" y="3702284"/>
            <a:ext cx="1556668" cy="356058"/>
          </a:xfrm>
          <a:prstGeom prst="rect">
            <a:avLst/>
          </a:prstGeom>
        </p:spPr>
        <p:txBody>
          <a:bodyPr vert="horz" lIns="0" tIns="45720" rIns="0" bIns="45720" rtlCol="0" anchor="t" anchorCtr="0">
            <a:noAutofit/>
          </a:bodyPr>
          <a:lstStyle>
            <a:lvl1pPr algn="l" defTabSz="685800" rtl="0" eaLnBrk="1" latinLnBrk="0" hangingPunct="1">
              <a:lnSpc>
                <a:spcPct val="90000"/>
              </a:lnSpc>
              <a:spcBef>
                <a:spcPct val="0"/>
              </a:spcBef>
              <a:buNone/>
              <a:defRPr kumimoji="1" sz="2000" b="1" i="0" kern="1200" spc="180" baseline="0">
                <a:solidFill>
                  <a:srgbClr val="1892D4"/>
                </a:solidFill>
                <a:latin typeface="Yu Gothic" panose="020B0400000000000000" pitchFamily="34" charset="-128"/>
                <a:ea typeface="Yu Gothic" panose="020B0400000000000000" pitchFamily="34" charset="-128"/>
                <a:cs typeface="+mj-cs"/>
              </a:defRPr>
            </a:lvl1pPr>
          </a:lstStyle>
          <a:p>
            <a:pPr algn="ctr"/>
            <a:r>
              <a:rPr lang="en-US" altLang="ja-JP" sz="700" spc="120" dirty="0">
                <a:solidFill>
                  <a:srgbClr val="0070C0"/>
                </a:solidFill>
                <a:effectLst/>
              </a:rPr>
              <a:t>20</a:t>
            </a:r>
            <a:r>
              <a:rPr lang="ja-JP" altLang="en-US" sz="700" spc="120">
                <a:solidFill>
                  <a:srgbClr val="0070C0"/>
                </a:solidFill>
                <a:effectLst/>
              </a:rPr>
              <a:t>人未満</a:t>
            </a:r>
            <a:endParaRPr lang="en-US" altLang="ja-JP" sz="700" spc="120" dirty="0">
              <a:solidFill>
                <a:srgbClr val="0070C0"/>
              </a:solidFill>
              <a:effectLst/>
            </a:endParaRPr>
          </a:p>
          <a:p>
            <a:pPr algn="ctr"/>
            <a:endParaRPr lang="en-US" altLang="ja-JP" sz="700" spc="120" dirty="0">
              <a:solidFill>
                <a:srgbClr val="0070C0"/>
              </a:solidFill>
              <a:effectLst/>
            </a:endParaRPr>
          </a:p>
          <a:p>
            <a:pPr algn="ctr"/>
            <a:r>
              <a:rPr lang="ja-JP" altLang="en-US" sz="700" spc="120">
                <a:solidFill>
                  <a:srgbClr val="0070C0"/>
                </a:solidFill>
              </a:rPr>
              <a:t>情報通信・</a:t>
            </a:r>
            <a:br>
              <a:rPr lang="en-US" altLang="ja-JP" sz="700" spc="120" dirty="0">
                <a:solidFill>
                  <a:srgbClr val="0070C0"/>
                </a:solidFill>
              </a:rPr>
            </a:br>
            <a:r>
              <a:rPr lang="ja-JP" altLang="en-US" sz="700" spc="120">
                <a:solidFill>
                  <a:srgbClr val="0070C0"/>
                </a:solidFill>
              </a:rPr>
              <a:t>インターネット</a:t>
            </a:r>
            <a:endParaRPr lang="ja-JP" altLang="en-US" sz="700" spc="120">
              <a:solidFill>
                <a:srgbClr val="0070C0"/>
              </a:solidFill>
              <a:effectLst/>
            </a:endParaRPr>
          </a:p>
        </p:txBody>
      </p:sp>
      <p:sp>
        <p:nvSpPr>
          <p:cNvPr id="49" name="テキスト ボックス 48">
            <a:extLst>
              <a:ext uri="{FF2B5EF4-FFF2-40B4-BE49-F238E27FC236}">
                <a16:creationId xmlns:a16="http://schemas.microsoft.com/office/drawing/2014/main" id="{5B43CA02-925D-E4D7-9A7F-B78327B2B403}"/>
              </a:ext>
            </a:extLst>
          </p:cNvPr>
          <p:cNvSpPr txBox="1"/>
          <p:nvPr/>
        </p:nvSpPr>
        <p:spPr>
          <a:xfrm>
            <a:off x="936852" y="2631659"/>
            <a:ext cx="3583194" cy="200055"/>
          </a:xfrm>
          <a:prstGeom prst="rect">
            <a:avLst/>
          </a:prstGeom>
          <a:noFill/>
        </p:spPr>
        <p:txBody>
          <a:bodyPr wrap="square">
            <a:spAutoFit/>
          </a:bodyPr>
          <a:lstStyle/>
          <a:p>
            <a:pPr algn="r"/>
            <a:r>
              <a:rPr lang="en" altLang="ja-JP" sz="700" dirty="0">
                <a:solidFill>
                  <a:schemeClr val="accent1"/>
                </a:solidFill>
                <a:latin typeface="Yu Gothic" panose="020B0400000000000000" pitchFamily="34" charset="-128"/>
                <a:ea typeface="Yu Gothic" panose="020B0400000000000000" pitchFamily="34" charset="-128"/>
              </a:rPr>
              <a:t>https://</a:t>
            </a:r>
            <a:r>
              <a:rPr lang="en" altLang="ja-JP" sz="700" dirty="0" err="1">
                <a:solidFill>
                  <a:schemeClr val="accent1"/>
                </a:solidFill>
                <a:latin typeface="Yu Gothic" panose="020B0400000000000000" pitchFamily="34" charset="-128"/>
                <a:ea typeface="Yu Gothic" panose="020B0400000000000000" pitchFamily="34" charset="-128"/>
              </a:rPr>
              <a:t>www.itreview.jp</a:t>
            </a:r>
            <a:r>
              <a:rPr lang="en" altLang="ja-JP" sz="700" dirty="0">
                <a:solidFill>
                  <a:schemeClr val="accent1"/>
                </a:solidFill>
                <a:latin typeface="Yu Gothic" panose="020B0400000000000000" pitchFamily="34" charset="-128"/>
                <a:ea typeface="Yu Gothic" panose="020B0400000000000000" pitchFamily="34" charset="-128"/>
              </a:rPr>
              <a:t>/products/</a:t>
            </a:r>
            <a:r>
              <a:rPr lang="en" altLang="ja-JP" sz="700" dirty="0" err="1">
                <a:solidFill>
                  <a:schemeClr val="accent1"/>
                </a:solidFill>
                <a:latin typeface="Yu Gothic" panose="020B0400000000000000" pitchFamily="34" charset="-128"/>
                <a:ea typeface="Yu Gothic" panose="020B0400000000000000" pitchFamily="34" charset="-128"/>
              </a:rPr>
              <a:t>cybozu</a:t>
            </a:r>
            <a:r>
              <a:rPr lang="en" altLang="ja-JP" sz="700" dirty="0">
                <a:solidFill>
                  <a:schemeClr val="accent1"/>
                </a:solidFill>
                <a:latin typeface="Yu Gothic" panose="020B0400000000000000" pitchFamily="34" charset="-128"/>
                <a:ea typeface="Yu Gothic" panose="020B0400000000000000" pitchFamily="34" charset="-128"/>
              </a:rPr>
              <a:t>-office/reviews/161034</a:t>
            </a:r>
            <a:endParaRPr lang="ja-JP" altLang="en-US" sz="700">
              <a:solidFill>
                <a:schemeClr val="accent1"/>
              </a:solidFill>
              <a:latin typeface="Yu Gothic" panose="020B0400000000000000" pitchFamily="34" charset="-128"/>
              <a:ea typeface="Yu Gothic" panose="020B0400000000000000" pitchFamily="34" charset="-128"/>
            </a:endParaRPr>
          </a:p>
        </p:txBody>
      </p:sp>
      <p:sp>
        <p:nvSpPr>
          <p:cNvPr id="50" name="テキスト ボックス 49">
            <a:extLst>
              <a:ext uri="{FF2B5EF4-FFF2-40B4-BE49-F238E27FC236}">
                <a16:creationId xmlns:a16="http://schemas.microsoft.com/office/drawing/2014/main" id="{D4163A17-6284-7014-455A-BE72EEE27C08}"/>
              </a:ext>
            </a:extLst>
          </p:cNvPr>
          <p:cNvSpPr txBox="1"/>
          <p:nvPr/>
        </p:nvSpPr>
        <p:spPr>
          <a:xfrm>
            <a:off x="936852" y="4502235"/>
            <a:ext cx="3583194" cy="200055"/>
          </a:xfrm>
          <a:prstGeom prst="rect">
            <a:avLst/>
          </a:prstGeom>
          <a:noFill/>
        </p:spPr>
        <p:txBody>
          <a:bodyPr wrap="square">
            <a:spAutoFit/>
          </a:bodyPr>
          <a:lstStyle/>
          <a:p>
            <a:pPr algn="r"/>
            <a:r>
              <a:rPr lang="en" altLang="ja-JP" sz="700" dirty="0">
                <a:solidFill>
                  <a:schemeClr val="accent1"/>
                </a:solidFill>
                <a:latin typeface="Yu Gothic" panose="020B0400000000000000" pitchFamily="34" charset="-128"/>
                <a:ea typeface="Yu Gothic" panose="020B0400000000000000" pitchFamily="34" charset="-128"/>
              </a:rPr>
              <a:t>https://</a:t>
            </a:r>
            <a:r>
              <a:rPr lang="en" altLang="ja-JP" sz="700" dirty="0" err="1">
                <a:solidFill>
                  <a:schemeClr val="accent1"/>
                </a:solidFill>
                <a:latin typeface="Yu Gothic" panose="020B0400000000000000" pitchFamily="34" charset="-128"/>
                <a:ea typeface="Yu Gothic" panose="020B0400000000000000" pitchFamily="34" charset="-128"/>
              </a:rPr>
              <a:t>www.itreview.jp</a:t>
            </a:r>
            <a:r>
              <a:rPr lang="en" altLang="ja-JP" sz="700" dirty="0">
                <a:solidFill>
                  <a:schemeClr val="accent1"/>
                </a:solidFill>
                <a:latin typeface="Yu Gothic" panose="020B0400000000000000" pitchFamily="34" charset="-128"/>
                <a:ea typeface="Yu Gothic" panose="020B0400000000000000" pitchFamily="34" charset="-128"/>
              </a:rPr>
              <a:t>/products/</a:t>
            </a:r>
            <a:r>
              <a:rPr lang="en" altLang="ja-JP" sz="700" dirty="0" err="1">
                <a:solidFill>
                  <a:schemeClr val="accent1"/>
                </a:solidFill>
                <a:latin typeface="Yu Gothic" panose="020B0400000000000000" pitchFamily="34" charset="-128"/>
                <a:ea typeface="Yu Gothic" panose="020B0400000000000000" pitchFamily="34" charset="-128"/>
              </a:rPr>
              <a:t>cybozu</a:t>
            </a:r>
            <a:r>
              <a:rPr lang="en" altLang="ja-JP" sz="700" dirty="0">
                <a:solidFill>
                  <a:schemeClr val="accent1"/>
                </a:solidFill>
                <a:latin typeface="Yu Gothic" panose="020B0400000000000000" pitchFamily="34" charset="-128"/>
                <a:ea typeface="Yu Gothic" panose="020B0400000000000000" pitchFamily="34" charset="-128"/>
              </a:rPr>
              <a:t>-office/reviews/144740</a:t>
            </a:r>
            <a:endParaRPr lang="ja-JP" altLang="en-US" sz="700">
              <a:solidFill>
                <a:schemeClr val="accent1"/>
              </a:solidFill>
              <a:latin typeface="Yu Gothic" panose="020B0400000000000000" pitchFamily="34" charset="-128"/>
              <a:ea typeface="Yu Gothic" panose="020B0400000000000000" pitchFamily="34" charset="-128"/>
            </a:endParaRPr>
          </a:p>
        </p:txBody>
      </p:sp>
      <p:sp>
        <p:nvSpPr>
          <p:cNvPr id="51" name="テキスト ボックス 50">
            <a:extLst>
              <a:ext uri="{FF2B5EF4-FFF2-40B4-BE49-F238E27FC236}">
                <a16:creationId xmlns:a16="http://schemas.microsoft.com/office/drawing/2014/main" id="{D78454C2-5D9C-3724-E030-CE970662445B}"/>
              </a:ext>
            </a:extLst>
          </p:cNvPr>
          <p:cNvSpPr txBox="1"/>
          <p:nvPr/>
        </p:nvSpPr>
        <p:spPr>
          <a:xfrm>
            <a:off x="5440433" y="2417324"/>
            <a:ext cx="3583194" cy="200055"/>
          </a:xfrm>
          <a:prstGeom prst="rect">
            <a:avLst/>
          </a:prstGeom>
          <a:noFill/>
        </p:spPr>
        <p:txBody>
          <a:bodyPr wrap="square">
            <a:spAutoFit/>
          </a:bodyPr>
          <a:lstStyle/>
          <a:p>
            <a:pPr algn="r"/>
            <a:r>
              <a:rPr lang="en" altLang="ja-JP" sz="700" dirty="0">
                <a:solidFill>
                  <a:schemeClr val="accent1"/>
                </a:solidFill>
                <a:latin typeface="Yu Gothic" panose="020B0400000000000000" pitchFamily="34" charset="-128"/>
                <a:ea typeface="Yu Gothic" panose="020B0400000000000000" pitchFamily="34" charset="-128"/>
              </a:rPr>
              <a:t>https://</a:t>
            </a:r>
            <a:r>
              <a:rPr lang="en" altLang="ja-JP" sz="700" dirty="0" err="1">
                <a:solidFill>
                  <a:schemeClr val="accent1"/>
                </a:solidFill>
                <a:latin typeface="Yu Gothic" panose="020B0400000000000000" pitchFamily="34" charset="-128"/>
                <a:ea typeface="Yu Gothic" panose="020B0400000000000000" pitchFamily="34" charset="-128"/>
              </a:rPr>
              <a:t>www.itreview.jp</a:t>
            </a:r>
            <a:r>
              <a:rPr lang="en" altLang="ja-JP" sz="700" dirty="0">
                <a:solidFill>
                  <a:schemeClr val="accent1"/>
                </a:solidFill>
                <a:latin typeface="Yu Gothic" panose="020B0400000000000000" pitchFamily="34" charset="-128"/>
                <a:ea typeface="Yu Gothic" panose="020B0400000000000000" pitchFamily="34" charset="-128"/>
              </a:rPr>
              <a:t>/products/</a:t>
            </a:r>
            <a:r>
              <a:rPr lang="en" altLang="ja-JP" sz="700" dirty="0" err="1">
                <a:solidFill>
                  <a:schemeClr val="accent1"/>
                </a:solidFill>
                <a:latin typeface="Yu Gothic" panose="020B0400000000000000" pitchFamily="34" charset="-128"/>
                <a:ea typeface="Yu Gothic" panose="020B0400000000000000" pitchFamily="34" charset="-128"/>
              </a:rPr>
              <a:t>cybozu</a:t>
            </a:r>
            <a:r>
              <a:rPr lang="en" altLang="ja-JP" sz="700" dirty="0">
                <a:solidFill>
                  <a:schemeClr val="accent1"/>
                </a:solidFill>
                <a:latin typeface="Yu Gothic" panose="020B0400000000000000" pitchFamily="34" charset="-128"/>
                <a:ea typeface="Yu Gothic" panose="020B0400000000000000" pitchFamily="34" charset="-128"/>
              </a:rPr>
              <a:t>-office/reviews/133465</a:t>
            </a:r>
            <a:endParaRPr lang="ja-JP" altLang="en-US" sz="700">
              <a:solidFill>
                <a:schemeClr val="accent1"/>
              </a:solidFill>
              <a:latin typeface="Yu Gothic" panose="020B0400000000000000" pitchFamily="34" charset="-128"/>
              <a:ea typeface="Yu Gothic" panose="020B0400000000000000" pitchFamily="34" charset="-128"/>
            </a:endParaRPr>
          </a:p>
        </p:txBody>
      </p:sp>
      <p:sp>
        <p:nvSpPr>
          <p:cNvPr id="52" name="テキスト ボックス 51">
            <a:extLst>
              <a:ext uri="{FF2B5EF4-FFF2-40B4-BE49-F238E27FC236}">
                <a16:creationId xmlns:a16="http://schemas.microsoft.com/office/drawing/2014/main" id="{7521B5AB-9EF8-64E3-92B6-FF3186A3E108}"/>
              </a:ext>
            </a:extLst>
          </p:cNvPr>
          <p:cNvSpPr txBox="1"/>
          <p:nvPr/>
        </p:nvSpPr>
        <p:spPr>
          <a:xfrm>
            <a:off x="5440433" y="4488793"/>
            <a:ext cx="3583194" cy="200055"/>
          </a:xfrm>
          <a:prstGeom prst="rect">
            <a:avLst/>
          </a:prstGeom>
          <a:noFill/>
        </p:spPr>
        <p:txBody>
          <a:bodyPr wrap="square">
            <a:spAutoFit/>
          </a:bodyPr>
          <a:lstStyle/>
          <a:p>
            <a:pPr algn="r"/>
            <a:r>
              <a:rPr lang="en" altLang="ja-JP" sz="700" dirty="0">
                <a:solidFill>
                  <a:schemeClr val="accent1"/>
                </a:solidFill>
                <a:latin typeface="Yu Gothic" panose="020B0400000000000000" pitchFamily="34" charset="-128"/>
                <a:ea typeface="Yu Gothic" panose="020B0400000000000000" pitchFamily="34" charset="-128"/>
              </a:rPr>
              <a:t>https://</a:t>
            </a:r>
            <a:r>
              <a:rPr lang="en" altLang="ja-JP" sz="700" dirty="0" err="1">
                <a:solidFill>
                  <a:schemeClr val="accent1"/>
                </a:solidFill>
                <a:latin typeface="Yu Gothic" panose="020B0400000000000000" pitchFamily="34" charset="-128"/>
                <a:ea typeface="Yu Gothic" panose="020B0400000000000000" pitchFamily="34" charset="-128"/>
              </a:rPr>
              <a:t>www.itreview.jp</a:t>
            </a:r>
            <a:r>
              <a:rPr lang="en" altLang="ja-JP" sz="700" dirty="0">
                <a:solidFill>
                  <a:schemeClr val="accent1"/>
                </a:solidFill>
                <a:latin typeface="Yu Gothic" panose="020B0400000000000000" pitchFamily="34" charset="-128"/>
                <a:ea typeface="Yu Gothic" panose="020B0400000000000000" pitchFamily="34" charset="-128"/>
              </a:rPr>
              <a:t>/products/</a:t>
            </a:r>
            <a:r>
              <a:rPr lang="en" altLang="ja-JP" sz="700" dirty="0" err="1">
                <a:solidFill>
                  <a:schemeClr val="accent1"/>
                </a:solidFill>
                <a:latin typeface="Yu Gothic" panose="020B0400000000000000" pitchFamily="34" charset="-128"/>
                <a:ea typeface="Yu Gothic" panose="020B0400000000000000" pitchFamily="34" charset="-128"/>
              </a:rPr>
              <a:t>cybozu</a:t>
            </a:r>
            <a:r>
              <a:rPr lang="en" altLang="ja-JP" sz="700" dirty="0">
                <a:solidFill>
                  <a:schemeClr val="accent1"/>
                </a:solidFill>
                <a:latin typeface="Yu Gothic" panose="020B0400000000000000" pitchFamily="34" charset="-128"/>
                <a:ea typeface="Yu Gothic" panose="020B0400000000000000" pitchFamily="34" charset="-128"/>
              </a:rPr>
              <a:t>-office/reviews/6106</a:t>
            </a:r>
            <a:endParaRPr lang="ja-JP" altLang="en-US" sz="700">
              <a:solidFill>
                <a:schemeClr val="accent1"/>
              </a:solidFill>
              <a:latin typeface="Yu Gothic" panose="020B0400000000000000" pitchFamily="34" charset="-128"/>
              <a:ea typeface="Yu Gothic" panose="020B0400000000000000" pitchFamily="34" charset="-128"/>
            </a:endParaRPr>
          </a:p>
        </p:txBody>
      </p:sp>
      <p:pic>
        <p:nvPicPr>
          <p:cNvPr id="10" name="図 9" descr="アイコン&#10;&#10;自動的に生成された説明">
            <a:extLst>
              <a:ext uri="{FF2B5EF4-FFF2-40B4-BE49-F238E27FC236}">
                <a16:creationId xmlns:a16="http://schemas.microsoft.com/office/drawing/2014/main" id="{29BB7CF8-0285-E842-1F81-739696DADE4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9651" y="1347796"/>
            <a:ext cx="621853" cy="621853"/>
          </a:xfrm>
          <a:prstGeom prst="ellipse">
            <a:avLst/>
          </a:prstGeom>
        </p:spPr>
      </p:pic>
      <p:pic>
        <p:nvPicPr>
          <p:cNvPr id="12" name="図 11" descr="アイコン&#10;&#10;自動的に生成された説明">
            <a:extLst>
              <a:ext uri="{FF2B5EF4-FFF2-40B4-BE49-F238E27FC236}">
                <a16:creationId xmlns:a16="http://schemas.microsoft.com/office/drawing/2014/main" id="{383B891A-F37C-76B9-8EAB-83AA29A16AE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9651" y="3254589"/>
            <a:ext cx="621853" cy="621853"/>
          </a:xfrm>
          <a:prstGeom prst="ellipse">
            <a:avLst/>
          </a:prstGeom>
        </p:spPr>
      </p:pic>
      <p:pic>
        <p:nvPicPr>
          <p:cNvPr id="13" name="図 12" descr="アイコン&#10;&#10;自動的に生成された説明">
            <a:extLst>
              <a:ext uri="{FF2B5EF4-FFF2-40B4-BE49-F238E27FC236}">
                <a16:creationId xmlns:a16="http://schemas.microsoft.com/office/drawing/2014/main" id="{80E52C50-A7EC-711B-2F3B-8EC3F4ECFCD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84307" y="1347796"/>
            <a:ext cx="621853" cy="621853"/>
          </a:xfrm>
          <a:prstGeom prst="ellipse">
            <a:avLst/>
          </a:prstGeom>
        </p:spPr>
      </p:pic>
      <p:pic>
        <p:nvPicPr>
          <p:cNvPr id="14" name="図 13" descr="アイコン&#10;&#10;自動的に生成された説明">
            <a:extLst>
              <a:ext uri="{FF2B5EF4-FFF2-40B4-BE49-F238E27FC236}">
                <a16:creationId xmlns:a16="http://schemas.microsoft.com/office/drawing/2014/main" id="{ED3ACCB8-447B-EF06-D074-E1B719486A0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63739" y="3040377"/>
            <a:ext cx="621853" cy="621853"/>
          </a:xfrm>
          <a:prstGeom prst="ellipse">
            <a:avLst/>
          </a:prstGeom>
        </p:spPr>
      </p:pic>
    </p:spTree>
    <p:extLst>
      <p:ext uri="{BB962C8B-B14F-4D97-AF65-F5344CB8AC3E}">
        <p14:creationId xmlns:p14="http://schemas.microsoft.com/office/powerpoint/2010/main" val="2488355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66D40A-2622-5BBD-61F1-9866DE94988B}"/>
              </a:ext>
            </a:extLst>
          </p:cNvPr>
          <p:cNvSpPr>
            <a:spLocks noGrp="1"/>
          </p:cNvSpPr>
          <p:nvPr>
            <p:ph type="title"/>
          </p:nvPr>
        </p:nvSpPr>
        <p:spPr>
          <a:xfrm>
            <a:off x="628650" y="1941279"/>
            <a:ext cx="7886700" cy="541571"/>
          </a:xfrm>
        </p:spPr>
        <p:txBody>
          <a:bodyPr/>
          <a:lstStyle/>
          <a:p>
            <a:r>
              <a:rPr kumimoji="1" lang="ja-JP" altLang="en-US" sz="3200"/>
              <a:t>サイボウズ</a:t>
            </a:r>
            <a:r>
              <a:rPr kumimoji="1" lang="en-US" altLang="ja-JP" sz="3200" dirty="0"/>
              <a:t> Office </a:t>
            </a:r>
            <a:r>
              <a:rPr lang="ja-JP" altLang="en-US" sz="3200"/>
              <a:t>の運用基盤</a:t>
            </a:r>
            <a:endParaRPr kumimoji="1" lang="ja-JP" altLang="en-US" sz="3200"/>
          </a:p>
        </p:txBody>
      </p:sp>
      <p:sp>
        <p:nvSpPr>
          <p:cNvPr id="3" name="フッター プレースホルダー 2">
            <a:extLst>
              <a:ext uri="{FF2B5EF4-FFF2-40B4-BE49-F238E27FC236}">
                <a16:creationId xmlns:a16="http://schemas.microsoft.com/office/drawing/2014/main" id="{0691526E-8FFC-66F8-B9CF-153B8FE634EA}"/>
              </a:ext>
            </a:extLst>
          </p:cNvPr>
          <p:cNvSpPr>
            <a:spLocks noGrp="1"/>
          </p:cNvSpPr>
          <p:nvPr>
            <p:ph type="ftr" sz="quarter" idx="3"/>
          </p:nvPr>
        </p:nvSpPr>
        <p:spPr/>
        <p:txBody>
          <a:bodyPr/>
          <a:lstStyle/>
          <a:p>
            <a:r>
              <a:rPr kumimoji="1" lang="en" altLang="ja-JP"/>
              <a:t>Copyright © Cybozu, Inc.</a:t>
            </a:r>
            <a:endParaRPr kumimoji="1" lang="ja-JP" altLang="en-US"/>
          </a:p>
        </p:txBody>
      </p:sp>
      <p:sp>
        <p:nvSpPr>
          <p:cNvPr id="4" name="スライド番号プレースホルダー 3">
            <a:extLst>
              <a:ext uri="{FF2B5EF4-FFF2-40B4-BE49-F238E27FC236}">
                <a16:creationId xmlns:a16="http://schemas.microsoft.com/office/drawing/2014/main" id="{AFEF67DA-5F53-BBCB-D08C-BEF4C3F8569B}"/>
              </a:ext>
            </a:extLst>
          </p:cNvPr>
          <p:cNvSpPr>
            <a:spLocks noGrp="1"/>
          </p:cNvSpPr>
          <p:nvPr>
            <p:ph type="sldNum" sz="quarter" idx="4"/>
          </p:nvPr>
        </p:nvSpPr>
        <p:spPr/>
        <p:txBody>
          <a:bodyPr/>
          <a:lstStyle/>
          <a:p>
            <a:fld id="{870598C0-F87F-9642-9260-C28AE0AA0F34}" type="slidenum">
              <a:rPr kumimoji="1" lang="ja-JP" altLang="en-US" smtClean="0"/>
              <a:pPr/>
              <a:t>35</a:t>
            </a:fld>
            <a:endParaRPr kumimoji="1" lang="ja-JP" altLang="en-US"/>
          </a:p>
        </p:txBody>
      </p:sp>
    </p:spTree>
    <p:extLst>
      <p:ext uri="{BB962C8B-B14F-4D97-AF65-F5344CB8AC3E}">
        <p14:creationId xmlns:p14="http://schemas.microsoft.com/office/powerpoint/2010/main" val="611810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458C6-4A29-2E43-E6AA-DB17D00FD441}"/>
              </a:ext>
            </a:extLst>
          </p:cNvPr>
          <p:cNvSpPr>
            <a:spLocks noGrp="1"/>
          </p:cNvSpPr>
          <p:nvPr>
            <p:ph type="title"/>
          </p:nvPr>
        </p:nvSpPr>
        <p:spPr/>
        <p:txBody>
          <a:bodyPr/>
          <a:lstStyle/>
          <a:p>
            <a:r>
              <a:rPr kumimoji="1" lang="ja-JP" altLang="en-US"/>
              <a:t>不正アクセスを防止する機能</a:t>
            </a:r>
          </a:p>
        </p:txBody>
      </p:sp>
      <p:sp>
        <p:nvSpPr>
          <p:cNvPr id="4" name="フッター プレースホルダー 3">
            <a:extLst>
              <a:ext uri="{FF2B5EF4-FFF2-40B4-BE49-F238E27FC236}">
                <a16:creationId xmlns:a16="http://schemas.microsoft.com/office/drawing/2014/main" id="{91792615-1D65-EF90-AED0-B1202B02AEBD}"/>
              </a:ext>
            </a:extLst>
          </p:cNvPr>
          <p:cNvSpPr>
            <a:spLocks noGrp="1"/>
          </p:cNvSpPr>
          <p:nvPr>
            <p:ph type="ftr" sz="quarter" idx="3"/>
          </p:nvPr>
        </p:nvSpPr>
        <p:spPr>
          <a:xfrm>
            <a:off x="3028950" y="4846968"/>
            <a:ext cx="3086100" cy="274637"/>
          </a:xfrm>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8866CDF0-270B-073D-B6F9-06C5BC090688}"/>
              </a:ext>
            </a:extLst>
          </p:cNvPr>
          <p:cNvSpPr>
            <a:spLocks noGrp="1"/>
          </p:cNvSpPr>
          <p:nvPr>
            <p:ph type="sldNum" sz="quarter" idx="4"/>
          </p:nvPr>
        </p:nvSpPr>
        <p:spPr/>
        <p:txBody>
          <a:bodyPr/>
          <a:lstStyle/>
          <a:p>
            <a:fld id="{870598C0-F87F-9642-9260-C28AE0AA0F34}" type="slidenum">
              <a:rPr kumimoji="1" lang="ja-JP" altLang="en-US" smtClean="0"/>
              <a:pPr/>
              <a:t>36</a:t>
            </a:fld>
            <a:endParaRPr kumimoji="1" lang="ja-JP" altLang="en-US"/>
          </a:p>
        </p:txBody>
      </p:sp>
      <p:sp>
        <p:nvSpPr>
          <p:cNvPr id="6" name="テキスト ボックス 5">
            <a:extLst>
              <a:ext uri="{FF2B5EF4-FFF2-40B4-BE49-F238E27FC236}">
                <a16:creationId xmlns:a16="http://schemas.microsoft.com/office/drawing/2014/main" id="{F62E8618-CD96-D089-79E5-FA8729AF30E5}"/>
              </a:ext>
            </a:extLst>
          </p:cNvPr>
          <p:cNvSpPr txBox="1"/>
          <p:nvPr/>
        </p:nvSpPr>
        <p:spPr>
          <a:xfrm>
            <a:off x="5230678" y="124541"/>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運用基盤</a:t>
            </a:r>
          </a:p>
        </p:txBody>
      </p:sp>
      <p:sp>
        <p:nvSpPr>
          <p:cNvPr id="3" name="コンテンツ プレースホルダー 2">
            <a:extLst>
              <a:ext uri="{FF2B5EF4-FFF2-40B4-BE49-F238E27FC236}">
                <a16:creationId xmlns:a16="http://schemas.microsoft.com/office/drawing/2014/main" id="{8851F103-00A2-24D8-9435-8AB38CF2CA35}"/>
              </a:ext>
            </a:extLst>
          </p:cNvPr>
          <p:cNvSpPr>
            <a:spLocks noGrp="1"/>
          </p:cNvSpPr>
          <p:nvPr>
            <p:ph idx="1"/>
          </p:nvPr>
        </p:nvSpPr>
        <p:spPr>
          <a:xfrm>
            <a:off x="628649" y="777786"/>
            <a:ext cx="7886701" cy="3671828"/>
          </a:xfrm>
        </p:spPr>
        <p:txBody>
          <a:bodyPr>
            <a:normAutofit/>
          </a:bodyPr>
          <a:lstStyle/>
          <a:p>
            <a:r>
              <a:rPr lang="ja-JP" altLang="en-US" sz="1400"/>
              <a:t>以下の機能を組み合わせることで、より安全にアクセスすることができます。</a:t>
            </a:r>
            <a:br>
              <a:rPr lang="en-US" altLang="ja-JP" sz="1400" dirty="0"/>
            </a:br>
            <a:endParaRPr lang="en-US" altLang="ja-JP" sz="1400" dirty="0"/>
          </a:p>
        </p:txBody>
      </p:sp>
      <p:sp>
        <p:nvSpPr>
          <p:cNvPr id="7" name="角丸四角形 6">
            <a:extLst>
              <a:ext uri="{FF2B5EF4-FFF2-40B4-BE49-F238E27FC236}">
                <a16:creationId xmlns:a16="http://schemas.microsoft.com/office/drawing/2014/main" id="{867A1AEE-03C4-E9E2-F4AB-C9B0E765A5A6}"/>
              </a:ext>
            </a:extLst>
          </p:cNvPr>
          <p:cNvSpPr/>
          <p:nvPr/>
        </p:nvSpPr>
        <p:spPr>
          <a:xfrm>
            <a:off x="914635" y="1252575"/>
            <a:ext cx="3582486" cy="1600364"/>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7" name="角丸四角形 16">
            <a:extLst>
              <a:ext uri="{FF2B5EF4-FFF2-40B4-BE49-F238E27FC236}">
                <a16:creationId xmlns:a16="http://schemas.microsoft.com/office/drawing/2014/main" id="{C0845BA1-460B-B27C-155E-D3D3FC1F2673}"/>
              </a:ext>
            </a:extLst>
          </p:cNvPr>
          <p:cNvSpPr/>
          <p:nvPr/>
        </p:nvSpPr>
        <p:spPr>
          <a:xfrm>
            <a:off x="907321" y="3026841"/>
            <a:ext cx="3582486" cy="1600364"/>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48" name="テキスト ボックス 47">
            <a:extLst>
              <a:ext uri="{FF2B5EF4-FFF2-40B4-BE49-F238E27FC236}">
                <a16:creationId xmlns:a16="http://schemas.microsoft.com/office/drawing/2014/main" id="{D49C143B-69A0-DF46-76EC-93BDEEB8C1DA}"/>
              </a:ext>
            </a:extLst>
          </p:cNvPr>
          <p:cNvSpPr txBox="1"/>
          <p:nvPr/>
        </p:nvSpPr>
        <p:spPr>
          <a:xfrm>
            <a:off x="1126692" y="1863864"/>
            <a:ext cx="1730271" cy="707886"/>
          </a:xfrm>
          <a:prstGeom prst="rect">
            <a:avLst/>
          </a:prstGeom>
          <a:noFill/>
        </p:spPr>
        <p:txBody>
          <a:bodyPr wrap="square" rtlCol="0">
            <a:spAutoFit/>
          </a:bodyPr>
          <a:lstStyle/>
          <a:p>
            <a:r>
              <a:rPr kumimoji="1" lang="ja-JP" altLang="en-US" sz="1000">
                <a:latin typeface="Yu Gothic" panose="020B0400000000000000" pitchFamily="34" charset="-128"/>
                <a:ea typeface="Yu Gothic" panose="020B0400000000000000" pitchFamily="34" charset="-128"/>
              </a:rPr>
              <a:t>特定の</a:t>
            </a:r>
            <a:r>
              <a:rPr kumimoji="1" lang="en-US" altLang="ja-JP" sz="1000" dirty="0">
                <a:latin typeface="Yu Gothic" panose="020B0400000000000000" pitchFamily="34" charset="-128"/>
                <a:ea typeface="Yu Gothic" panose="020B0400000000000000" pitchFamily="34" charset="-128"/>
              </a:rPr>
              <a:t>IP</a:t>
            </a:r>
            <a:r>
              <a:rPr kumimoji="1" lang="ja-JP" altLang="en-US" sz="1000">
                <a:latin typeface="Yu Gothic" panose="020B0400000000000000" pitchFamily="34" charset="-128"/>
                <a:ea typeface="Yu Gothic" panose="020B0400000000000000" pitchFamily="34" charset="-128"/>
              </a:rPr>
              <a:t>アドレスからのみアクセスを許可できるため、第三者からのアクセスをシャットアウトできます。</a:t>
            </a:r>
            <a:endParaRPr kumimoji="1" lang="ja-JP" altLang="en-US" sz="1000" dirty="0">
              <a:latin typeface="Yu Gothic" panose="020B0400000000000000" pitchFamily="34" charset="-128"/>
              <a:ea typeface="Yu Gothic" panose="020B0400000000000000" pitchFamily="34" charset="-128"/>
            </a:endParaRPr>
          </a:p>
        </p:txBody>
      </p:sp>
      <p:sp>
        <p:nvSpPr>
          <p:cNvPr id="8" name="テキスト ボックス 7">
            <a:extLst>
              <a:ext uri="{FF2B5EF4-FFF2-40B4-BE49-F238E27FC236}">
                <a16:creationId xmlns:a16="http://schemas.microsoft.com/office/drawing/2014/main" id="{5C157CD0-C918-167F-F4FC-14FF03AE082A}"/>
              </a:ext>
            </a:extLst>
          </p:cNvPr>
          <p:cNvSpPr txBox="1"/>
          <p:nvPr/>
        </p:nvSpPr>
        <p:spPr>
          <a:xfrm>
            <a:off x="1126692" y="3543534"/>
            <a:ext cx="1730271" cy="861774"/>
          </a:xfrm>
          <a:prstGeom prst="rect">
            <a:avLst/>
          </a:prstGeom>
          <a:noFill/>
        </p:spPr>
        <p:txBody>
          <a:bodyPr wrap="square" rtlCol="0">
            <a:spAutoFit/>
          </a:bodyPr>
          <a:lstStyle/>
          <a:p>
            <a:r>
              <a:rPr kumimoji="1" lang="ja-JP" altLang="en-US" sz="1000">
                <a:latin typeface="Yu Gothic" panose="020B0400000000000000" pitchFamily="34" charset="-128"/>
                <a:ea typeface="Yu Gothic" panose="020B0400000000000000" pitchFamily="34" charset="-128"/>
              </a:rPr>
              <a:t>クライアント証明書によって接続端末を認証します。</a:t>
            </a:r>
            <a:r>
              <a:rPr kumimoji="1" lang="en-US" altLang="ja-JP" sz="1000" dirty="0">
                <a:latin typeface="Yu Gothic" panose="020B0400000000000000" pitchFamily="34" charset="-128"/>
                <a:ea typeface="Yu Gothic" panose="020B0400000000000000" pitchFamily="34" charset="-128"/>
              </a:rPr>
              <a:t>IP</a:t>
            </a:r>
            <a:r>
              <a:rPr kumimoji="1" lang="ja-JP" altLang="en-US" sz="1000">
                <a:latin typeface="Yu Gothic" panose="020B0400000000000000" pitchFamily="34" charset="-128"/>
                <a:ea typeface="Yu Gothic" panose="020B0400000000000000" pitchFamily="34" charset="-128"/>
              </a:rPr>
              <a:t>アドレス制限で許可した場所以外からも安全にサービスを利用できます。</a:t>
            </a:r>
            <a:endParaRPr kumimoji="1" lang="en-US" altLang="ja-JP" sz="1000" dirty="0">
              <a:latin typeface="Yu Gothic" panose="020B0400000000000000" pitchFamily="34" charset="-128"/>
              <a:ea typeface="Yu Gothic" panose="020B0400000000000000" pitchFamily="34" charset="-128"/>
            </a:endParaRPr>
          </a:p>
        </p:txBody>
      </p:sp>
      <p:sp>
        <p:nvSpPr>
          <p:cNvPr id="9" name="角丸四角形 8">
            <a:extLst>
              <a:ext uri="{FF2B5EF4-FFF2-40B4-BE49-F238E27FC236}">
                <a16:creationId xmlns:a16="http://schemas.microsoft.com/office/drawing/2014/main" id="{5C79CE7E-B83E-24E6-6981-F2B3BA5765C0}"/>
              </a:ext>
            </a:extLst>
          </p:cNvPr>
          <p:cNvSpPr/>
          <p:nvPr/>
        </p:nvSpPr>
        <p:spPr>
          <a:xfrm>
            <a:off x="4819849" y="1252575"/>
            <a:ext cx="3582486" cy="1600364"/>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1" name="テキスト ボックス 10">
            <a:extLst>
              <a:ext uri="{FF2B5EF4-FFF2-40B4-BE49-F238E27FC236}">
                <a16:creationId xmlns:a16="http://schemas.microsoft.com/office/drawing/2014/main" id="{B7DBA5B2-C79B-15DB-95BE-AE18A34C840A}"/>
              </a:ext>
            </a:extLst>
          </p:cNvPr>
          <p:cNvSpPr txBox="1"/>
          <p:nvPr/>
        </p:nvSpPr>
        <p:spPr>
          <a:xfrm>
            <a:off x="5020181" y="1776716"/>
            <a:ext cx="1955972" cy="861774"/>
          </a:xfrm>
          <a:prstGeom prst="rect">
            <a:avLst/>
          </a:prstGeom>
          <a:noFill/>
        </p:spPr>
        <p:txBody>
          <a:bodyPr wrap="square" rtlCol="0">
            <a:spAutoFit/>
          </a:bodyPr>
          <a:lstStyle/>
          <a:p>
            <a:r>
              <a:rPr kumimoji="1" lang="ja-JP" altLang="en-US" sz="1000">
                <a:latin typeface="Yu Gothic" panose="020B0400000000000000" pitchFamily="34" charset="-128"/>
                <a:ea typeface="Yu Gothic" panose="020B0400000000000000" pitchFamily="34" charset="-128"/>
              </a:rPr>
              <a:t>ログイン時、「ログイン名とパスワード」に加え、モバイル端末の認証アプリに都度発行される「確認コード」の入力を要求する機能です。</a:t>
            </a:r>
            <a:endParaRPr kumimoji="1" lang="ja-JP" altLang="en-US" sz="1000" dirty="0">
              <a:latin typeface="Yu Gothic" panose="020B0400000000000000" pitchFamily="34" charset="-128"/>
              <a:ea typeface="Yu Gothic" panose="020B0400000000000000" pitchFamily="34" charset="-128"/>
            </a:endParaRPr>
          </a:p>
        </p:txBody>
      </p:sp>
      <p:sp>
        <p:nvSpPr>
          <p:cNvPr id="12" name="角丸四角形 11">
            <a:extLst>
              <a:ext uri="{FF2B5EF4-FFF2-40B4-BE49-F238E27FC236}">
                <a16:creationId xmlns:a16="http://schemas.microsoft.com/office/drawing/2014/main" id="{EEE9F0A7-009A-777C-11D0-4D9344CAD1D6}"/>
              </a:ext>
            </a:extLst>
          </p:cNvPr>
          <p:cNvSpPr/>
          <p:nvPr/>
        </p:nvSpPr>
        <p:spPr>
          <a:xfrm>
            <a:off x="4822804" y="3035844"/>
            <a:ext cx="3582486" cy="1600364"/>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23" name="テキスト ボックス 22">
            <a:extLst>
              <a:ext uri="{FF2B5EF4-FFF2-40B4-BE49-F238E27FC236}">
                <a16:creationId xmlns:a16="http://schemas.microsoft.com/office/drawing/2014/main" id="{0FDB36CD-5AD7-530E-EFE5-AA444D83A376}"/>
              </a:ext>
            </a:extLst>
          </p:cNvPr>
          <p:cNvSpPr txBox="1"/>
          <p:nvPr/>
        </p:nvSpPr>
        <p:spPr>
          <a:xfrm>
            <a:off x="5023136" y="3559985"/>
            <a:ext cx="1955972" cy="861774"/>
          </a:xfrm>
          <a:prstGeom prst="rect">
            <a:avLst/>
          </a:prstGeom>
          <a:noFill/>
        </p:spPr>
        <p:txBody>
          <a:bodyPr wrap="square" rtlCol="0">
            <a:spAutoFit/>
          </a:bodyPr>
          <a:lstStyle/>
          <a:p>
            <a:r>
              <a:rPr kumimoji="1" lang="ja-JP" altLang="en-US" sz="1000">
                <a:latin typeface="Yu Gothic" panose="020B0400000000000000" pitchFamily="34" charset="-128"/>
                <a:ea typeface="Yu Gothic" panose="020B0400000000000000" pitchFamily="34" charset="-128"/>
              </a:rPr>
              <a:t>パスワードの複雑さなどのルールを設定できるほか、パスワードを連続して間違えた場合にアカウントをロックできます。</a:t>
            </a:r>
            <a:endParaRPr kumimoji="1" lang="ja-JP" altLang="en-US" sz="1000" dirty="0">
              <a:latin typeface="Yu Gothic" panose="020B0400000000000000" pitchFamily="34" charset="-128"/>
              <a:ea typeface="Yu Gothic" panose="020B0400000000000000" pitchFamily="34" charset="-128"/>
            </a:endParaRPr>
          </a:p>
        </p:txBody>
      </p:sp>
      <p:pic>
        <p:nvPicPr>
          <p:cNvPr id="16" name="図 15" descr="グラフィカル ユーザー インターフェイス が含まれている画像&#10;&#10;自動的に生成された説明">
            <a:extLst>
              <a:ext uri="{FF2B5EF4-FFF2-40B4-BE49-F238E27FC236}">
                <a16:creationId xmlns:a16="http://schemas.microsoft.com/office/drawing/2014/main" id="{C39CBC31-0B86-9ABE-8624-9031776C2B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73292" y="1792280"/>
            <a:ext cx="1441414" cy="768754"/>
          </a:xfrm>
          <a:prstGeom prst="rect">
            <a:avLst/>
          </a:prstGeom>
        </p:spPr>
      </p:pic>
      <p:sp>
        <p:nvSpPr>
          <p:cNvPr id="18" name="テキスト ボックス 17">
            <a:extLst>
              <a:ext uri="{FF2B5EF4-FFF2-40B4-BE49-F238E27FC236}">
                <a16:creationId xmlns:a16="http://schemas.microsoft.com/office/drawing/2014/main" id="{07E2D3A8-2B71-874E-245A-B8E985C02E9B}"/>
              </a:ext>
            </a:extLst>
          </p:cNvPr>
          <p:cNvSpPr txBox="1"/>
          <p:nvPr/>
        </p:nvSpPr>
        <p:spPr>
          <a:xfrm>
            <a:off x="1212450" y="1419184"/>
            <a:ext cx="3284671" cy="230832"/>
          </a:xfrm>
          <a:prstGeom prst="rect">
            <a:avLst/>
          </a:prstGeom>
          <a:noFill/>
        </p:spPr>
        <p:txBody>
          <a:bodyPr wrap="square" lIns="0" tIns="0" rIns="0" bIns="0" rtlCol="0">
            <a:spAutoFit/>
          </a:bodyPr>
          <a:lstStyle/>
          <a:p>
            <a:r>
              <a:rPr kumimoji="1" lang="en-US" altLang="ja-JP" sz="1500" b="1" spc="60" dirty="0">
                <a:solidFill>
                  <a:srgbClr val="1892D4"/>
                </a:solidFill>
                <a:latin typeface="Yu Gothic" panose="020B0400000000000000" pitchFamily="34" charset="-128"/>
                <a:ea typeface="Yu Gothic" panose="020B0400000000000000" pitchFamily="34" charset="-128"/>
              </a:rPr>
              <a:t>IP</a:t>
            </a:r>
            <a:r>
              <a:rPr kumimoji="1" lang="ja-JP" altLang="en-US" sz="1500" b="1" spc="60">
                <a:solidFill>
                  <a:srgbClr val="1892D4"/>
                </a:solidFill>
                <a:latin typeface="Yu Gothic" panose="020B0400000000000000" pitchFamily="34" charset="-128"/>
                <a:ea typeface="Yu Gothic" panose="020B0400000000000000" pitchFamily="34" charset="-128"/>
              </a:rPr>
              <a:t>アドレス制限</a:t>
            </a:r>
          </a:p>
        </p:txBody>
      </p:sp>
      <p:pic>
        <p:nvPicPr>
          <p:cNvPr id="19" name="図 18">
            <a:extLst>
              <a:ext uri="{FF2B5EF4-FFF2-40B4-BE49-F238E27FC236}">
                <a16:creationId xmlns:a16="http://schemas.microsoft.com/office/drawing/2014/main" id="{2025E75E-1C4C-2260-DBD9-2C892C60DC3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68793" y="1526364"/>
            <a:ext cx="1040901" cy="1040901"/>
          </a:xfrm>
          <a:prstGeom prst="rect">
            <a:avLst/>
          </a:prstGeom>
        </p:spPr>
      </p:pic>
      <p:sp>
        <p:nvSpPr>
          <p:cNvPr id="20" name="テキスト ボックス 19">
            <a:extLst>
              <a:ext uri="{FF2B5EF4-FFF2-40B4-BE49-F238E27FC236}">
                <a16:creationId xmlns:a16="http://schemas.microsoft.com/office/drawing/2014/main" id="{87D44AF9-DC0B-6195-8AD4-6DBA26D25EFF}"/>
              </a:ext>
            </a:extLst>
          </p:cNvPr>
          <p:cNvSpPr txBox="1"/>
          <p:nvPr/>
        </p:nvSpPr>
        <p:spPr>
          <a:xfrm>
            <a:off x="5109532" y="1440956"/>
            <a:ext cx="3284671" cy="230832"/>
          </a:xfrm>
          <a:prstGeom prst="rect">
            <a:avLst/>
          </a:prstGeom>
          <a:noFill/>
        </p:spPr>
        <p:txBody>
          <a:bodyPr wrap="square" lIns="0" tIns="0" rIns="0" bIns="0" rtlCol="0">
            <a:spAutoFit/>
          </a:bodyPr>
          <a:lstStyle/>
          <a:p>
            <a:r>
              <a:rPr kumimoji="1" lang="ja-JP" altLang="en-US" sz="1500" b="1" spc="60">
                <a:solidFill>
                  <a:srgbClr val="1892D4"/>
                </a:solidFill>
                <a:latin typeface="Yu Gothic" panose="020B0400000000000000" pitchFamily="34" charset="-128"/>
                <a:ea typeface="Yu Gothic" panose="020B0400000000000000" pitchFamily="34" charset="-128"/>
              </a:rPr>
              <a:t>２要素認証</a:t>
            </a:r>
          </a:p>
        </p:txBody>
      </p:sp>
      <p:pic>
        <p:nvPicPr>
          <p:cNvPr id="24" name="図 23" descr="グラフィカル ユーザー インターフェイス&#10;&#10;自動的に生成された説明">
            <a:extLst>
              <a:ext uri="{FF2B5EF4-FFF2-40B4-BE49-F238E27FC236}">
                <a16:creationId xmlns:a16="http://schemas.microsoft.com/office/drawing/2014/main" id="{305645B5-7FEF-D968-F8C7-ECD7449BA4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35635" y="3548576"/>
            <a:ext cx="1107072" cy="873183"/>
          </a:xfrm>
          <a:prstGeom prst="rect">
            <a:avLst/>
          </a:prstGeom>
        </p:spPr>
      </p:pic>
      <p:sp>
        <p:nvSpPr>
          <p:cNvPr id="25" name="テキスト ボックス 24">
            <a:extLst>
              <a:ext uri="{FF2B5EF4-FFF2-40B4-BE49-F238E27FC236}">
                <a16:creationId xmlns:a16="http://schemas.microsoft.com/office/drawing/2014/main" id="{90C3A24B-811E-CBEE-1E71-68E4E7189FFE}"/>
              </a:ext>
            </a:extLst>
          </p:cNvPr>
          <p:cNvSpPr txBox="1"/>
          <p:nvPr/>
        </p:nvSpPr>
        <p:spPr>
          <a:xfrm>
            <a:off x="1212450" y="3203382"/>
            <a:ext cx="3284671" cy="230832"/>
          </a:xfrm>
          <a:prstGeom prst="rect">
            <a:avLst/>
          </a:prstGeom>
          <a:noFill/>
        </p:spPr>
        <p:txBody>
          <a:bodyPr wrap="square" lIns="0" tIns="0" rIns="0" bIns="0" rtlCol="0">
            <a:spAutoFit/>
          </a:bodyPr>
          <a:lstStyle/>
          <a:p>
            <a:r>
              <a:rPr kumimoji="1" lang="ja-JP" altLang="en-US" sz="1500" b="1" spc="60">
                <a:solidFill>
                  <a:srgbClr val="1892D4"/>
                </a:solidFill>
                <a:latin typeface="Yu Gothic" panose="020B0400000000000000" pitchFamily="34" charset="-128"/>
                <a:ea typeface="Yu Gothic" panose="020B0400000000000000" pitchFamily="34" charset="-128"/>
              </a:rPr>
              <a:t>セキュアアクセス</a:t>
            </a:r>
            <a:r>
              <a:rPr kumimoji="1" lang="ja-JP" altLang="en-US" sz="1000" b="1" spc="60">
                <a:solidFill>
                  <a:srgbClr val="1892D4"/>
                </a:solidFill>
                <a:latin typeface="Yu Gothic" panose="020B0400000000000000" pitchFamily="34" charset="-128"/>
                <a:ea typeface="Yu Gothic" panose="020B0400000000000000" pitchFamily="34" charset="-128"/>
              </a:rPr>
              <a:t>（有償オプション）</a:t>
            </a:r>
          </a:p>
        </p:txBody>
      </p:sp>
      <p:sp>
        <p:nvSpPr>
          <p:cNvPr id="26" name="テキスト ボックス 25">
            <a:extLst>
              <a:ext uri="{FF2B5EF4-FFF2-40B4-BE49-F238E27FC236}">
                <a16:creationId xmlns:a16="http://schemas.microsoft.com/office/drawing/2014/main" id="{2E4CBEB1-33E7-85C6-F774-12F35FF51CCE}"/>
              </a:ext>
            </a:extLst>
          </p:cNvPr>
          <p:cNvSpPr txBox="1"/>
          <p:nvPr/>
        </p:nvSpPr>
        <p:spPr>
          <a:xfrm>
            <a:off x="5054704" y="3215157"/>
            <a:ext cx="3284671" cy="230832"/>
          </a:xfrm>
          <a:prstGeom prst="rect">
            <a:avLst/>
          </a:prstGeom>
          <a:noFill/>
        </p:spPr>
        <p:txBody>
          <a:bodyPr wrap="square" lIns="0" tIns="0" rIns="0" bIns="0" rtlCol="0">
            <a:spAutoFit/>
          </a:bodyPr>
          <a:lstStyle/>
          <a:p>
            <a:r>
              <a:rPr kumimoji="1" lang="ja-JP" altLang="en-US" sz="1500" b="1" spc="60">
                <a:solidFill>
                  <a:srgbClr val="1892D4"/>
                </a:solidFill>
                <a:latin typeface="Yu Gothic" panose="020B0400000000000000" pitchFamily="34" charset="-128"/>
                <a:ea typeface="Yu Gothic" panose="020B0400000000000000" pitchFamily="34" charset="-128"/>
              </a:rPr>
              <a:t>パスワードポリシー</a:t>
            </a:r>
          </a:p>
        </p:txBody>
      </p:sp>
      <p:pic>
        <p:nvPicPr>
          <p:cNvPr id="28" name="図 27" descr="アイコン&#10;&#10;自動的に生成された説明">
            <a:extLst>
              <a:ext uri="{FF2B5EF4-FFF2-40B4-BE49-F238E27FC236}">
                <a16:creationId xmlns:a16="http://schemas.microsoft.com/office/drawing/2014/main" id="{ECCD85A9-5570-C380-6788-98BA0176052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67871" y="3318798"/>
            <a:ext cx="1046028" cy="1046028"/>
          </a:xfrm>
          <a:prstGeom prst="rect">
            <a:avLst/>
          </a:prstGeom>
        </p:spPr>
      </p:pic>
    </p:spTree>
    <p:extLst>
      <p:ext uri="{BB962C8B-B14F-4D97-AF65-F5344CB8AC3E}">
        <p14:creationId xmlns:p14="http://schemas.microsoft.com/office/powerpoint/2010/main" val="3478193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458C6-4A29-2E43-E6AA-DB17D00FD441}"/>
              </a:ext>
            </a:extLst>
          </p:cNvPr>
          <p:cNvSpPr>
            <a:spLocks noGrp="1"/>
          </p:cNvSpPr>
          <p:nvPr>
            <p:ph type="title"/>
          </p:nvPr>
        </p:nvSpPr>
        <p:spPr/>
        <p:txBody>
          <a:bodyPr/>
          <a:lstStyle/>
          <a:p>
            <a:r>
              <a:rPr kumimoji="1" lang="ja-JP" altLang="en-US"/>
              <a:t>信頼性の高い運用基盤</a:t>
            </a:r>
            <a:r>
              <a:rPr lang="ja-JP" altLang="en-US"/>
              <a:t>　</a:t>
            </a:r>
            <a:r>
              <a:rPr kumimoji="1" lang="en-US" altLang="ja-JP" sz="1700" spc="300" dirty="0"/>
              <a:t>-</a:t>
            </a:r>
            <a:r>
              <a:rPr kumimoji="1" lang="ja-JP" altLang="en-US" sz="1700" b="1" spc="60">
                <a:solidFill>
                  <a:srgbClr val="1892D4"/>
                </a:solidFill>
                <a:latin typeface="Yu Gothic" panose="020B0400000000000000" pitchFamily="34" charset="-128"/>
                <a:ea typeface="Yu Gothic" panose="020B0400000000000000" pitchFamily="34" charset="-128"/>
              </a:rPr>
              <a:t>災害時もデータを守るバックアップ</a:t>
            </a:r>
            <a:r>
              <a:rPr lang="en-US" altLang="ja-JP" sz="1700" dirty="0"/>
              <a:t>-</a:t>
            </a:r>
            <a:endParaRPr kumimoji="1" lang="ja-JP" altLang="en-US" sz="1700"/>
          </a:p>
        </p:txBody>
      </p:sp>
      <p:sp>
        <p:nvSpPr>
          <p:cNvPr id="4" name="フッター プレースホルダー 3">
            <a:extLst>
              <a:ext uri="{FF2B5EF4-FFF2-40B4-BE49-F238E27FC236}">
                <a16:creationId xmlns:a16="http://schemas.microsoft.com/office/drawing/2014/main" id="{91792615-1D65-EF90-AED0-B1202B02AEBD}"/>
              </a:ext>
            </a:extLst>
          </p:cNvPr>
          <p:cNvSpPr>
            <a:spLocks noGrp="1"/>
          </p:cNvSpPr>
          <p:nvPr>
            <p:ph type="ftr" sz="quarter" idx="3"/>
          </p:nvPr>
        </p:nvSpPr>
        <p:spPr>
          <a:xfrm>
            <a:off x="3028950" y="4846968"/>
            <a:ext cx="3086100" cy="274637"/>
          </a:xfrm>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8866CDF0-270B-073D-B6F9-06C5BC090688}"/>
              </a:ext>
            </a:extLst>
          </p:cNvPr>
          <p:cNvSpPr>
            <a:spLocks noGrp="1"/>
          </p:cNvSpPr>
          <p:nvPr>
            <p:ph type="sldNum" sz="quarter" idx="4"/>
          </p:nvPr>
        </p:nvSpPr>
        <p:spPr/>
        <p:txBody>
          <a:bodyPr/>
          <a:lstStyle/>
          <a:p>
            <a:fld id="{870598C0-F87F-9642-9260-C28AE0AA0F34}" type="slidenum">
              <a:rPr kumimoji="1" lang="ja-JP" altLang="en-US" smtClean="0"/>
              <a:pPr/>
              <a:t>37</a:t>
            </a:fld>
            <a:endParaRPr kumimoji="1" lang="ja-JP" altLang="en-US"/>
          </a:p>
        </p:txBody>
      </p:sp>
      <p:sp>
        <p:nvSpPr>
          <p:cNvPr id="6" name="テキスト ボックス 5">
            <a:extLst>
              <a:ext uri="{FF2B5EF4-FFF2-40B4-BE49-F238E27FC236}">
                <a16:creationId xmlns:a16="http://schemas.microsoft.com/office/drawing/2014/main" id="{F62E8618-CD96-D089-79E5-FA8729AF30E5}"/>
              </a:ext>
            </a:extLst>
          </p:cNvPr>
          <p:cNvSpPr txBox="1"/>
          <p:nvPr/>
        </p:nvSpPr>
        <p:spPr>
          <a:xfrm>
            <a:off x="5230678" y="124541"/>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運用基盤</a:t>
            </a:r>
          </a:p>
        </p:txBody>
      </p:sp>
      <p:pic>
        <p:nvPicPr>
          <p:cNvPr id="14" name="図 13">
            <a:extLst>
              <a:ext uri="{FF2B5EF4-FFF2-40B4-BE49-F238E27FC236}">
                <a16:creationId xmlns:a16="http://schemas.microsoft.com/office/drawing/2014/main" id="{B2D0BDBC-CA33-0B13-74A5-538C8E3116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896" y="1101569"/>
            <a:ext cx="3957480" cy="3624145"/>
          </a:xfrm>
          <a:prstGeom prst="rect">
            <a:avLst/>
          </a:prstGeom>
        </p:spPr>
      </p:pic>
      <p:sp>
        <p:nvSpPr>
          <p:cNvPr id="7" name="テキスト ボックス 6">
            <a:extLst>
              <a:ext uri="{FF2B5EF4-FFF2-40B4-BE49-F238E27FC236}">
                <a16:creationId xmlns:a16="http://schemas.microsoft.com/office/drawing/2014/main" id="{58537D82-A74F-4F7C-8EFE-D444A271C080}"/>
              </a:ext>
            </a:extLst>
          </p:cNvPr>
          <p:cNvSpPr txBox="1"/>
          <p:nvPr/>
        </p:nvSpPr>
        <p:spPr>
          <a:xfrm>
            <a:off x="6625030" y="1794447"/>
            <a:ext cx="2311354" cy="1015663"/>
          </a:xfrm>
          <a:prstGeom prst="rect">
            <a:avLst/>
          </a:prstGeom>
          <a:noFill/>
        </p:spPr>
        <p:txBody>
          <a:bodyPr wrap="square" rtlCol="0">
            <a:spAutoFit/>
          </a:bodyPr>
          <a:lstStyle/>
          <a:p>
            <a:r>
              <a:rPr kumimoji="1" lang="ja-JP" altLang="en-US" sz="1200">
                <a:latin typeface="Yu Gothic" panose="020B0400000000000000" pitchFamily="34" charset="-128"/>
                <a:ea typeface="Yu Gothic" panose="020B0400000000000000" pitchFamily="34" charset="-128"/>
              </a:rPr>
              <a:t>サイボウズ株式会社は、情報セキュリティマネジメントシステムについて、第三者機関から下記の認証を取得しています。</a:t>
            </a:r>
            <a:endParaRPr kumimoji="1" lang="ja-JP" altLang="en-US" sz="1200" dirty="0">
              <a:latin typeface="Yu Gothic" panose="020B0400000000000000" pitchFamily="34" charset="-128"/>
              <a:ea typeface="Yu Gothic" panose="020B0400000000000000" pitchFamily="34" charset="-128"/>
            </a:endParaRPr>
          </a:p>
        </p:txBody>
      </p:sp>
      <p:sp>
        <p:nvSpPr>
          <p:cNvPr id="8" name="テキスト ボックス 7">
            <a:extLst>
              <a:ext uri="{FF2B5EF4-FFF2-40B4-BE49-F238E27FC236}">
                <a16:creationId xmlns:a16="http://schemas.microsoft.com/office/drawing/2014/main" id="{2FD7A305-E710-2D80-8FAC-9CBCAB341909}"/>
              </a:ext>
            </a:extLst>
          </p:cNvPr>
          <p:cNvSpPr txBox="1"/>
          <p:nvPr/>
        </p:nvSpPr>
        <p:spPr>
          <a:xfrm>
            <a:off x="4963447" y="3309687"/>
            <a:ext cx="3796113" cy="954107"/>
          </a:xfrm>
          <a:prstGeom prst="rect">
            <a:avLst/>
          </a:prstGeom>
          <a:noFill/>
        </p:spPr>
        <p:txBody>
          <a:bodyPr wrap="square" rtlCol="0">
            <a:spAutoFit/>
          </a:bodyPr>
          <a:lstStyle/>
          <a:p>
            <a:r>
              <a:rPr kumimoji="1" lang="en-US" altLang="ja-JP" sz="800" b="1" dirty="0">
                <a:latin typeface="Yu Gothic" panose="020B0400000000000000" pitchFamily="34" charset="-128"/>
                <a:ea typeface="Yu Gothic" panose="020B0400000000000000" pitchFamily="34" charset="-128"/>
              </a:rPr>
              <a:t>ISO/IEC 27017</a:t>
            </a:r>
            <a:r>
              <a:rPr kumimoji="1" lang="ja-JP" altLang="en-US" sz="800" b="1">
                <a:latin typeface="Yu Gothic" panose="020B0400000000000000" pitchFamily="34" charset="-128"/>
                <a:ea typeface="Yu Gothic" panose="020B0400000000000000" pitchFamily="34" charset="-128"/>
              </a:rPr>
              <a:t>（クラウドサービスセキュリティ）</a:t>
            </a:r>
            <a:endParaRPr kumimoji="1" lang="en-US" altLang="ja-JP" sz="800" b="1" dirty="0">
              <a:latin typeface="Yu Gothic" panose="020B0400000000000000" pitchFamily="34" charset="-128"/>
              <a:ea typeface="Yu Gothic" panose="020B0400000000000000" pitchFamily="34" charset="-128"/>
            </a:endParaRPr>
          </a:p>
          <a:p>
            <a:r>
              <a:rPr kumimoji="1" lang="ja-JP" altLang="en-US" sz="800">
                <a:latin typeface="Yu Gothic" panose="020B0400000000000000" pitchFamily="34" charset="-128"/>
                <a:ea typeface="Yu Gothic" panose="020B0400000000000000" pitchFamily="34" charset="-128"/>
              </a:rPr>
              <a:t>・認証登録番号：</a:t>
            </a:r>
            <a:r>
              <a:rPr kumimoji="1" lang="en-US" altLang="ja-JP" sz="800" dirty="0">
                <a:latin typeface="Yu Gothic" panose="020B0400000000000000" pitchFamily="34" charset="-128"/>
                <a:ea typeface="Yu Gothic" panose="020B0400000000000000" pitchFamily="34" charset="-128"/>
              </a:rPr>
              <a:t>CLOUD 715091</a:t>
            </a:r>
          </a:p>
          <a:p>
            <a:r>
              <a:rPr kumimoji="1" lang="ja-JP" altLang="en-US" sz="800">
                <a:latin typeface="Yu Gothic" panose="020B0400000000000000" pitchFamily="34" charset="-128"/>
                <a:ea typeface="Yu Gothic" panose="020B0400000000000000" pitchFamily="34" charset="-128"/>
              </a:rPr>
              <a:t>・認証登録機関：</a:t>
            </a:r>
            <a:r>
              <a:rPr kumimoji="1" lang="en-US" altLang="ja-JP" sz="800" dirty="0">
                <a:latin typeface="Yu Gothic" panose="020B0400000000000000" pitchFamily="34" charset="-128"/>
                <a:ea typeface="Yu Gothic" panose="020B0400000000000000" pitchFamily="34" charset="-128"/>
              </a:rPr>
              <a:t>BSI</a:t>
            </a:r>
            <a:r>
              <a:rPr kumimoji="1" lang="ja-JP" altLang="en-US" sz="800">
                <a:latin typeface="Yu Gothic" panose="020B0400000000000000" pitchFamily="34" charset="-128"/>
                <a:ea typeface="Yu Gothic" panose="020B0400000000000000" pitchFamily="34" charset="-128"/>
              </a:rPr>
              <a:t>グループジャパン株式会社</a:t>
            </a:r>
            <a:endParaRPr kumimoji="1" lang="en-US" altLang="ja-JP" sz="800" dirty="0">
              <a:latin typeface="Yu Gothic" panose="020B0400000000000000" pitchFamily="34" charset="-128"/>
              <a:ea typeface="Yu Gothic" panose="020B0400000000000000" pitchFamily="34" charset="-128"/>
            </a:endParaRPr>
          </a:p>
          <a:p>
            <a:endParaRPr kumimoji="1" lang="en-US" altLang="ja-JP" sz="800" dirty="0">
              <a:latin typeface="Yu Gothic" panose="020B0400000000000000" pitchFamily="34" charset="-128"/>
              <a:ea typeface="Yu Gothic" panose="020B0400000000000000" pitchFamily="34" charset="-128"/>
            </a:endParaRPr>
          </a:p>
          <a:p>
            <a:r>
              <a:rPr kumimoji="1" lang="en-US" altLang="ja-JP" sz="800" b="1" dirty="0">
                <a:latin typeface="Yu Gothic" panose="020B0400000000000000" pitchFamily="34" charset="-128"/>
                <a:ea typeface="Yu Gothic" panose="020B0400000000000000" pitchFamily="34" charset="-128"/>
              </a:rPr>
              <a:t>ISO/IEC 27001</a:t>
            </a:r>
            <a:r>
              <a:rPr kumimoji="1" lang="ja-JP" altLang="en-US" sz="800" b="1">
                <a:latin typeface="Yu Gothic" panose="020B0400000000000000" pitchFamily="34" charset="-128"/>
                <a:ea typeface="Yu Gothic" panose="020B0400000000000000" pitchFamily="34" charset="-128"/>
              </a:rPr>
              <a:t>（情報セキュリティ）</a:t>
            </a:r>
            <a:endParaRPr kumimoji="1" lang="en-US" altLang="ja-JP" sz="800" b="1" dirty="0">
              <a:latin typeface="Yu Gothic" panose="020B0400000000000000" pitchFamily="34" charset="-128"/>
              <a:ea typeface="Yu Gothic" panose="020B0400000000000000" pitchFamily="34" charset="-128"/>
            </a:endParaRPr>
          </a:p>
          <a:p>
            <a:r>
              <a:rPr kumimoji="1" lang="ja-JP" altLang="en-US" sz="800">
                <a:latin typeface="Yu Gothic" panose="020B0400000000000000" pitchFamily="34" charset="-128"/>
                <a:ea typeface="Yu Gothic" panose="020B0400000000000000" pitchFamily="34" charset="-128"/>
              </a:rPr>
              <a:t>・認証登録番号：</a:t>
            </a:r>
            <a:r>
              <a:rPr kumimoji="1" lang="en-US" altLang="ja-JP" sz="800" dirty="0">
                <a:latin typeface="Yu Gothic" panose="020B0400000000000000" pitchFamily="34" charset="-128"/>
                <a:ea typeface="Yu Gothic" panose="020B0400000000000000" pitchFamily="34" charset="-128"/>
              </a:rPr>
              <a:t>IS 577142</a:t>
            </a:r>
          </a:p>
          <a:p>
            <a:r>
              <a:rPr kumimoji="1" lang="ja-JP" altLang="en-US" sz="800">
                <a:latin typeface="Yu Gothic" panose="020B0400000000000000" pitchFamily="34" charset="-128"/>
                <a:ea typeface="Yu Gothic" panose="020B0400000000000000" pitchFamily="34" charset="-128"/>
              </a:rPr>
              <a:t>・認証登録機関：</a:t>
            </a:r>
            <a:r>
              <a:rPr kumimoji="1" lang="en-US" altLang="ja-JP" sz="800" dirty="0">
                <a:latin typeface="Yu Gothic" panose="020B0400000000000000" pitchFamily="34" charset="-128"/>
                <a:ea typeface="Yu Gothic" panose="020B0400000000000000" pitchFamily="34" charset="-128"/>
              </a:rPr>
              <a:t>BSI</a:t>
            </a:r>
            <a:r>
              <a:rPr kumimoji="1" lang="ja-JP" altLang="en-US" sz="800">
                <a:latin typeface="Yu Gothic" panose="020B0400000000000000" pitchFamily="34" charset="-128"/>
                <a:ea typeface="Yu Gothic" panose="020B0400000000000000" pitchFamily="34" charset="-128"/>
              </a:rPr>
              <a:t>グループジャパン株式会社</a:t>
            </a:r>
            <a:endParaRPr kumimoji="1" lang="en-US" altLang="ja-JP" sz="800" dirty="0">
              <a:latin typeface="Yu Gothic" panose="020B0400000000000000" pitchFamily="34" charset="-128"/>
              <a:ea typeface="Yu Gothic" panose="020B0400000000000000" pitchFamily="34" charset="-128"/>
            </a:endParaRPr>
          </a:p>
        </p:txBody>
      </p:sp>
      <p:sp>
        <p:nvSpPr>
          <p:cNvPr id="3" name="コンテンツ プレースホルダー 2">
            <a:extLst>
              <a:ext uri="{FF2B5EF4-FFF2-40B4-BE49-F238E27FC236}">
                <a16:creationId xmlns:a16="http://schemas.microsoft.com/office/drawing/2014/main" id="{EA1C9E7C-4AD2-7030-E147-2C044FE669D0}"/>
              </a:ext>
            </a:extLst>
          </p:cNvPr>
          <p:cNvSpPr>
            <a:spLocks noGrp="1"/>
          </p:cNvSpPr>
          <p:nvPr>
            <p:ph idx="1"/>
          </p:nvPr>
        </p:nvSpPr>
        <p:spPr>
          <a:xfrm>
            <a:off x="628649" y="777786"/>
            <a:ext cx="7886701" cy="3671828"/>
          </a:xfrm>
        </p:spPr>
        <p:txBody>
          <a:bodyPr>
            <a:normAutofit/>
          </a:bodyPr>
          <a:lstStyle/>
          <a:p>
            <a:r>
              <a:rPr kumimoji="1" lang="ja-JP" altLang="en-US" sz="1400"/>
              <a:t>お客様のデータは、東日本＆西日本のデータセンターで４重のバックアップを行なっています。</a:t>
            </a:r>
            <a:endParaRPr kumimoji="1" lang="ja-JP" altLang="en-US" sz="1400" dirty="0"/>
          </a:p>
        </p:txBody>
      </p:sp>
      <p:pic>
        <p:nvPicPr>
          <p:cNvPr id="10" name="図 9">
            <a:extLst>
              <a:ext uri="{FF2B5EF4-FFF2-40B4-BE49-F238E27FC236}">
                <a16:creationId xmlns:a16="http://schemas.microsoft.com/office/drawing/2014/main" id="{05046864-6C55-7CA8-3EA3-6A4B6E30A562}"/>
              </a:ext>
            </a:extLst>
          </p:cNvPr>
          <p:cNvPicPr>
            <a:picLocks noChangeAspect="1"/>
          </p:cNvPicPr>
          <p:nvPr/>
        </p:nvPicPr>
        <p:blipFill>
          <a:blip r:embed="rId4"/>
          <a:stretch>
            <a:fillRect/>
          </a:stretch>
        </p:blipFill>
        <p:spPr>
          <a:xfrm>
            <a:off x="4764470" y="1772238"/>
            <a:ext cx="1898268" cy="1245425"/>
          </a:xfrm>
          <a:prstGeom prst="rect">
            <a:avLst/>
          </a:prstGeom>
        </p:spPr>
      </p:pic>
    </p:spTree>
    <p:extLst>
      <p:ext uri="{BB962C8B-B14F-4D97-AF65-F5344CB8AC3E}">
        <p14:creationId xmlns:p14="http://schemas.microsoft.com/office/powerpoint/2010/main" val="2144889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66D40A-2622-5BBD-61F1-9866DE94988B}"/>
              </a:ext>
            </a:extLst>
          </p:cNvPr>
          <p:cNvSpPr>
            <a:spLocks noGrp="1"/>
          </p:cNvSpPr>
          <p:nvPr>
            <p:ph type="title"/>
          </p:nvPr>
        </p:nvSpPr>
        <p:spPr>
          <a:xfrm>
            <a:off x="628650" y="1941279"/>
            <a:ext cx="7886700" cy="541571"/>
          </a:xfrm>
        </p:spPr>
        <p:txBody>
          <a:bodyPr/>
          <a:lstStyle/>
          <a:p>
            <a:r>
              <a:rPr kumimoji="1" lang="ja-JP" altLang="en-US" sz="3200"/>
              <a:t>価格とお試し方法</a:t>
            </a:r>
          </a:p>
        </p:txBody>
      </p:sp>
      <p:sp>
        <p:nvSpPr>
          <p:cNvPr id="3" name="フッター プレースホルダー 2">
            <a:extLst>
              <a:ext uri="{FF2B5EF4-FFF2-40B4-BE49-F238E27FC236}">
                <a16:creationId xmlns:a16="http://schemas.microsoft.com/office/drawing/2014/main" id="{0691526E-8FFC-66F8-B9CF-153B8FE634EA}"/>
              </a:ext>
            </a:extLst>
          </p:cNvPr>
          <p:cNvSpPr>
            <a:spLocks noGrp="1"/>
          </p:cNvSpPr>
          <p:nvPr>
            <p:ph type="ftr" sz="quarter" idx="3"/>
          </p:nvPr>
        </p:nvSpPr>
        <p:spPr/>
        <p:txBody>
          <a:bodyPr/>
          <a:lstStyle/>
          <a:p>
            <a:r>
              <a:rPr kumimoji="1" lang="en" altLang="ja-JP"/>
              <a:t>Copyright © Cybozu, Inc.</a:t>
            </a:r>
            <a:endParaRPr kumimoji="1" lang="ja-JP" altLang="en-US"/>
          </a:p>
        </p:txBody>
      </p:sp>
      <p:sp>
        <p:nvSpPr>
          <p:cNvPr id="4" name="スライド番号プレースホルダー 3">
            <a:extLst>
              <a:ext uri="{FF2B5EF4-FFF2-40B4-BE49-F238E27FC236}">
                <a16:creationId xmlns:a16="http://schemas.microsoft.com/office/drawing/2014/main" id="{AFEF67DA-5F53-BBCB-D08C-BEF4C3F8569B}"/>
              </a:ext>
            </a:extLst>
          </p:cNvPr>
          <p:cNvSpPr>
            <a:spLocks noGrp="1"/>
          </p:cNvSpPr>
          <p:nvPr>
            <p:ph type="sldNum" sz="quarter" idx="4"/>
          </p:nvPr>
        </p:nvSpPr>
        <p:spPr/>
        <p:txBody>
          <a:bodyPr/>
          <a:lstStyle/>
          <a:p>
            <a:fld id="{870598C0-F87F-9642-9260-C28AE0AA0F34}" type="slidenum">
              <a:rPr kumimoji="1" lang="ja-JP" altLang="en-US" smtClean="0"/>
              <a:pPr/>
              <a:t>38</a:t>
            </a:fld>
            <a:endParaRPr kumimoji="1" lang="ja-JP" altLang="en-US"/>
          </a:p>
        </p:txBody>
      </p:sp>
    </p:spTree>
    <p:extLst>
      <p:ext uri="{BB962C8B-B14F-4D97-AF65-F5344CB8AC3E}">
        <p14:creationId xmlns:p14="http://schemas.microsoft.com/office/powerpoint/2010/main" val="220996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66D40A-2622-5BBD-61F1-9866DE94988B}"/>
              </a:ext>
            </a:extLst>
          </p:cNvPr>
          <p:cNvSpPr>
            <a:spLocks noGrp="1"/>
          </p:cNvSpPr>
          <p:nvPr>
            <p:ph type="title"/>
          </p:nvPr>
        </p:nvSpPr>
        <p:spPr/>
        <p:txBody>
          <a:bodyPr/>
          <a:lstStyle/>
          <a:p>
            <a:r>
              <a:rPr kumimoji="1" lang="ja-JP" altLang="en-US" sz="3200"/>
              <a:t>サイボウズ</a:t>
            </a:r>
            <a:r>
              <a:rPr kumimoji="1" lang="en-US" altLang="ja-JP" sz="3200" dirty="0"/>
              <a:t> Office </a:t>
            </a:r>
            <a:r>
              <a:rPr kumimoji="1" lang="ja-JP" altLang="en-US" sz="3200"/>
              <a:t>製品概要</a:t>
            </a:r>
          </a:p>
        </p:txBody>
      </p:sp>
      <p:sp>
        <p:nvSpPr>
          <p:cNvPr id="3" name="フッター プレースホルダー 2">
            <a:extLst>
              <a:ext uri="{FF2B5EF4-FFF2-40B4-BE49-F238E27FC236}">
                <a16:creationId xmlns:a16="http://schemas.microsoft.com/office/drawing/2014/main" id="{0691526E-8FFC-66F8-B9CF-153B8FE634EA}"/>
              </a:ext>
            </a:extLst>
          </p:cNvPr>
          <p:cNvSpPr>
            <a:spLocks noGrp="1"/>
          </p:cNvSpPr>
          <p:nvPr>
            <p:ph type="ftr" sz="quarter" idx="3"/>
          </p:nvPr>
        </p:nvSpPr>
        <p:spPr/>
        <p:txBody>
          <a:bodyPr/>
          <a:lstStyle/>
          <a:p>
            <a:r>
              <a:rPr kumimoji="1" lang="en" altLang="ja-JP"/>
              <a:t>Copyright © Cybozu, Inc.</a:t>
            </a:r>
            <a:endParaRPr kumimoji="1" lang="ja-JP" altLang="en-US"/>
          </a:p>
        </p:txBody>
      </p:sp>
      <p:sp>
        <p:nvSpPr>
          <p:cNvPr id="4" name="スライド番号プレースホルダー 3">
            <a:extLst>
              <a:ext uri="{FF2B5EF4-FFF2-40B4-BE49-F238E27FC236}">
                <a16:creationId xmlns:a16="http://schemas.microsoft.com/office/drawing/2014/main" id="{AFEF67DA-5F53-BBCB-D08C-BEF4C3F8569B}"/>
              </a:ext>
            </a:extLst>
          </p:cNvPr>
          <p:cNvSpPr>
            <a:spLocks noGrp="1"/>
          </p:cNvSpPr>
          <p:nvPr>
            <p:ph type="sldNum" sz="quarter" idx="4"/>
          </p:nvPr>
        </p:nvSpPr>
        <p:spPr/>
        <p:txBody>
          <a:bodyPr/>
          <a:lstStyle/>
          <a:p>
            <a:fld id="{870598C0-F87F-9642-9260-C28AE0AA0F34}" type="slidenum">
              <a:rPr kumimoji="1" lang="ja-JP" altLang="en-US" smtClean="0"/>
              <a:pPr/>
              <a:t>3</a:t>
            </a:fld>
            <a:endParaRPr kumimoji="1" lang="ja-JP" altLang="en-US"/>
          </a:p>
        </p:txBody>
      </p:sp>
    </p:spTree>
    <p:extLst>
      <p:ext uri="{BB962C8B-B14F-4D97-AF65-F5344CB8AC3E}">
        <p14:creationId xmlns:p14="http://schemas.microsoft.com/office/powerpoint/2010/main" val="557514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458C6-4A29-2E43-E6AA-DB17D00FD441}"/>
              </a:ext>
            </a:extLst>
          </p:cNvPr>
          <p:cNvSpPr>
            <a:spLocks noGrp="1"/>
          </p:cNvSpPr>
          <p:nvPr>
            <p:ph type="title"/>
          </p:nvPr>
        </p:nvSpPr>
        <p:spPr/>
        <p:txBody>
          <a:bodyPr/>
          <a:lstStyle/>
          <a:p>
            <a:r>
              <a:rPr lang="ja-JP" altLang="en-US"/>
              <a:t>価格</a:t>
            </a:r>
            <a:endParaRPr kumimoji="1" lang="ja-JP" altLang="en-US"/>
          </a:p>
        </p:txBody>
      </p:sp>
      <p:sp>
        <p:nvSpPr>
          <p:cNvPr id="4" name="フッター プレースホルダー 3">
            <a:extLst>
              <a:ext uri="{FF2B5EF4-FFF2-40B4-BE49-F238E27FC236}">
                <a16:creationId xmlns:a16="http://schemas.microsoft.com/office/drawing/2014/main" id="{91792615-1D65-EF90-AED0-B1202B02AEBD}"/>
              </a:ext>
            </a:extLst>
          </p:cNvPr>
          <p:cNvSpPr>
            <a:spLocks noGrp="1"/>
          </p:cNvSpPr>
          <p:nvPr>
            <p:ph type="ftr" sz="quarter" idx="3"/>
          </p:nvPr>
        </p:nvSpPr>
        <p:spPr>
          <a:xfrm>
            <a:off x="3028950" y="4846968"/>
            <a:ext cx="3086100" cy="274637"/>
          </a:xfrm>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8866CDF0-270B-073D-B6F9-06C5BC090688}"/>
              </a:ext>
            </a:extLst>
          </p:cNvPr>
          <p:cNvSpPr>
            <a:spLocks noGrp="1"/>
          </p:cNvSpPr>
          <p:nvPr>
            <p:ph type="sldNum" sz="quarter" idx="4"/>
          </p:nvPr>
        </p:nvSpPr>
        <p:spPr/>
        <p:txBody>
          <a:bodyPr/>
          <a:lstStyle/>
          <a:p>
            <a:fld id="{870598C0-F87F-9642-9260-C28AE0AA0F34}" type="slidenum">
              <a:rPr kumimoji="1" lang="ja-JP" altLang="en-US" smtClean="0"/>
              <a:pPr/>
              <a:t>39</a:t>
            </a:fld>
            <a:endParaRPr kumimoji="1" lang="ja-JP" altLang="en-US"/>
          </a:p>
        </p:txBody>
      </p:sp>
      <p:sp>
        <p:nvSpPr>
          <p:cNvPr id="6" name="テキスト ボックス 5">
            <a:extLst>
              <a:ext uri="{FF2B5EF4-FFF2-40B4-BE49-F238E27FC236}">
                <a16:creationId xmlns:a16="http://schemas.microsoft.com/office/drawing/2014/main" id="{F62E8618-CD96-D089-79E5-FA8729AF30E5}"/>
              </a:ext>
            </a:extLst>
          </p:cNvPr>
          <p:cNvSpPr txBox="1"/>
          <p:nvPr/>
        </p:nvSpPr>
        <p:spPr>
          <a:xfrm>
            <a:off x="5230678" y="124541"/>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価格とお試し方法</a:t>
            </a:r>
          </a:p>
        </p:txBody>
      </p:sp>
      <p:graphicFrame>
        <p:nvGraphicFramePr>
          <p:cNvPr id="13" name="表 13">
            <a:extLst>
              <a:ext uri="{FF2B5EF4-FFF2-40B4-BE49-F238E27FC236}">
                <a16:creationId xmlns:a16="http://schemas.microsoft.com/office/drawing/2014/main" id="{A2D0B004-F8E3-156F-0178-1D55E0AC6954}"/>
              </a:ext>
            </a:extLst>
          </p:cNvPr>
          <p:cNvGraphicFramePr>
            <a:graphicFrameLocks noGrp="1"/>
          </p:cNvGraphicFramePr>
          <p:nvPr>
            <p:ph idx="1"/>
            <p:extLst>
              <p:ext uri="{D42A27DB-BD31-4B8C-83A1-F6EECF244321}">
                <p14:modId xmlns:p14="http://schemas.microsoft.com/office/powerpoint/2010/main" val="4194238195"/>
              </p:ext>
            </p:extLst>
          </p:nvPr>
        </p:nvGraphicFramePr>
        <p:xfrm>
          <a:off x="777851" y="2219679"/>
          <a:ext cx="7264306" cy="1149225"/>
        </p:xfrm>
        <a:graphic>
          <a:graphicData uri="http://schemas.openxmlformats.org/drawingml/2006/table">
            <a:tbl>
              <a:tblPr firstRow="1" bandRow="1">
                <a:tableStyleId>{5C22544A-7EE6-4342-B048-85BDC9FD1C3A}</a:tableStyleId>
              </a:tblPr>
              <a:tblGrid>
                <a:gridCol w="1041150">
                  <a:extLst>
                    <a:ext uri="{9D8B030D-6E8A-4147-A177-3AD203B41FA5}">
                      <a16:colId xmlns:a16="http://schemas.microsoft.com/office/drawing/2014/main" val="2264696611"/>
                    </a:ext>
                  </a:extLst>
                </a:gridCol>
                <a:gridCol w="2905476">
                  <a:extLst>
                    <a:ext uri="{9D8B030D-6E8A-4147-A177-3AD203B41FA5}">
                      <a16:colId xmlns:a16="http://schemas.microsoft.com/office/drawing/2014/main" val="3544106161"/>
                    </a:ext>
                  </a:extLst>
                </a:gridCol>
                <a:gridCol w="3317680">
                  <a:extLst>
                    <a:ext uri="{9D8B030D-6E8A-4147-A177-3AD203B41FA5}">
                      <a16:colId xmlns:a16="http://schemas.microsoft.com/office/drawing/2014/main" val="3820481010"/>
                    </a:ext>
                  </a:extLst>
                </a:gridCol>
              </a:tblGrid>
              <a:tr h="430963">
                <a:tc>
                  <a:txBody>
                    <a:bodyPr/>
                    <a:lstStyle/>
                    <a:p>
                      <a:pPr algn="ctr"/>
                      <a:endParaRPr kumimoji="1" lang="ja-JP" altLang="en-US"/>
                    </a:p>
                  </a:txBody>
                  <a:tcPr anchor="ctr">
                    <a:solidFill>
                      <a:schemeClr val="bg1">
                        <a:alpha val="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100" b="1" i="0">
                          <a:latin typeface="Yu Gothic" panose="020B0400000000000000" pitchFamily="34" charset="-128"/>
                          <a:ea typeface="Yu Gothic" panose="020B0400000000000000" pitchFamily="34" charset="-128"/>
                        </a:rPr>
                        <a:t>スタンダード</a:t>
                      </a:r>
                      <a:endParaRPr kumimoji="1" lang="en-US" altLang="ja-JP" sz="1100" b="1" i="0" dirty="0">
                        <a:latin typeface="Yu Gothic" panose="020B0400000000000000" pitchFamily="34" charset="-128"/>
                        <a:ea typeface="Yu Gothic" panose="020B0400000000000000" pitchFamily="34" charset="-128"/>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100" b="1" i="0">
                          <a:latin typeface="Yu Gothic" panose="020B0400000000000000" pitchFamily="34" charset="-128"/>
                          <a:ea typeface="Yu Gothic" panose="020B0400000000000000" pitchFamily="34" charset="-128"/>
                        </a:rPr>
                        <a:t>コース</a:t>
                      </a:r>
                    </a:p>
                  </a:txBody>
                  <a:tcPr anchor="ctr">
                    <a:solidFill>
                      <a:srgbClr val="1892D4"/>
                    </a:solidFill>
                  </a:tcPr>
                </a:tc>
                <a:tc>
                  <a:txBody>
                    <a:bodyPr/>
                    <a:lstStyle/>
                    <a:p>
                      <a:pPr algn="ctr"/>
                      <a:r>
                        <a:rPr kumimoji="1" lang="ja-JP" altLang="en-US" sz="1100" b="1" i="0">
                          <a:latin typeface="Yu Gothic" panose="020B0400000000000000" pitchFamily="34" charset="-128"/>
                          <a:ea typeface="Yu Gothic" panose="020B0400000000000000" pitchFamily="34" charset="-128"/>
                        </a:rPr>
                        <a:t>プレミアム</a:t>
                      </a:r>
                      <a:endParaRPr kumimoji="1" lang="en-US" altLang="ja-JP" sz="1100" b="1" i="0" dirty="0">
                        <a:latin typeface="Yu Gothic" panose="020B0400000000000000" pitchFamily="34" charset="-128"/>
                        <a:ea typeface="Yu Gothic" panose="020B0400000000000000" pitchFamily="34" charset="-128"/>
                      </a:endParaRPr>
                    </a:p>
                    <a:p>
                      <a:pPr algn="ctr"/>
                      <a:r>
                        <a:rPr kumimoji="1" lang="ja-JP" altLang="en-US" sz="1100" b="1" i="0">
                          <a:latin typeface="Yu Gothic" panose="020B0400000000000000" pitchFamily="34" charset="-128"/>
                          <a:ea typeface="Yu Gothic" panose="020B0400000000000000" pitchFamily="34" charset="-128"/>
                        </a:rPr>
                        <a:t>コース</a:t>
                      </a:r>
                    </a:p>
                  </a:txBody>
                  <a:tcPr anchor="ctr">
                    <a:solidFill>
                      <a:srgbClr val="FFB63A"/>
                    </a:solidFill>
                  </a:tcPr>
                </a:tc>
                <a:extLst>
                  <a:ext uri="{0D108BD9-81ED-4DB2-BD59-A6C34878D82A}">
                    <a16:rowId xmlns:a16="http://schemas.microsoft.com/office/drawing/2014/main" val="2347456240"/>
                  </a:ext>
                </a:extLst>
              </a:tr>
              <a:tr h="35913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ja-JP" altLang="en-US" sz="1100" u="none" strike="noStrike">
                          <a:effectLst/>
                        </a:rPr>
                        <a:t>月額</a:t>
                      </a:r>
                      <a:endParaRPr lang="en-US" altLang="ja-JP" sz="1100" b="0" i="0" u="none" strike="noStrike" dirty="0">
                        <a:effectLst/>
                        <a:latin typeface="Arial"/>
                      </a:endParaRPr>
                    </a:p>
                  </a:txBody>
                  <a:tcPr anchor="ctr">
                    <a:solidFill>
                      <a:schemeClr val="bg1">
                        <a:lumMod val="65000"/>
                        <a:alpha val="30000"/>
                      </a:schemeClr>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altLang="ja-JP" sz="1200" b="1" i="0" u="none" strike="noStrike" dirty="0">
                          <a:effectLst/>
                          <a:latin typeface="Yu Gothic" panose="020B0400000000000000" pitchFamily="34" charset="-128"/>
                          <a:ea typeface="Yu Gothic" panose="020B0400000000000000" pitchFamily="34" charset="-128"/>
                        </a:rPr>
                        <a:t>¥</a:t>
                      </a:r>
                      <a:r>
                        <a:rPr lang="en-US" altLang="ja-JP" sz="1600" b="1" i="0" u="none" strike="noStrike" dirty="0">
                          <a:effectLst/>
                          <a:latin typeface="Yu Gothic" panose="020B0400000000000000" pitchFamily="34" charset="-128"/>
                          <a:ea typeface="Yu Gothic" panose="020B0400000000000000" pitchFamily="34" charset="-128"/>
                        </a:rPr>
                        <a:t>500 </a:t>
                      </a:r>
                      <a:r>
                        <a:rPr lang="en-US" altLang="ja-JP" sz="1050" b="0" i="0" u="none" strike="noStrike" dirty="0">
                          <a:effectLst/>
                          <a:latin typeface="Yu Gothic" panose="020B0400000000000000" pitchFamily="34" charset="-128"/>
                          <a:ea typeface="Yu Gothic" panose="020B0400000000000000" pitchFamily="34" charset="-128"/>
                        </a:rPr>
                        <a:t>/1</a:t>
                      </a:r>
                      <a:r>
                        <a:rPr lang="ja-JP" altLang="en-US" sz="900" b="0" i="0" u="none" strike="noStrike">
                          <a:effectLst/>
                          <a:latin typeface="Yu Gothic" panose="020B0400000000000000" pitchFamily="34" charset="-128"/>
                          <a:ea typeface="Yu Gothic" panose="020B0400000000000000" pitchFamily="34" charset="-128"/>
                        </a:rPr>
                        <a:t>ユーザー</a:t>
                      </a:r>
                      <a:endParaRPr lang="en-US" altLang="ja-JP" sz="900" b="0" i="0" u="none" strike="noStrike" dirty="0">
                        <a:effectLst/>
                        <a:latin typeface="Yu Gothic" panose="020B0400000000000000" pitchFamily="34" charset="-128"/>
                        <a:ea typeface="Yu Gothic" panose="020B0400000000000000" pitchFamily="34" charset="-128"/>
                      </a:endParaRPr>
                    </a:p>
                  </a:txBody>
                  <a:tcPr anchor="ctr">
                    <a:solidFill>
                      <a:srgbClr val="1892D4">
                        <a:alpha val="30000"/>
                      </a:srgbClr>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altLang="ja-JP" sz="1200" b="1" i="0" u="none" strike="noStrike" dirty="0">
                          <a:effectLst/>
                          <a:latin typeface="Yu Gothic" panose="020B0400000000000000" pitchFamily="34" charset="-128"/>
                          <a:ea typeface="Yu Gothic" panose="020B0400000000000000" pitchFamily="34" charset="-128"/>
                        </a:rPr>
                        <a:t>¥</a:t>
                      </a:r>
                      <a:r>
                        <a:rPr lang="en-US" altLang="ja-JP" sz="1600" b="1" i="0" u="none" strike="noStrike" dirty="0">
                          <a:effectLst/>
                          <a:latin typeface="Yu Gothic" panose="020B0400000000000000" pitchFamily="34" charset="-128"/>
                          <a:ea typeface="Yu Gothic" panose="020B0400000000000000" pitchFamily="34" charset="-128"/>
                        </a:rPr>
                        <a:t>800</a:t>
                      </a:r>
                      <a:r>
                        <a:rPr lang="en-US" altLang="ja-JP" sz="1200" b="1" i="0" u="none" strike="noStrike" dirty="0">
                          <a:effectLst/>
                          <a:latin typeface="Yu Gothic" panose="020B0400000000000000" pitchFamily="34" charset="-128"/>
                          <a:ea typeface="Yu Gothic" panose="020B0400000000000000" pitchFamily="34" charset="-128"/>
                        </a:rPr>
                        <a:t> </a:t>
                      </a:r>
                      <a:r>
                        <a:rPr lang="en-US" altLang="ja-JP" sz="800" b="0" i="0" u="none" strike="noStrike" dirty="0">
                          <a:effectLst/>
                          <a:latin typeface="Yu Gothic" panose="020B0400000000000000" pitchFamily="34" charset="-128"/>
                          <a:ea typeface="Yu Gothic" panose="020B0400000000000000" pitchFamily="34" charset="-128"/>
                        </a:rPr>
                        <a:t>/</a:t>
                      </a:r>
                      <a:r>
                        <a:rPr lang="en-US" altLang="ja-JP" sz="1000" b="0" i="0" u="none" strike="noStrike" dirty="0">
                          <a:effectLst/>
                          <a:latin typeface="Yu Gothic" panose="020B0400000000000000" pitchFamily="34" charset="-128"/>
                          <a:ea typeface="Yu Gothic" panose="020B0400000000000000" pitchFamily="34" charset="-128"/>
                        </a:rPr>
                        <a:t>1</a:t>
                      </a:r>
                      <a:r>
                        <a:rPr lang="ja-JP" altLang="en-US" sz="800" b="0" i="0" u="none" strike="noStrike">
                          <a:effectLst/>
                          <a:latin typeface="Yu Gothic" panose="020B0400000000000000" pitchFamily="34" charset="-128"/>
                          <a:ea typeface="Yu Gothic" panose="020B0400000000000000" pitchFamily="34" charset="-128"/>
                        </a:rPr>
                        <a:t>ユーザー</a:t>
                      </a:r>
                      <a:endParaRPr lang="en-US" altLang="ja-JP" sz="800" b="0" i="0" u="none" strike="noStrike" dirty="0">
                        <a:effectLst/>
                        <a:latin typeface="Yu Gothic" panose="020B0400000000000000" pitchFamily="34" charset="-128"/>
                        <a:ea typeface="Yu Gothic" panose="020B0400000000000000" pitchFamily="34" charset="-128"/>
                      </a:endParaRPr>
                    </a:p>
                  </a:txBody>
                  <a:tcPr anchor="ctr">
                    <a:solidFill>
                      <a:srgbClr val="FFB63A">
                        <a:alpha val="30000"/>
                      </a:srgbClr>
                    </a:solidFill>
                  </a:tcPr>
                </a:tc>
                <a:extLst>
                  <a:ext uri="{0D108BD9-81ED-4DB2-BD59-A6C34878D82A}">
                    <a16:rowId xmlns:a16="http://schemas.microsoft.com/office/drawing/2014/main" val="853146846"/>
                  </a:ext>
                </a:extLst>
              </a:tr>
              <a:tr h="359131">
                <a:tc>
                  <a:txBody>
                    <a:bodyPr/>
                    <a:lstStyle/>
                    <a:p>
                      <a:pPr algn="ctr"/>
                      <a:r>
                        <a:rPr kumimoji="1" lang="ja-JP" altLang="en-US" sz="1100"/>
                        <a:t>年額</a:t>
                      </a:r>
                    </a:p>
                  </a:txBody>
                  <a:tcPr anchor="ctr">
                    <a:solidFill>
                      <a:schemeClr val="bg1">
                        <a:lumMod val="65000"/>
                        <a:alpha val="20000"/>
                      </a:schemeClr>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altLang="ja-JP" sz="1200" b="1" i="0" u="none" strike="noStrike" dirty="0">
                          <a:effectLst/>
                          <a:latin typeface="Yu Gothic" panose="020B0400000000000000" pitchFamily="34" charset="-128"/>
                          <a:ea typeface="Yu Gothic" panose="020B0400000000000000" pitchFamily="34" charset="-128"/>
                        </a:rPr>
                        <a:t>¥</a:t>
                      </a:r>
                      <a:r>
                        <a:rPr lang="en-US" altLang="ja-JP" sz="1600" b="1" i="0" u="none" strike="noStrike" dirty="0">
                          <a:effectLst/>
                          <a:latin typeface="Yu Gothic" panose="020B0400000000000000" pitchFamily="34" charset="-128"/>
                          <a:ea typeface="Yu Gothic" panose="020B0400000000000000" pitchFamily="34" charset="-128"/>
                        </a:rPr>
                        <a:t>5,880 </a:t>
                      </a:r>
                      <a:r>
                        <a:rPr lang="en-US" altLang="ja-JP" sz="900" b="0" i="0" u="none" strike="noStrike" dirty="0">
                          <a:effectLst/>
                          <a:latin typeface="Yu Gothic" panose="020B0400000000000000" pitchFamily="34" charset="-128"/>
                          <a:ea typeface="Yu Gothic" panose="020B0400000000000000" pitchFamily="34" charset="-128"/>
                        </a:rPr>
                        <a:t>/</a:t>
                      </a:r>
                      <a:r>
                        <a:rPr lang="en-US" altLang="ja-JP" sz="1050" b="0" i="0" u="none" strike="noStrike" dirty="0">
                          <a:effectLst/>
                          <a:latin typeface="Yu Gothic" panose="020B0400000000000000" pitchFamily="34" charset="-128"/>
                          <a:ea typeface="Yu Gothic" panose="020B0400000000000000" pitchFamily="34" charset="-128"/>
                        </a:rPr>
                        <a:t>1</a:t>
                      </a:r>
                      <a:r>
                        <a:rPr lang="ja-JP" altLang="en-US" sz="900" b="0" i="0" u="none" strike="noStrike">
                          <a:effectLst/>
                          <a:latin typeface="Yu Gothic" panose="020B0400000000000000" pitchFamily="34" charset="-128"/>
                          <a:ea typeface="Yu Gothic" panose="020B0400000000000000" pitchFamily="34" charset="-128"/>
                        </a:rPr>
                        <a:t>ユーザー</a:t>
                      </a:r>
                      <a:endParaRPr lang="en-US" altLang="ja-JP" sz="900" b="0" i="0" u="none" strike="noStrike" dirty="0">
                        <a:effectLst/>
                        <a:latin typeface="Yu Gothic" panose="020B0400000000000000" pitchFamily="34" charset="-128"/>
                        <a:ea typeface="Yu Gothic" panose="020B0400000000000000" pitchFamily="34" charset="-128"/>
                      </a:endParaRPr>
                    </a:p>
                  </a:txBody>
                  <a:tcPr anchor="ctr">
                    <a:solidFill>
                      <a:srgbClr val="1892D4">
                        <a:alpha val="20000"/>
                      </a:srgbClr>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altLang="ja-JP" sz="1200" b="1" i="0" u="none" strike="noStrike" dirty="0">
                          <a:effectLst/>
                          <a:latin typeface="Yu Gothic" panose="020B0400000000000000" pitchFamily="34" charset="-128"/>
                          <a:ea typeface="Yu Gothic" panose="020B0400000000000000" pitchFamily="34" charset="-128"/>
                        </a:rPr>
                        <a:t>¥</a:t>
                      </a:r>
                      <a:r>
                        <a:rPr lang="en-US" altLang="ja-JP" sz="1600" b="1" i="0" u="none" strike="noStrike" dirty="0">
                          <a:effectLst/>
                          <a:latin typeface="Yu Gothic" panose="020B0400000000000000" pitchFamily="34" charset="-128"/>
                          <a:ea typeface="Yu Gothic" panose="020B0400000000000000" pitchFamily="34" charset="-128"/>
                        </a:rPr>
                        <a:t>9,405</a:t>
                      </a:r>
                      <a:r>
                        <a:rPr lang="en-US" altLang="ja-JP" sz="1200" b="1" i="0" u="none" strike="noStrike" dirty="0">
                          <a:effectLst/>
                          <a:latin typeface="Yu Gothic" panose="020B0400000000000000" pitchFamily="34" charset="-128"/>
                          <a:ea typeface="Yu Gothic" panose="020B0400000000000000" pitchFamily="34" charset="-128"/>
                        </a:rPr>
                        <a:t> </a:t>
                      </a:r>
                      <a:r>
                        <a:rPr lang="en-US" altLang="ja-JP" sz="800" b="0" i="0" u="none" strike="noStrike" dirty="0">
                          <a:effectLst/>
                          <a:latin typeface="Yu Gothic" panose="020B0400000000000000" pitchFamily="34" charset="-128"/>
                          <a:ea typeface="Yu Gothic" panose="020B0400000000000000" pitchFamily="34" charset="-128"/>
                        </a:rPr>
                        <a:t>/</a:t>
                      </a:r>
                      <a:r>
                        <a:rPr lang="en-US" altLang="ja-JP" sz="1000" b="0" i="0" u="none" strike="noStrike" dirty="0">
                          <a:effectLst/>
                          <a:latin typeface="Yu Gothic" panose="020B0400000000000000" pitchFamily="34" charset="-128"/>
                          <a:ea typeface="Yu Gothic" panose="020B0400000000000000" pitchFamily="34" charset="-128"/>
                        </a:rPr>
                        <a:t>1</a:t>
                      </a:r>
                      <a:r>
                        <a:rPr lang="ja-JP" altLang="en-US" sz="800" b="0" i="0" u="none" strike="noStrike">
                          <a:effectLst/>
                          <a:latin typeface="Yu Gothic" panose="020B0400000000000000" pitchFamily="34" charset="-128"/>
                          <a:ea typeface="Yu Gothic" panose="020B0400000000000000" pitchFamily="34" charset="-128"/>
                        </a:rPr>
                        <a:t>ユーザー</a:t>
                      </a:r>
                      <a:endParaRPr lang="en-US" altLang="ja-JP" sz="800" b="0" i="0" u="none" strike="noStrike" dirty="0">
                        <a:effectLst/>
                        <a:latin typeface="Yu Gothic" panose="020B0400000000000000" pitchFamily="34" charset="-128"/>
                        <a:ea typeface="Yu Gothic" panose="020B0400000000000000" pitchFamily="34" charset="-128"/>
                      </a:endParaRPr>
                    </a:p>
                  </a:txBody>
                  <a:tcPr anchor="ctr">
                    <a:solidFill>
                      <a:srgbClr val="FFB63A">
                        <a:alpha val="20000"/>
                      </a:srgbClr>
                    </a:solidFill>
                  </a:tcPr>
                </a:tc>
                <a:extLst>
                  <a:ext uri="{0D108BD9-81ED-4DB2-BD59-A6C34878D82A}">
                    <a16:rowId xmlns:a16="http://schemas.microsoft.com/office/drawing/2014/main" val="4209933574"/>
                  </a:ext>
                </a:extLst>
              </a:tr>
            </a:tbl>
          </a:graphicData>
        </a:graphic>
      </p:graphicFrame>
      <p:sp>
        <p:nvSpPr>
          <p:cNvPr id="18" name="テキスト ボックス 17">
            <a:extLst>
              <a:ext uri="{FF2B5EF4-FFF2-40B4-BE49-F238E27FC236}">
                <a16:creationId xmlns:a16="http://schemas.microsoft.com/office/drawing/2014/main" id="{FBCA2AB4-B124-665F-CC85-D09685E96BAF}"/>
              </a:ext>
            </a:extLst>
          </p:cNvPr>
          <p:cNvSpPr txBox="1"/>
          <p:nvPr/>
        </p:nvSpPr>
        <p:spPr>
          <a:xfrm>
            <a:off x="1515922" y="1629354"/>
            <a:ext cx="1105786" cy="523220"/>
          </a:xfrm>
          <a:prstGeom prst="rect">
            <a:avLst/>
          </a:prstGeom>
          <a:noFill/>
        </p:spPr>
        <p:txBody>
          <a:bodyPr wrap="square" rtlCol="0">
            <a:spAutoFit/>
          </a:bodyPr>
          <a:lstStyle/>
          <a:p>
            <a:pPr algn="ctr"/>
            <a:r>
              <a:rPr kumimoji="1" lang="ja-JP" altLang="en-US" sz="1400" b="1">
                <a:solidFill>
                  <a:srgbClr val="1892D4"/>
                </a:solidFill>
                <a:latin typeface="Yu Gothic" panose="020B0400000000000000" pitchFamily="34" charset="-128"/>
                <a:ea typeface="Yu Gothic" panose="020B0400000000000000" pitchFamily="34" charset="-128"/>
              </a:rPr>
              <a:t>初期費用</a:t>
            </a:r>
            <a:r>
              <a:rPr kumimoji="1" lang="ja-JP" altLang="en-US" sz="1100" b="1">
                <a:solidFill>
                  <a:srgbClr val="1892D4"/>
                </a:solidFill>
                <a:latin typeface="Yu Gothic" panose="020B0400000000000000" pitchFamily="34" charset="-128"/>
                <a:ea typeface="Yu Gothic" panose="020B0400000000000000" pitchFamily="34" charset="-128"/>
              </a:rPr>
              <a:t>は</a:t>
            </a:r>
            <a:endParaRPr kumimoji="1" lang="en-US" altLang="ja-JP" sz="1100" b="1" dirty="0">
              <a:solidFill>
                <a:srgbClr val="1892D4"/>
              </a:solidFill>
              <a:latin typeface="Yu Gothic" panose="020B0400000000000000" pitchFamily="34" charset="-128"/>
              <a:ea typeface="Yu Gothic" panose="020B0400000000000000" pitchFamily="34" charset="-128"/>
            </a:endParaRPr>
          </a:p>
          <a:p>
            <a:pPr algn="ctr"/>
            <a:r>
              <a:rPr kumimoji="1" lang="ja-JP" altLang="en-US" sz="1400" b="1">
                <a:solidFill>
                  <a:srgbClr val="1892D4"/>
                </a:solidFill>
                <a:latin typeface="Yu Gothic" panose="020B0400000000000000" pitchFamily="34" charset="-128"/>
                <a:ea typeface="Yu Gothic" panose="020B0400000000000000" pitchFamily="34" charset="-128"/>
              </a:rPr>
              <a:t>無料</a:t>
            </a:r>
          </a:p>
        </p:txBody>
      </p:sp>
      <p:sp>
        <p:nvSpPr>
          <p:cNvPr id="19" name="テキスト ボックス 18">
            <a:extLst>
              <a:ext uri="{FF2B5EF4-FFF2-40B4-BE49-F238E27FC236}">
                <a16:creationId xmlns:a16="http://schemas.microsoft.com/office/drawing/2014/main" id="{8A4A6799-AB0F-7AF4-6F83-9EB9EE5023B8}"/>
              </a:ext>
            </a:extLst>
          </p:cNvPr>
          <p:cNvSpPr txBox="1"/>
          <p:nvPr/>
        </p:nvSpPr>
        <p:spPr>
          <a:xfrm>
            <a:off x="4802560" y="1624158"/>
            <a:ext cx="1374639" cy="523220"/>
          </a:xfrm>
          <a:prstGeom prst="rect">
            <a:avLst/>
          </a:prstGeom>
          <a:noFill/>
        </p:spPr>
        <p:txBody>
          <a:bodyPr wrap="square" rtlCol="0">
            <a:spAutoFit/>
          </a:bodyPr>
          <a:lstStyle/>
          <a:p>
            <a:pPr algn="ctr"/>
            <a:r>
              <a:rPr kumimoji="1" lang="ja-JP" altLang="en-US" sz="1400" b="1">
                <a:solidFill>
                  <a:srgbClr val="1892D4"/>
                </a:solidFill>
                <a:latin typeface="Yu Gothic" panose="020B0400000000000000" pitchFamily="34" charset="-128"/>
                <a:ea typeface="Yu Gothic" panose="020B0400000000000000" pitchFamily="34" charset="-128"/>
              </a:rPr>
              <a:t>契約</a:t>
            </a:r>
            <a:r>
              <a:rPr kumimoji="1" lang="ja-JP" altLang="en-US" sz="1100" b="1">
                <a:solidFill>
                  <a:srgbClr val="1892D4"/>
                </a:solidFill>
                <a:latin typeface="Yu Gothic" panose="020B0400000000000000" pitchFamily="34" charset="-128"/>
                <a:ea typeface="Yu Gothic" panose="020B0400000000000000" pitchFamily="34" charset="-128"/>
              </a:rPr>
              <a:t>は</a:t>
            </a:r>
            <a:endParaRPr kumimoji="1" lang="en-US" altLang="ja-JP" sz="1100" b="1" dirty="0">
              <a:solidFill>
                <a:srgbClr val="1892D4"/>
              </a:solidFill>
              <a:latin typeface="Yu Gothic" panose="020B0400000000000000" pitchFamily="34" charset="-128"/>
              <a:ea typeface="Yu Gothic" panose="020B0400000000000000" pitchFamily="34" charset="-128"/>
            </a:endParaRPr>
          </a:p>
          <a:p>
            <a:pPr algn="ctr"/>
            <a:r>
              <a:rPr kumimoji="1" lang="ja-JP" altLang="en-US" sz="1400" b="1">
                <a:solidFill>
                  <a:srgbClr val="1892D4"/>
                </a:solidFill>
                <a:latin typeface="Yu Gothic" panose="020B0400000000000000" pitchFamily="34" charset="-128"/>
                <a:ea typeface="Yu Gothic" panose="020B0400000000000000" pitchFamily="34" charset="-128"/>
              </a:rPr>
              <a:t>５ユーザー</a:t>
            </a:r>
            <a:r>
              <a:rPr kumimoji="1" lang="ja-JP" altLang="en-US" sz="1100" b="1">
                <a:solidFill>
                  <a:srgbClr val="1892D4"/>
                </a:solidFill>
                <a:latin typeface="Yu Gothic" panose="020B0400000000000000" pitchFamily="34" charset="-128"/>
                <a:ea typeface="Yu Gothic" panose="020B0400000000000000" pitchFamily="34" charset="-128"/>
              </a:rPr>
              <a:t>から</a:t>
            </a:r>
          </a:p>
        </p:txBody>
      </p:sp>
      <p:sp>
        <p:nvSpPr>
          <p:cNvPr id="20" name="テキスト ボックス 19">
            <a:extLst>
              <a:ext uri="{FF2B5EF4-FFF2-40B4-BE49-F238E27FC236}">
                <a16:creationId xmlns:a16="http://schemas.microsoft.com/office/drawing/2014/main" id="{C248C10F-E054-6FF2-5F16-0E0331C62279}"/>
              </a:ext>
            </a:extLst>
          </p:cNvPr>
          <p:cNvSpPr txBox="1"/>
          <p:nvPr/>
        </p:nvSpPr>
        <p:spPr>
          <a:xfrm>
            <a:off x="6384651" y="1632239"/>
            <a:ext cx="1374639" cy="523220"/>
          </a:xfrm>
          <a:prstGeom prst="rect">
            <a:avLst/>
          </a:prstGeom>
          <a:noFill/>
        </p:spPr>
        <p:txBody>
          <a:bodyPr wrap="square" rtlCol="0">
            <a:spAutoFit/>
          </a:bodyPr>
          <a:lstStyle/>
          <a:p>
            <a:pPr algn="ctr"/>
            <a:r>
              <a:rPr kumimoji="1" lang="ja-JP" altLang="en-US" sz="1400" b="1">
                <a:solidFill>
                  <a:srgbClr val="1892D4"/>
                </a:solidFill>
                <a:latin typeface="Yu Gothic" panose="020B0400000000000000" pitchFamily="34" charset="-128"/>
                <a:ea typeface="Yu Gothic" panose="020B0400000000000000" pitchFamily="34" charset="-128"/>
              </a:rPr>
              <a:t>最低契約期間</a:t>
            </a:r>
            <a:endParaRPr kumimoji="1" lang="en-US" altLang="ja-JP" sz="1100" b="1" dirty="0">
              <a:solidFill>
                <a:srgbClr val="1892D4"/>
              </a:solidFill>
              <a:latin typeface="Yu Gothic" panose="020B0400000000000000" pitchFamily="34" charset="-128"/>
              <a:ea typeface="Yu Gothic" panose="020B0400000000000000" pitchFamily="34" charset="-128"/>
            </a:endParaRPr>
          </a:p>
          <a:p>
            <a:pPr algn="ctr"/>
            <a:r>
              <a:rPr kumimoji="1" lang="ja-JP" altLang="en-US" sz="1400" b="1">
                <a:solidFill>
                  <a:srgbClr val="1892D4"/>
                </a:solidFill>
                <a:latin typeface="Yu Gothic" panose="020B0400000000000000" pitchFamily="34" charset="-128"/>
                <a:ea typeface="Yu Gothic" panose="020B0400000000000000" pitchFamily="34" charset="-128"/>
              </a:rPr>
              <a:t>１ヶ月</a:t>
            </a:r>
            <a:endParaRPr kumimoji="1" lang="ja-JP" altLang="en-US" sz="1100" b="1">
              <a:solidFill>
                <a:srgbClr val="1892D4"/>
              </a:solidFill>
              <a:latin typeface="Yu Gothic" panose="020B0400000000000000" pitchFamily="34" charset="-128"/>
              <a:ea typeface="Yu Gothic" panose="020B0400000000000000" pitchFamily="34" charset="-128"/>
            </a:endParaRPr>
          </a:p>
        </p:txBody>
      </p:sp>
      <p:sp>
        <p:nvSpPr>
          <p:cNvPr id="22" name="テキスト ボックス 21">
            <a:extLst>
              <a:ext uri="{FF2B5EF4-FFF2-40B4-BE49-F238E27FC236}">
                <a16:creationId xmlns:a16="http://schemas.microsoft.com/office/drawing/2014/main" id="{2E57AE21-6BF9-4E4E-772A-E98787A51591}"/>
              </a:ext>
            </a:extLst>
          </p:cNvPr>
          <p:cNvSpPr txBox="1"/>
          <p:nvPr/>
        </p:nvSpPr>
        <p:spPr>
          <a:xfrm>
            <a:off x="777851" y="3488428"/>
            <a:ext cx="7804198" cy="1149225"/>
          </a:xfrm>
          <a:prstGeom prst="rect">
            <a:avLst/>
          </a:prstGeom>
          <a:noFill/>
        </p:spPr>
        <p:txBody>
          <a:bodyPr wrap="square" lIns="0" tIns="0" rIns="0" bIns="0" rtlCol="0">
            <a:spAutoFit/>
          </a:bodyPr>
          <a:lstStyle/>
          <a:p>
            <a:pPr marL="136525" indent="-136525">
              <a:lnSpc>
                <a:spcPct val="120000"/>
              </a:lnSpc>
              <a:spcBef>
                <a:spcPts val="0"/>
              </a:spcBef>
              <a:spcAft>
                <a:spcPts val="100"/>
              </a:spcAft>
              <a:buClr>
                <a:srgbClr val="1892D4"/>
              </a:buClr>
              <a:buSzPct val="90000"/>
              <a:buFont typeface="Wingdings" pitchFamily="2" charset="2"/>
              <a:buChar char="l"/>
            </a:pPr>
            <a:r>
              <a:rPr lang="en-US" altLang="ja-JP" sz="1000" b="1" dirty="0">
                <a:solidFill>
                  <a:srgbClr val="1892D4"/>
                </a:solidFill>
                <a:latin typeface="Yu Gothic" panose="020B0400000000000000" pitchFamily="34" charset="-128"/>
                <a:ea typeface="Yu Gothic" panose="020B0400000000000000" pitchFamily="34" charset="-128"/>
              </a:rPr>
              <a:t>6</a:t>
            </a:r>
            <a:r>
              <a:rPr lang="ja-JP" altLang="en-US" sz="1000" b="1">
                <a:solidFill>
                  <a:srgbClr val="1892D4"/>
                </a:solidFill>
                <a:latin typeface="Yu Gothic" panose="020B0400000000000000" pitchFamily="34" charset="-128"/>
                <a:ea typeface="Yu Gothic" panose="020B0400000000000000" pitchFamily="34" charset="-128"/>
              </a:rPr>
              <a:t>ユーザー目以降は</a:t>
            </a:r>
            <a:r>
              <a:rPr lang="en-US" altLang="ja-JP" sz="1000" b="1" dirty="0">
                <a:solidFill>
                  <a:srgbClr val="1892D4"/>
                </a:solidFill>
                <a:latin typeface="Yu Gothic" panose="020B0400000000000000" pitchFamily="34" charset="-128"/>
                <a:ea typeface="Yu Gothic" panose="020B0400000000000000" pitchFamily="34" charset="-128"/>
              </a:rPr>
              <a:t>1</a:t>
            </a:r>
            <a:r>
              <a:rPr lang="ja-JP" altLang="en-US" sz="1000" b="1">
                <a:solidFill>
                  <a:srgbClr val="1892D4"/>
                </a:solidFill>
                <a:latin typeface="Yu Gothic" panose="020B0400000000000000" pitchFamily="34" charset="-128"/>
                <a:ea typeface="Yu Gothic" panose="020B0400000000000000" pitchFamily="34" charset="-128"/>
              </a:rPr>
              <a:t>ユーザー単位</a:t>
            </a:r>
            <a:r>
              <a:rPr lang="ja-JP" altLang="en-US" sz="1000">
                <a:latin typeface="+mn-ea"/>
              </a:rPr>
              <a:t>でご契約いただけます。</a:t>
            </a:r>
            <a:r>
              <a:rPr lang="en-US" altLang="ja-JP" sz="1000" dirty="0">
                <a:latin typeface="+mn-ea"/>
              </a:rPr>
              <a:t>300</a:t>
            </a:r>
            <a:r>
              <a:rPr lang="ja-JP" altLang="en-US" sz="1000">
                <a:latin typeface="+mn-ea"/>
              </a:rPr>
              <a:t>ユーザーまでの利用を推奨しております。</a:t>
            </a:r>
            <a:endParaRPr lang="en-US" altLang="ja-JP" sz="1000" dirty="0">
              <a:latin typeface="+mn-ea"/>
            </a:endParaRPr>
          </a:p>
          <a:p>
            <a:pPr marL="136525" indent="-136525">
              <a:lnSpc>
                <a:spcPct val="120000"/>
              </a:lnSpc>
              <a:spcBef>
                <a:spcPts val="0"/>
              </a:spcBef>
              <a:spcAft>
                <a:spcPts val="100"/>
              </a:spcAft>
              <a:buClr>
                <a:srgbClr val="1892D4"/>
              </a:buClr>
              <a:buSzPct val="90000"/>
              <a:buFont typeface="Wingdings" pitchFamily="2" charset="2"/>
              <a:buChar char="l"/>
            </a:pPr>
            <a:r>
              <a:rPr lang="ja-JP" altLang="en-US" sz="1000">
                <a:latin typeface="+mn-ea"/>
              </a:rPr>
              <a:t>クライアント証明書を使って接続元の端末を認証する</a:t>
            </a:r>
            <a:r>
              <a:rPr lang="ja-JP" altLang="en-US" sz="1000" b="1">
                <a:solidFill>
                  <a:srgbClr val="1892D4"/>
                </a:solidFill>
                <a:latin typeface="+mn-ea"/>
              </a:rPr>
              <a:t>セキュアアクセス</a:t>
            </a:r>
            <a:r>
              <a:rPr lang="ja-JP" altLang="en-US" sz="1000">
                <a:latin typeface="+mn-ea"/>
              </a:rPr>
              <a:t>は、</a:t>
            </a:r>
            <a:r>
              <a:rPr lang="en-US" altLang="ja-JP" sz="1000" dirty="0">
                <a:latin typeface="+mn-ea"/>
              </a:rPr>
              <a:t>1</a:t>
            </a:r>
            <a:r>
              <a:rPr lang="ja-JP" altLang="en-US" sz="1000">
                <a:latin typeface="+mn-ea"/>
              </a:rPr>
              <a:t>ユーザー</a:t>
            </a:r>
            <a:r>
              <a:rPr lang="en-US" altLang="ja-JP" sz="1000" dirty="0">
                <a:latin typeface="+mn-ea"/>
              </a:rPr>
              <a:t> \250/</a:t>
            </a:r>
            <a:r>
              <a:rPr lang="ja-JP" altLang="en-US" sz="1000">
                <a:latin typeface="+mn-ea"/>
              </a:rPr>
              <a:t>月で追加できます。</a:t>
            </a:r>
            <a:br>
              <a:rPr lang="en-US" altLang="ja-JP" sz="1000" dirty="0">
                <a:latin typeface="+mn-ea"/>
              </a:rPr>
            </a:br>
            <a:r>
              <a:rPr lang="ja-JP" altLang="en-US" sz="1000">
                <a:latin typeface="+mn-ea"/>
              </a:rPr>
              <a:t>詳細はこちら → </a:t>
            </a:r>
            <a:r>
              <a:rPr lang="en" altLang="ja-JP" sz="1000" dirty="0">
                <a:latin typeface="+mn-ea"/>
                <a:hlinkClick r:id="rId3"/>
              </a:rPr>
              <a:t>https://</a:t>
            </a:r>
            <a:r>
              <a:rPr lang="en" altLang="ja-JP" sz="1000" dirty="0" err="1">
                <a:latin typeface="+mn-ea"/>
                <a:hlinkClick r:id="rId3"/>
              </a:rPr>
              <a:t>www.cybozu.com</a:t>
            </a:r>
            <a:r>
              <a:rPr lang="en" altLang="ja-JP" sz="1000" dirty="0">
                <a:latin typeface="+mn-ea"/>
                <a:hlinkClick r:id="rId3"/>
              </a:rPr>
              <a:t>/</a:t>
            </a:r>
            <a:r>
              <a:rPr lang="en" altLang="ja-JP" sz="1000" dirty="0" err="1">
                <a:latin typeface="+mn-ea"/>
                <a:hlinkClick r:id="rId3"/>
              </a:rPr>
              <a:t>jp</a:t>
            </a:r>
            <a:r>
              <a:rPr lang="en" altLang="ja-JP" sz="1000" dirty="0">
                <a:latin typeface="+mn-ea"/>
                <a:hlinkClick r:id="rId3"/>
              </a:rPr>
              <a:t>/service/option/</a:t>
            </a:r>
            <a:endParaRPr lang="en-US" altLang="ja-JP" sz="1000" dirty="0">
              <a:latin typeface="+mn-ea"/>
            </a:endParaRPr>
          </a:p>
          <a:p>
            <a:pPr marL="136525" indent="-136525">
              <a:lnSpc>
                <a:spcPct val="120000"/>
              </a:lnSpc>
              <a:spcBef>
                <a:spcPts val="0"/>
              </a:spcBef>
              <a:spcAft>
                <a:spcPts val="100"/>
              </a:spcAft>
              <a:buClr>
                <a:srgbClr val="1892D4"/>
              </a:buClr>
              <a:buSzPct val="90000"/>
              <a:buFont typeface="Wingdings" pitchFamily="2" charset="2"/>
              <a:buChar char="l"/>
            </a:pPr>
            <a:r>
              <a:rPr lang="ja-JP" altLang="en-US" sz="1000" b="1">
                <a:solidFill>
                  <a:srgbClr val="1892D4"/>
                </a:solidFill>
                <a:latin typeface="+mn-ea"/>
              </a:rPr>
              <a:t>ユーザー数</a:t>
            </a:r>
            <a:r>
              <a:rPr lang="en-US" altLang="ja-JP" sz="1000" b="1" dirty="0">
                <a:solidFill>
                  <a:srgbClr val="1892D4"/>
                </a:solidFill>
                <a:latin typeface="+mn-ea"/>
              </a:rPr>
              <a:t>×5GB</a:t>
            </a:r>
            <a:r>
              <a:rPr lang="ja-JP" altLang="en-US" sz="1000" b="1">
                <a:solidFill>
                  <a:srgbClr val="1892D4"/>
                </a:solidFill>
                <a:latin typeface="+mn-ea"/>
              </a:rPr>
              <a:t>分のディスク容量</a:t>
            </a:r>
            <a:r>
              <a:rPr lang="ja-JP" altLang="en-US" sz="1000">
                <a:latin typeface="+mn-ea"/>
              </a:rPr>
              <a:t>をご利用いただける他、ドメインごとに</a:t>
            </a:r>
            <a:r>
              <a:rPr lang="en-US" altLang="ja-JP" sz="1000" dirty="0">
                <a:latin typeface="+mn-ea"/>
              </a:rPr>
              <a:t>10GB</a:t>
            </a:r>
            <a:r>
              <a:rPr lang="ja-JP" altLang="en-US" sz="1000">
                <a:latin typeface="+mn-ea"/>
              </a:rPr>
              <a:t> </a:t>
            </a:r>
            <a:r>
              <a:rPr lang="en-US" altLang="ja-JP" sz="1000" dirty="0">
                <a:latin typeface="+mn-ea"/>
              </a:rPr>
              <a:t>\1,000/</a:t>
            </a:r>
            <a:r>
              <a:rPr lang="ja-JP" altLang="en-US" sz="1000">
                <a:latin typeface="+mn-ea"/>
              </a:rPr>
              <a:t>月で追加できます。</a:t>
            </a:r>
            <a:endParaRPr lang="en-US" altLang="ja-JP" sz="1000" dirty="0">
              <a:latin typeface="+mn-ea"/>
            </a:endParaRPr>
          </a:p>
          <a:p>
            <a:pPr marL="136525" indent="-136525">
              <a:lnSpc>
                <a:spcPct val="120000"/>
              </a:lnSpc>
              <a:spcBef>
                <a:spcPts val="0"/>
              </a:spcBef>
              <a:spcAft>
                <a:spcPts val="100"/>
              </a:spcAft>
              <a:buClr>
                <a:srgbClr val="1892D4"/>
              </a:buClr>
              <a:buSzPct val="90000"/>
              <a:buFont typeface="Wingdings" pitchFamily="2" charset="2"/>
              <a:buChar char="l"/>
            </a:pPr>
            <a:r>
              <a:rPr lang="ja-JP" altLang="en-US" sz="1000">
                <a:latin typeface="+mn-ea"/>
              </a:rPr>
              <a:t>バージョンアップやバックアップなどの</a:t>
            </a:r>
            <a:r>
              <a:rPr lang="ja-JP" altLang="en-US" sz="1000" b="1">
                <a:solidFill>
                  <a:srgbClr val="1892D4"/>
                </a:solidFill>
                <a:latin typeface="+mn-ea"/>
              </a:rPr>
              <a:t>運用管理はサイボウズが行います</a:t>
            </a:r>
            <a:r>
              <a:rPr lang="ja-JP" altLang="en-US" sz="1000">
                <a:latin typeface="+mn-ea"/>
              </a:rPr>
              <a:t>。</a:t>
            </a:r>
            <a:endParaRPr lang="en-US" altLang="ja-JP" sz="1000" dirty="0">
              <a:latin typeface="+mn-ea"/>
            </a:endParaRPr>
          </a:p>
          <a:p>
            <a:pPr marL="136525" indent="-136525">
              <a:lnSpc>
                <a:spcPct val="120000"/>
              </a:lnSpc>
              <a:spcBef>
                <a:spcPts val="0"/>
              </a:spcBef>
              <a:spcAft>
                <a:spcPts val="100"/>
              </a:spcAft>
              <a:buClr>
                <a:srgbClr val="1892D4"/>
              </a:buClr>
              <a:buSzPct val="90000"/>
              <a:buFont typeface="Wingdings" pitchFamily="2" charset="2"/>
              <a:buChar char="l"/>
            </a:pPr>
            <a:r>
              <a:rPr lang="ja-JP" altLang="en-US" sz="1000">
                <a:latin typeface="+mn-ea"/>
              </a:rPr>
              <a:t>すべて税抜価格です。</a:t>
            </a:r>
          </a:p>
        </p:txBody>
      </p:sp>
      <p:pic>
        <p:nvPicPr>
          <p:cNvPr id="11" name="グラフィックス 10">
            <a:extLst>
              <a:ext uri="{FF2B5EF4-FFF2-40B4-BE49-F238E27FC236}">
                <a16:creationId xmlns:a16="http://schemas.microsoft.com/office/drawing/2014/main" id="{AC571D40-9E2B-4B2E-EF17-E5BE7E96CB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0712" y="766125"/>
            <a:ext cx="802907" cy="802907"/>
          </a:xfrm>
          <a:prstGeom prst="rect">
            <a:avLst/>
          </a:prstGeom>
        </p:spPr>
      </p:pic>
      <p:pic>
        <p:nvPicPr>
          <p:cNvPr id="14" name="グラフィックス 13">
            <a:extLst>
              <a:ext uri="{FF2B5EF4-FFF2-40B4-BE49-F238E27FC236}">
                <a16:creationId xmlns:a16="http://schemas.microsoft.com/office/drawing/2014/main" id="{FA78B1A0-934C-D606-B2E6-EED1C2BC35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78488" y="765055"/>
            <a:ext cx="802907" cy="802907"/>
          </a:xfrm>
          <a:prstGeom prst="rect">
            <a:avLst/>
          </a:prstGeom>
        </p:spPr>
      </p:pic>
      <p:pic>
        <p:nvPicPr>
          <p:cNvPr id="23" name="グラフィックス 22">
            <a:extLst>
              <a:ext uri="{FF2B5EF4-FFF2-40B4-BE49-F238E27FC236}">
                <a16:creationId xmlns:a16="http://schemas.microsoft.com/office/drawing/2014/main" id="{2ADAFE36-F498-D341-9DE7-A8A3AA8B9A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60577" y="766182"/>
            <a:ext cx="802907" cy="802907"/>
          </a:xfrm>
          <a:prstGeom prst="rect">
            <a:avLst/>
          </a:prstGeom>
        </p:spPr>
      </p:pic>
      <p:pic>
        <p:nvPicPr>
          <p:cNvPr id="25" name="グラフィックス 24">
            <a:extLst>
              <a:ext uri="{FF2B5EF4-FFF2-40B4-BE49-F238E27FC236}">
                <a16:creationId xmlns:a16="http://schemas.microsoft.com/office/drawing/2014/main" id="{570722E1-9C51-8732-2807-F77C5BE9E3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66127" y="759719"/>
            <a:ext cx="802907" cy="802907"/>
          </a:xfrm>
          <a:prstGeom prst="rect">
            <a:avLst/>
          </a:prstGeom>
        </p:spPr>
      </p:pic>
      <p:sp>
        <p:nvSpPr>
          <p:cNvPr id="26" name="テキスト ボックス 25">
            <a:extLst>
              <a:ext uri="{FF2B5EF4-FFF2-40B4-BE49-F238E27FC236}">
                <a16:creationId xmlns:a16="http://schemas.microsoft.com/office/drawing/2014/main" id="{A366BF4F-975A-1322-5A08-9D9E0F3882E3}"/>
              </a:ext>
            </a:extLst>
          </p:cNvPr>
          <p:cNvSpPr txBox="1"/>
          <p:nvPr/>
        </p:nvSpPr>
        <p:spPr>
          <a:xfrm>
            <a:off x="3021644" y="1624158"/>
            <a:ext cx="1499450" cy="477054"/>
          </a:xfrm>
          <a:prstGeom prst="rect">
            <a:avLst/>
          </a:prstGeom>
          <a:noFill/>
        </p:spPr>
        <p:txBody>
          <a:bodyPr wrap="square" rtlCol="0">
            <a:spAutoFit/>
          </a:bodyPr>
          <a:lstStyle/>
          <a:p>
            <a:pPr algn="ctr"/>
            <a:r>
              <a:rPr kumimoji="1" lang="ja-JP" altLang="en-US" sz="1100" b="1">
                <a:solidFill>
                  <a:srgbClr val="1892D4"/>
                </a:solidFill>
                <a:latin typeface="Yu Gothic" panose="020B0400000000000000" pitchFamily="34" charset="-128"/>
                <a:ea typeface="Yu Gothic" panose="020B0400000000000000" pitchFamily="34" charset="-128"/>
              </a:rPr>
              <a:t>ディスク容量</a:t>
            </a:r>
            <a:r>
              <a:rPr kumimoji="1" lang="en-US" altLang="ja-JP" sz="1400" b="1" dirty="0">
                <a:solidFill>
                  <a:srgbClr val="1892D4"/>
                </a:solidFill>
                <a:latin typeface="Yu Gothic" panose="020B0400000000000000" pitchFamily="34" charset="-128"/>
                <a:ea typeface="Yu Gothic" panose="020B0400000000000000" pitchFamily="34" charset="-128"/>
              </a:rPr>
              <a:t>5GB</a:t>
            </a:r>
            <a:r>
              <a:rPr kumimoji="1" lang="en-US" altLang="ja-JP" sz="1100" b="1" dirty="0">
                <a:solidFill>
                  <a:srgbClr val="1892D4"/>
                </a:solidFill>
                <a:latin typeface="Yu Gothic" panose="020B0400000000000000" pitchFamily="34" charset="-128"/>
                <a:ea typeface="Yu Gothic" panose="020B0400000000000000" pitchFamily="34" charset="-128"/>
              </a:rPr>
              <a:t>×</a:t>
            </a:r>
            <a:r>
              <a:rPr kumimoji="1" lang="ja-JP" altLang="en-US" sz="1100" b="1">
                <a:solidFill>
                  <a:srgbClr val="1892D4"/>
                </a:solidFill>
                <a:latin typeface="Yu Gothic" panose="020B0400000000000000" pitchFamily="34" charset="-128"/>
                <a:ea typeface="Yu Gothic" panose="020B0400000000000000" pitchFamily="34" charset="-128"/>
              </a:rPr>
              <a:t>ユーザー数</a:t>
            </a:r>
          </a:p>
        </p:txBody>
      </p:sp>
    </p:spTree>
    <p:extLst>
      <p:ext uri="{BB962C8B-B14F-4D97-AF65-F5344CB8AC3E}">
        <p14:creationId xmlns:p14="http://schemas.microsoft.com/office/powerpoint/2010/main" val="1504773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0FF1821A-DB3B-A0C2-414B-D5F9AC84CB95}"/>
              </a:ext>
            </a:extLst>
          </p:cNvPr>
          <p:cNvSpPr/>
          <p:nvPr/>
        </p:nvSpPr>
        <p:spPr>
          <a:xfrm>
            <a:off x="2895054" y="1191347"/>
            <a:ext cx="1694734" cy="359277"/>
          </a:xfrm>
          <a:prstGeom prst="rect">
            <a:avLst/>
          </a:prstGeom>
          <a:solidFill>
            <a:srgbClr val="EC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7010F304-71A5-417F-B55A-81DF00DE55B2}"/>
              </a:ext>
            </a:extLst>
          </p:cNvPr>
          <p:cNvSpPr/>
          <p:nvPr/>
        </p:nvSpPr>
        <p:spPr>
          <a:xfrm>
            <a:off x="894374" y="1191347"/>
            <a:ext cx="1694734" cy="359277"/>
          </a:xfrm>
          <a:prstGeom prst="rect">
            <a:avLst/>
          </a:prstGeom>
          <a:solidFill>
            <a:srgbClr val="EC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D6E458C6-4A29-2E43-E6AA-DB17D00FD441}"/>
              </a:ext>
            </a:extLst>
          </p:cNvPr>
          <p:cNvSpPr>
            <a:spLocks noGrp="1"/>
          </p:cNvSpPr>
          <p:nvPr>
            <p:ph type="title"/>
          </p:nvPr>
        </p:nvSpPr>
        <p:spPr/>
        <p:txBody>
          <a:bodyPr/>
          <a:lstStyle/>
          <a:p>
            <a:r>
              <a:rPr kumimoji="1" lang="ja-JP" altLang="en-US"/>
              <a:t>お試し方法</a:t>
            </a:r>
          </a:p>
        </p:txBody>
      </p:sp>
      <p:sp>
        <p:nvSpPr>
          <p:cNvPr id="4" name="フッター プレースホルダー 3">
            <a:extLst>
              <a:ext uri="{FF2B5EF4-FFF2-40B4-BE49-F238E27FC236}">
                <a16:creationId xmlns:a16="http://schemas.microsoft.com/office/drawing/2014/main" id="{91792615-1D65-EF90-AED0-B1202B02AEBD}"/>
              </a:ext>
            </a:extLst>
          </p:cNvPr>
          <p:cNvSpPr>
            <a:spLocks noGrp="1"/>
          </p:cNvSpPr>
          <p:nvPr>
            <p:ph type="ftr" sz="quarter" idx="3"/>
          </p:nvPr>
        </p:nvSpPr>
        <p:spPr>
          <a:xfrm>
            <a:off x="3028950" y="4846968"/>
            <a:ext cx="3086100" cy="274637"/>
          </a:xfrm>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8866CDF0-270B-073D-B6F9-06C5BC090688}"/>
              </a:ext>
            </a:extLst>
          </p:cNvPr>
          <p:cNvSpPr>
            <a:spLocks noGrp="1"/>
          </p:cNvSpPr>
          <p:nvPr>
            <p:ph type="sldNum" sz="quarter" idx="4"/>
          </p:nvPr>
        </p:nvSpPr>
        <p:spPr/>
        <p:txBody>
          <a:bodyPr/>
          <a:lstStyle/>
          <a:p>
            <a:fld id="{870598C0-F87F-9642-9260-C28AE0AA0F34}" type="slidenum">
              <a:rPr kumimoji="1" lang="ja-JP" altLang="en-US" smtClean="0"/>
              <a:pPr/>
              <a:t>40</a:t>
            </a:fld>
            <a:endParaRPr kumimoji="1" lang="ja-JP" altLang="en-US"/>
          </a:p>
        </p:txBody>
      </p:sp>
      <p:sp>
        <p:nvSpPr>
          <p:cNvPr id="6" name="テキスト ボックス 5">
            <a:extLst>
              <a:ext uri="{FF2B5EF4-FFF2-40B4-BE49-F238E27FC236}">
                <a16:creationId xmlns:a16="http://schemas.microsoft.com/office/drawing/2014/main" id="{F62E8618-CD96-D089-79E5-FA8729AF30E5}"/>
              </a:ext>
            </a:extLst>
          </p:cNvPr>
          <p:cNvSpPr txBox="1"/>
          <p:nvPr/>
        </p:nvSpPr>
        <p:spPr>
          <a:xfrm>
            <a:off x="5230678" y="124541"/>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価格とお試し方法</a:t>
            </a:r>
          </a:p>
        </p:txBody>
      </p:sp>
      <p:sp>
        <p:nvSpPr>
          <p:cNvPr id="27" name="タイトル 1">
            <a:extLst>
              <a:ext uri="{FF2B5EF4-FFF2-40B4-BE49-F238E27FC236}">
                <a16:creationId xmlns:a16="http://schemas.microsoft.com/office/drawing/2014/main" id="{774478D6-A6D5-1CCD-F761-560C522174C2}"/>
              </a:ext>
            </a:extLst>
          </p:cNvPr>
          <p:cNvSpPr txBox="1">
            <a:spLocks/>
          </p:cNvSpPr>
          <p:nvPr/>
        </p:nvSpPr>
        <p:spPr>
          <a:xfrm>
            <a:off x="962696" y="1263309"/>
            <a:ext cx="7886700" cy="360000"/>
          </a:xfrm>
          <a:prstGeom prst="rect">
            <a:avLst/>
          </a:prstGeom>
        </p:spPr>
        <p:txBody>
          <a:bodyPr vert="horz" lIns="0" tIns="45720" rIns="0" bIns="45720" rtlCol="0" anchor="b" anchorCtr="0">
            <a:noAutofit/>
          </a:bodyPr>
          <a:lstStyle>
            <a:lvl1pPr algn="l" defTabSz="685800" rtl="0" eaLnBrk="1" latinLnBrk="0" hangingPunct="1">
              <a:lnSpc>
                <a:spcPct val="90000"/>
              </a:lnSpc>
              <a:spcBef>
                <a:spcPct val="0"/>
              </a:spcBef>
              <a:buNone/>
              <a:defRPr kumimoji="1" sz="2000" b="1" i="0" kern="1200" spc="180" baseline="0">
                <a:solidFill>
                  <a:srgbClr val="1892D4"/>
                </a:solidFill>
                <a:latin typeface="Yu Gothic" panose="020B0400000000000000" pitchFamily="34" charset="-128"/>
                <a:ea typeface="Yu Gothic" panose="020B0400000000000000" pitchFamily="34" charset="-128"/>
                <a:cs typeface="+mj-cs"/>
              </a:defRPr>
            </a:lvl1pPr>
          </a:lstStyle>
          <a:p>
            <a:r>
              <a:rPr lang="en-US" altLang="ja-JP" sz="2400" dirty="0"/>
              <a:t>30</a:t>
            </a:r>
            <a:r>
              <a:rPr lang="ja-JP" altLang="en-US" sz="1800"/>
              <a:t>日間</a:t>
            </a:r>
            <a:r>
              <a:rPr lang="ja-JP" altLang="en-US" sz="2400"/>
              <a:t>無料</a:t>
            </a:r>
            <a:r>
              <a:rPr lang="en-US" altLang="ja-JP" sz="2400" dirty="0"/>
              <a:t> </a:t>
            </a:r>
            <a:r>
              <a:rPr lang="ja-JP" altLang="en-US" sz="1600"/>
              <a:t>で</a:t>
            </a:r>
            <a:r>
              <a:rPr lang="en-US" altLang="ja-JP" sz="1600" dirty="0"/>
              <a:t> </a:t>
            </a:r>
            <a:r>
              <a:rPr lang="ja-JP" altLang="en-US" sz="2400"/>
              <a:t>全ての機能</a:t>
            </a:r>
            <a:r>
              <a:rPr lang="en-US" altLang="ja-JP" sz="2400" dirty="0"/>
              <a:t> </a:t>
            </a:r>
            <a:r>
              <a:rPr lang="ja-JP" altLang="en-US" sz="1600"/>
              <a:t>をお試しいただけます</a:t>
            </a:r>
            <a:r>
              <a:rPr lang="ja-JP" altLang="en-US"/>
              <a:t>。</a:t>
            </a:r>
          </a:p>
        </p:txBody>
      </p:sp>
      <p:sp>
        <p:nvSpPr>
          <p:cNvPr id="29" name="テキスト ボックス 28">
            <a:extLst>
              <a:ext uri="{FF2B5EF4-FFF2-40B4-BE49-F238E27FC236}">
                <a16:creationId xmlns:a16="http://schemas.microsoft.com/office/drawing/2014/main" id="{BB32B199-6CF5-EDD4-41AE-E474C24775F9}"/>
              </a:ext>
            </a:extLst>
          </p:cNvPr>
          <p:cNvSpPr txBox="1"/>
          <p:nvPr/>
        </p:nvSpPr>
        <p:spPr>
          <a:xfrm>
            <a:off x="799970" y="3636879"/>
            <a:ext cx="6802998" cy="307777"/>
          </a:xfrm>
          <a:prstGeom prst="rect">
            <a:avLst/>
          </a:prstGeom>
          <a:noFill/>
        </p:spPr>
        <p:txBody>
          <a:bodyPr wrap="square">
            <a:spAutoFit/>
          </a:bodyPr>
          <a:lstStyle/>
          <a:p>
            <a:pPr marL="0" indent="0" algn="just">
              <a:buNone/>
            </a:pPr>
            <a:r>
              <a:rPr lang="ja-JP" altLang="en-US" sz="1200" b="1">
                <a:solidFill>
                  <a:srgbClr val="1892D4"/>
                </a:solidFill>
                <a:latin typeface="Yu Gothic" panose="020B0400000000000000" pitchFamily="34" charset="-128"/>
                <a:ea typeface="Yu Gothic" panose="020B0400000000000000" pitchFamily="34" charset="-128"/>
              </a:rPr>
              <a:t>お試し申し込みページ　　　</a:t>
            </a:r>
            <a:r>
              <a:rPr lang="en" altLang="ja-JP" sz="1400" b="1" dirty="0">
                <a:latin typeface="Yu Gothic" panose="020B0400000000000000" pitchFamily="34" charset="-128"/>
                <a:ea typeface="Yu Gothic" panose="020B0400000000000000" pitchFamily="34" charset="-128"/>
                <a:hlinkClick r:id="rId3"/>
              </a:rPr>
              <a:t>https://office.cybozu.co.jp/trial/apply/</a:t>
            </a:r>
            <a:endParaRPr lang="en" altLang="ja-JP" sz="1400" b="1" dirty="0">
              <a:latin typeface="Yu Gothic" panose="020B0400000000000000" pitchFamily="34" charset="-128"/>
              <a:ea typeface="Yu Gothic" panose="020B0400000000000000" pitchFamily="34" charset="-128"/>
            </a:endParaRPr>
          </a:p>
        </p:txBody>
      </p:sp>
      <p:grpSp>
        <p:nvGrpSpPr>
          <p:cNvPr id="34" name="グループ化 33">
            <a:extLst>
              <a:ext uri="{FF2B5EF4-FFF2-40B4-BE49-F238E27FC236}">
                <a16:creationId xmlns:a16="http://schemas.microsoft.com/office/drawing/2014/main" id="{7D74EC76-BAAE-8F47-ABD4-55D43BAB703C}"/>
              </a:ext>
            </a:extLst>
          </p:cNvPr>
          <p:cNvGrpSpPr/>
          <p:nvPr/>
        </p:nvGrpSpPr>
        <p:grpSpPr>
          <a:xfrm>
            <a:off x="2554673" y="3689580"/>
            <a:ext cx="208309" cy="208309"/>
            <a:chOff x="2309804" y="4619134"/>
            <a:chExt cx="248459" cy="248459"/>
          </a:xfrm>
        </p:grpSpPr>
        <p:sp>
          <p:nvSpPr>
            <p:cNvPr id="33" name="円/楕円 32">
              <a:extLst>
                <a:ext uri="{FF2B5EF4-FFF2-40B4-BE49-F238E27FC236}">
                  <a16:creationId xmlns:a16="http://schemas.microsoft.com/office/drawing/2014/main" id="{A2F08570-C3F1-1E1F-E5D2-A3CC7BA92346}"/>
                </a:ext>
              </a:extLst>
            </p:cNvPr>
            <p:cNvSpPr/>
            <p:nvPr/>
          </p:nvSpPr>
          <p:spPr>
            <a:xfrm>
              <a:off x="2309804" y="4619134"/>
              <a:ext cx="248459" cy="248459"/>
            </a:xfrm>
            <a:prstGeom prst="ellipse">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三角形 31">
              <a:extLst>
                <a:ext uri="{FF2B5EF4-FFF2-40B4-BE49-F238E27FC236}">
                  <a16:creationId xmlns:a16="http://schemas.microsoft.com/office/drawing/2014/main" id="{33808C8E-15EA-1813-7E70-2F211B89850C}"/>
                </a:ext>
              </a:extLst>
            </p:cNvPr>
            <p:cNvSpPr/>
            <p:nvPr/>
          </p:nvSpPr>
          <p:spPr>
            <a:xfrm rot="5400000">
              <a:off x="2375040" y="4687859"/>
              <a:ext cx="143553" cy="123753"/>
            </a:xfrm>
            <a:prstGeom prst="triangle">
              <a:avLst/>
            </a:prstGeom>
            <a:solidFill>
              <a:srgbClr val="EC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角丸四角形 7">
            <a:extLst>
              <a:ext uri="{FF2B5EF4-FFF2-40B4-BE49-F238E27FC236}">
                <a16:creationId xmlns:a16="http://schemas.microsoft.com/office/drawing/2014/main" id="{B54810C6-A115-6796-4711-221E8F6B40CA}"/>
              </a:ext>
            </a:extLst>
          </p:cNvPr>
          <p:cNvSpPr/>
          <p:nvPr/>
        </p:nvSpPr>
        <p:spPr>
          <a:xfrm>
            <a:off x="1091592" y="2578718"/>
            <a:ext cx="1255255" cy="906941"/>
          </a:xfrm>
          <a:prstGeom prst="roundRect">
            <a:avLst>
              <a:gd name="adj" fmla="val 3129"/>
            </a:avLst>
          </a:prstGeom>
          <a:solidFill>
            <a:schemeClr val="bg1"/>
          </a:solidFill>
          <a:ln w="19050">
            <a:solidFill>
              <a:srgbClr val="1892D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9" name="テキスト ボックス 8">
            <a:extLst>
              <a:ext uri="{FF2B5EF4-FFF2-40B4-BE49-F238E27FC236}">
                <a16:creationId xmlns:a16="http://schemas.microsoft.com/office/drawing/2014/main" id="{2E14FD37-5ED9-6C3D-FE9C-7C4B06B3A411}"/>
              </a:ext>
            </a:extLst>
          </p:cNvPr>
          <p:cNvSpPr txBox="1"/>
          <p:nvPr/>
        </p:nvSpPr>
        <p:spPr>
          <a:xfrm>
            <a:off x="1162196" y="2925950"/>
            <a:ext cx="1114045" cy="430887"/>
          </a:xfrm>
          <a:prstGeom prst="rect">
            <a:avLst/>
          </a:prstGeom>
          <a:noFill/>
        </p:spPr>
        <p:txBody>
          <a:bodyPr wrap="square" rtlCol="0" anchor="ctr">
            <a:spAutoFit/>
          </a:bodyPr>
          <a:lstStyle/>
          <a:p>
            <a:pPr algn="ctr"/>
            <a:r>
              <a:rPr kumimoji="1" lang="ja-JP" altLang="en-US" sz="1100"/>
              <a:t>お申し込み</a:t>
            </a:r>
            <a:endParaRPr kumimoji="1" lang="en-US" altLang="ja-JP" sz="1100" dirty="0"/>
          </a:p>
          <a:p>
            <a:pPr algn="ctr"/>
            <a:r>
              <a:rPr kumimoji="1" lang="ja-JP" altLang="en-US" sz="1100"/>
              <a:t>フォーム入力</a:t>
            </a:r>
            <a:endParaRPr kumimoji="1" lang="ja-JP" altLang="en-US" sz="1100" dirty="0"/>
          </a:p>
        </p:txBody>
      </p:sp>
      <p:sp>
        <p:nvSpPr>
          <p:cNvPr id="10" name="角丸四角形 9">
            <a:extLst>
              <a:ext uri="{FF2B5EF4-FFF2-40B4-BE49-F238E27FC236}">
                <a16:creationId xmlns:a16="http://schemas.microsoft.com/office/drawing/2014/main" id="{1EC7AF13-C273-6148-F52A-81AAB679936D}"/>
              </a:ext>
            </a:extLst>
          </p:cNvPr>
          <p:cNvSpPr/>
          <p:nvPr/>
        </p:nvSpPr>
        <p:spPr>
          <a:xfrm>
            <a:off x="1136072" y="2675732"/>
            <a:ext cx="1173063" cy="179121"/>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900" b="1" dirty="0">
                <a:solidFill>
                  <a:schemeClr val="bg1"/>
                </a:solidFill>
                <a:latin typeface="+mn-ea"/>
              </a:rPr>
              <a:t>STEP</a:t>
            </a:r>
            <a:r>
              <a:rPr lang="ja-JP" altLang="en-US" sz="900" b="1">
                <a:solidFill>
                  <a:schemeClr val="bg1"/>
                </a:solidFill>
                <a:latin typeface="+mn-ea"/>
              </a:rPr>
              <a:t>１</a:t>
            </a:r>
            <a:endParaRPr lang="en-US" altLang="ja-JP" sz="900" b="1" dirty="0">
              <a:solidFill>
                <a:schemeClr val="bg1"/>
              </a:solidFill>
              <a:latin typeface="+mn-ea"/>
            </a:endParaRPr>
          </a:p>
        </p:txBody>
      </p:sp>
      <p:sp>
        <p:nvSpPr>
          <p:cNvPr id="11" name="角丸四角形 10">
            <a:extLst>
              <a:ext uri="{FF2B5EF4-FFF2-40B4-BE49-F238E27FC236}">
                <a16:creationId xmlns:a16="http://schemas.microsoft.com/office/drawing/2014/main" id="{DB0F3997-31BB-DE87-3D0C-D614252761EF}"/>
              </a:ext>
            </a:extLst>
          </p:cNvPr>
          <p:cNvSpPr/>
          <p:nvPr/>
        </p:nvSpPr>
        <p:spPr>
          <a:xfrm>
            <a:off x="2983926" y="2576893"/>
            <a:ext cx="1255255" cy="906941"/>
          </a:xfrm>
          <a:prstGeom prst="roundRect">
            <a:avLst>
              <a:gd name="adj" fmla="val 3129"/>
            </a:avLst>
          </a:prstGeom>
          <a:solidFill>
            <a:schemeClr val="bg1"/>
          </a:solidFill>
          <a:ln w="19050">
            <a:solidFill>
              <a:srgbClr val="1892D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2" name="テキスト ボックス 11">
            <a:extLst>
              <a:ext uri="{FF2B5EF4-FFF2-40B4-BE49-F238E27FC236}">
                <a16:creationId xmlns:a16="http://schemas.microsoft.com/office/drawing/2014/main" id="{5E7049AE-D7D2-C5CE-BC41-CA8DA493F949}"/>
              </a:ext>
            </a:extLst>
          </p:cNvPr>
          <p:cNvSpPr txBox="1"/>
          <p:nvPr/>
        </p:nvSpPr>
        <p:spPr>
          <a:xfrm>
            <a:off x="3013222" y="2924125"/>
            <a:ext cx="1210060" cy="430887"/>
          </a:xfrm>
          <a:prstGeom prst="rect">
            <a:avLst/>
          </a:prstGeom>
          <a:noFill/>
        </p:spPr>
        <p:txBody>
          <a:bodyPr wrap="square" rtlCol="0" anchor="ctr">
            <a:spAutoFit/>
          </a:bodyPr>
          <a:lstStyle/>
          <a:p>
            <a:pPr algn="ctr"/>
            <a:r>
              <a:rPr kumimoji="1" lang="ja-JP" altLang="en-US" sz="1100"/>
              <a:t>お申し込み完了</a:t>
            </a:r>
            <a:endParaRPr kumimoji="1" lang="en-US" altLang="ja-JP" sz="1100" dirty="0"/>
          </a:p>
          <a:p>
            <a:pPr algn="ctr"/>
            <a:r>
              <a:rPr kumimoji="1" lang="ja-JP" altLang="en-US" sz="1100"/>
              <a:t>メールを受信</a:t>
            </a:r>
            <a:endParaRPr kumimoji="1" lang="ja-JP" altLang="en-US" sz="1100" dirty="0"/>
          </a:p>
        </p:txBody>
      </p:sp>
      <p:sp>
        <p:nvSpPr>
          <p:cNvPr id="14" name="角丸四角形 13">
            <a:extLst>
              <a:ext uri="{FF2B5EF4-FFF2-40B4-BE49-F238E27FC236}">
                <a16:creationId xmlns:a16="http://schemas.microsoft.com/office/drawing/2014/main" id="{4D64647D-0F7F-6258-CEA5-92841B428AAD}"/>
              </a:ext>
            </a:extLst>
          </p:cNvPr>
          <p:cNvSpPr/>
          <p:nvPr/>
        </p:nvSpPr>
        <p:spPr>
          <a:xfrm>
            <a:off x="3028406" y="2673907"/>
            <a:ext cx="1173063" cy="179121"/>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900" b="1" dirty="0">
                <a:solidFill>
                  <a:schemeClr val="bg1"/>
                </a:solidFill>
                <a:latin typeface="+mn-ea"/>
              </a:rPr>
              <a:t>STEP</a:t>
            </a:r>
            <a:r>
              <a:rPr lang="ja-JP" altLang="en-US" sz="900" b="1">
                <a:solidFill>
                  <a:schemeClr val="bg1"/>
                </a:solidFill>
                <a:latin typeface="+mn-ea"/>
              </a:rPr>
              <a:t>２</a:t>
            </a:r>
            <a:endParaRPr lang="en-US" altLang="ja-JP" sz="900" b="1" dirty="0">
              <a:solidFill>
                <a:schemeClr val="bg1"/>
              </a:solidFill>
              <a:latin typeface="+mn-ea"/>
            </a:endParaRPr>
          </a:p>
        </p:txBody>
      </p:sp>
      <p:sp>
        <p:nvSpPr>
          <p:cNvPr id="23" name="角丸四角形 22">
            <a:extLst>
              <a:ext uri="{FF2B5EF4-FFF2-40B4-BE49-F238E27FC236}">
                <a16:creationId xmlns:a16="http://schemas.microsoft.com/office/drawing/2014/main" id="{B9913518-1CE4-53CE-140F-E705DF004AF0}"/>
              </a:ext>
            </a:extLst>
          </p:cNvPr>
          <p:cNvSpPr/>
          <p:nvPr/>
        </p:nvSpPr>
        <p:spPr>
          <a:xfrm>
            <a:off x="4896499" y="2572985"/>
            <a:ext cx="1255255" cy="906941"/>
          </a:xfrm>
          <a:prstGeom prst="roundRect">
            <a:avLst>
              <a:gd name="adj" fmla="val 3129"/>
            </a:avLst>
          </a:prstGeom>
          <a:solidFill>
            <a:schemeClr val="bg1"/>
          </a:solidFill>
          <a:ln w="19050">
            <a:solidFill>
              <a:srgbClr val="1892D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24" name="テキスト ボックス 23">
            <a:extLst>
              <a:ext uri="{FF2B5EF4-FFF2-40B4-BE49-F238E27FC236}">
                <a16:creationId xmlns:a16="http://schemas.microsoft.com/office/drawing/2014/main" id="{6BF74975-65AF-E490-4F19-82EBC9363C2F}"/>
              </a:ext>
            </a:extLst>
          </p:cNvPr>
          <p:cNvSpPr txBox="1"/>
          <p:nvPr/>
        </p:nvSpPr>
        <p:spPr>
          <a:xfrm>
            <a:off x="4967103" y="2920217"/>
            <a:ext cx="1114045" cy="430887"/>
          </a:xfrm>
          <a:prstGeom prst="rect">
            <a:avLst/>
          </a:prstGeom>
          <a:noFill/>
        </p:spPr>
        <p:txBody>
          <a:bodyPr wrap="square" rtlCol="0" anchor="ctr">
            <a:spAutoFit/>
          </a:bodyPr>
          <a:lstStyle/>
          <a:p>
            <a:pPr algn="ctr"/>
            <a:r>
              <a:rPr kumimoji="1" lang="ja-JP" altLang="en-US" sz="1100"/>
              <a:t>メールの</a:t>
            </a:r>
            <a:r>
              <a:rPr kumimoji="1" lang="en-US" altLang="ja-JP" sz="1100" dirty="0"/>
              <a:t>URL</a:t>
            </a:r>
            <a:r>
              <a:rPr kumimoji="1" lang="ja-JP" altLang="en-US" sz="1100"/>
              <a:t>に</a:t>
            </a:r>
            <a:endParaRPr kumimoji="1" lang="en-US" altLang="ja-JP" sz="1100" dirty="0"/>
          </a:p>
          <a:p>
            <a:pPr algn="ctr"/>
            <a:r>
              <a:rPr kumimoji="1" lang="ja-JP" altLang="en-US" sz="1100"/>
              <a:t>アクセス</a:t>
            </a:r>
            <a:endParaRPr kumimoji="1" lang="ja-JP" altLang="en-US" sz="1100" dirty="0"/>
          </a:p>
        </p:txBody>
      </p:sp>
      <p:sp>
        <p:nvSpPr>
          <p:cNvPr id="25" name="角丸四角形 24">
            <a:extLst>
              <a:ext uri="{FF2B5EF4-FFF2-40B4-BE49-F238E27FC236}">
                <a16:creationId xmlns:a16="http://schemas.microsoft.com/office/drawing/2014/main" id="{86CEF9FE-397D-5248-53DD-DCBC29E0FA4D}"/>
              </a:ext>
            </a:extLst>
          </p:cNvPr>
          <p:cNvSpPr/>
          <p:nvPr/>
        </p:nvSpPr>
        <p:spPr>
          <a:xfrm>
            <a:off x="4940979" y="2669999"/>
            <a:ext cx="1173063" cy="179121"/>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900" b="1" dirty="0">
                <a:solidFill>
                  <a:schemeClr val="bg1"/>
                </a:solidFill>
                <a:latin typeface="+mn-ea"/>
              </a:rPr>
              <a:t>STEP</a:t>
            </a:r>
            <a:r>
              <a:rPr lang="ja-JP" altLang="en-US" sz="900" b="1">
                <a:solidFill>
                  <a:schemeClr val="bg1"/>
                </a:solidFill>
                <a:latin typeface="+mn-ea"/>
              </a:rPr>
              <a:t>３</a:t>
            </a:r>
            <a:endParaRPr lang="en-US" altLang="ja-JP" sz="900" b="1" dirty="0">
              <a:solidFill>
                <a:schemeClr val="bg1"/>
              </a:solidFill>
              <a:latin typeface="+mn-ea"/>
            </a:endParaRPr>
          </a:p>
        </p:txBody>
      </p:sp>
      <p:sp>
        <p:nvSpPr>
          <p:cNvPr id="26" name="角丸四角形 25">
            <a:extLst>
              <a:ext uri="{FF2B5EF4-FFF2-40B4-BE49-F238E27FC236}">
                <a16:creationId xmlns:a16="http://schemas.microsoft.com/office/drawing/2014/main" id="{596D98FD-3DE2-BEF9-E3E1-5D923CEF1168}"/>
              </a:ext>
            </a:extLst>
          </p:cNvPr>
          <p:cNvSpPr/>
          <p:nvPr/>
        </p:nvSpPr>
        <p:spPr>
          <a:xfrm>
            <a:off x="6788833" y="2571160"/>
            <a:ext cx="1255255" cy="906941"/>
          </a:xfrm>
          <a:prstGeom prst="roundRect">
            <a:avLst>
              <a:gd name="adj" fmla="val 3129"/>
            </a:avLst>
          </a:prstGeom>
          <a:solidFill>
            <a:schemeClr val="bg1"/>
          </a:solidFill>
          <a:ln w="19050">
            <a:solidFill>
              <a:srgbClr val="1892D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28" name="テキスト ボックス 27">
            <a:extLst>
              <a:ext uri="{FF2B5EF4-FFF2-40B4-BE49-F238E27FC236}">
                <a16:creationId xmlns:a16="http://schemas.microsoft.com/office/drawing/2014/main" id="{F95823B9-A7AD-1663-79D6-74EF034C1A15}"/>
              </a:ext>
            </a:extLst>
          </p:cNvPr>
          <p:cNvSpPr txBox="1"/>
          <p:nvPr/>
        </p:nvSpPr>
        <p:spPr>
          <a:xfrm>
            <a:off x="6772934" y="3003030"/>
            <a:ext cx="1292634" cy="261610"/>
          </a:xfrm>
          <a:prstGeom prst="rect">
            <a:avLst/>
          </a:prstGeom>
          <a:noFill/>
        </p:spPr>
        <p:txBody>
          <a:bodyPr wrap="square" rtlCol="0" anchor="ctr">
            <a:spAutoFit/>
          </a:bodyPr>
          <a:lstStyle/>
          <a:p>
            <a:pPr algn="ctr"/>
            <a:r>
              <a:rPr kumimoji="1" lang="ja-JP" altLang="en-US" sz="1100" b="1">
                <a:solidFill>
                  <a:srgbClr val="F13D61"/>
                </a:solidFill>
                <a:latin typeface="Yu Gothic" panose="020B0400000000000000" pitchFamily="34" charset="-128"/>
                <a:ea typeface="Yu Gothic" panose="020B0400000000000000" pitchFamily="34" charset="-128"/>
              </a:rPr>
              <a:t>お試し開始！</a:t>
            </a:r>
            <a:endParaRPr kumimoji="1" lang="ja-JP" altLang="en-US" sz="1100" dirty="0"/>
          </a:p>
        </p:txBody>
      </p:sp>
      <p:sp>
        <p:nvSpPr>
          <p:cNvPr id="35" name="角丸四角形 34">
            <a:extLst>
              <a:ext uri="{FF2B5EF4-FFF2-40B4-BE49-F238E27FC236}">
                <a16:creationId xmlns:a16="http://schemas.microsoft.com/office/drawing/2014/main" id="{A420313E-8C9E-570F-80FB-6E92EC267999}"/>
              </a:ext>
            </a:extLst>
          </p:cNvPr>
          <p:cNvSpPr/>
          <p:nvPr/>
        </p:nvSpPr>
        <p:spPr>
          <a:xfrm>
            <a:off x="6833313" y="2668174"/>
            <a:ext cx="1173063" cy="179121"/>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900" b="1" dirty="0">
                <a:solidFill>
                  <a:schemeClr val="bg1"/>
                </a:solidFill>
                <a:latin typeface="+mn-ea"/>
              </a:rPr>
              <a:t>STEP</a:t>
            </a:r>
            <a:r>
              <a:rPr lang="ja-JP" altLang="en-US" sz="900" b="1">
                <a:solidFill>
                  <a:schemeClr val="bg1"/>
                </a:solidFill>
                <a:latin typeface="+mn-ea"/>
              </a:rPr>
              <a:t>４</a:t>
            </a:r>
            <a:endParaRPr lang="en-US" altLang="ja-JP" sz="900" b="1" dirty="0">
              <a:solidFill>
                <a:schemeClr val="bg1"/>
              </a:solidFill>
              <a:latin typeface="+mn-ea"/>
            </a:endParaRPr>
          </a:p>
        </p:txBody>
      </p:sp>
      <p:sp>
        <p:nvSpPr>
          <p:cNvPr id="36" name="三角形 35">
            <a:extLst>
              <a:ext uri="{FF2B5EF4-FFF2-40B4-BE49-F238E27FC236}">
                <a16:creationId xmlns:a16="http://schemas.microsoft.com/office/drawing/2014/main" id="{877AE446-5C83-8E45-5413-FE9BAA7DF1C5}"/>
              </a:ext>
            </a:extLst>
          </p:cNvPr>
          <p:cNvSpPr/>
          <p:nvPr/>
        </p:nvSpPr>
        <p:spPr>
          <a:xfrm rot="5400000">
            <a:off x="2609592" y="2950127"/>
            <a:ext cx="259582" cy="164123"/>
          </a:xfrm>
          <a:prstGeom prst="triangle">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三角形 36">
            <a:extLst>
              <a:ext uri="{FF2B5EF4-FFF2-40B4-BE49-F238E27FC236}">
                <a16:creationId xmlns:a16="http://schemas.microsoft.com/office/drawing/2014/main" id="{1FCBD386-6471-50B1-1310-C8AE217587A8}"/>
              </a:ext>
            </a:extLst>
          </p:cNvPr>
          <p:cNvSpPr/>
          <p:nvPr/>
        </p:nvSpPr>
        <p:spPr>
          <a:xfrm rot="5400000">
            <a:off x="4471637" y="2950128"/>
            <a:ext cx="259582" cy="164123"/>
          </a:xfrm>
          <a:prstGeom prst="triangle">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三角形 37">
            <a:extLst>
              <a:ext uri="{FF2B5EF4-FFF2-40B4-BE49-F238E27FC236}">
                <a16:creationId xmlns:a16="http://schemas.microsoft.com/office/drawing/2014/main" id="{A6F2D17A-03F8-16F6-4A6A-4A40F7212D1F}"/>
              </a:ext>
            </a:extLst>
          </p:cNvPr>
          <p:cNvSpPr/>
          <p:nvPr/>
        </p:nvSpPr>
        <p:spPr>
          <a:xfrm rot="5400000">
            <a:off x="6390091" y="2956884"/>
            <a:ext cx="259582" cy="164123"/>
          </a:xfrm>
          <a:prstGeom prst="triangle">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E8D08815-8D79-2FCA-EE65-6C6F99D8A358}"/>
              </a:ext>
            </a:extLst>
          </p:cNvPr>
          <p:cNvSpPr txBox="1"/>
          <p:nvPr/>
        </p:nvSpPr>
        <p:spPr>
          <a:xfrm>
            <a:off x="894374" y="1724461"/>
            <a:ext cx="7804198" cy="443968"/>
          </a:xfrm>
          <a:prstGeom prst="rect">
            <a:avLst/>
          </a:prstGeom>
          <a:noFill/>
        </p:spPr>
        <p:txBody>
          <a:bodyPr wrap="square" lIns="0" tIns="0" rIns="0" bIns="0" rtlCol="0">
            <a:spAutoFit/>
          </a:bodyPr>
          <a:lstStyle/>
          <a:p>
            <a:pPr marL="136525" indent="-136525">
              <a:lnSpc>
                <a:spcPct val="120000"/>
              </a:lnSpc>
              <a:spcBef>
                <a:spcPts val="0"/>
              </a:spcBef>
              <a:spcAft>
                <a:spcPts val="100"/>
              </a:spcAft>
              <a:buClr>
                <a:srgbClr val="1892D4"/>
              </a:buClr>
              <a:buSzPct val="90000"/>
              <a:buFont typeface="Wingdings" pitchFamily="2" charset="2"/>
              <a:buChar char="l"/>
            </a:pPr>
            <a:r>
              <a:rPr lang="ja-JP" altLang="en-US" sz="1200">
                <a:latin typeface="Yu Gothic" panose="020B0400000000000000" pitchFamily="34" charset="-128"/>
                <a:ea typeface="Yu Gothic" panose="020B0400000000000000" pitchFamily="34" charset="-128"/>
              </a:rPr>
              <a:t>全ての機能を、</a:t>
            </a:r>
            <a:r>
              <a:rPr lang="ja-JP" altLang="en-US" sz="1200" b="1">
                <a:solidFill>
                  <a:srgbClr val="1892D4"/>
                </a:solidFill>
                <a:latin typeface="Yu Gothic" panose="020B0400000000000000" pitchFamily="34" charset="-128"/>
                <a:ea typeface="Yu Gothic" panose="020B0400000000000000" pitchFamily="34" charset="-128"/>
              </a:rPr>
              <a:t>お客様専用の環境</a:t>
            </a:r>
            <a:r>
              <a:rPr lang="ja-JP" altLang="en-US" sz="1200">
                <a:latin typeface="Yu Gothic" panose="020B0400000000000000" pitchFamily="34" charset="-128"/>
                <a:ea typeface="Yu Gothic" panose="020B0400000000000000" pitchFamily="34" charset="-128"/>
              </a:rPr>
              <a:t>でご利用いただけます。</a:t>
            </a:r>
            <a:endParaRPr lang="en-US" altLang="ja-JP" sz="1200" dirty="0">
              <a:latin typeface="Yu Gothic" panose="020B0400000000000000" pitchFamily="34" charset="-128"/>
              <a:ea typeface="Yu Gothic" panose="020B0400000000000000" pitchFamily="34" charset="-128"/>
            </a:endParaRPr>
          </a:p>
          <a:p>
            <a:pPr marL="136525" indent="-136525">
              <a:lnSpc>
                <a:spcPct val="120000"/>
              </a:lnSpc>
              <a:spcBef>
                <a:spcPts val="0"/>
              </a:spcBef>
              <a:spcAft>
                <a:spcPts val="100"/>
              </a:spcAft>
              <a:buClr>
                <a:srgbClr val="1892D4"/>
              </a:buClr>
              <a:buSzPct val="90000"/>
              <a:buFont typeface="Wingdings" pitchFamily="2" charset="2"/>
              <a:buChar char="l"/>
            </a:pPr>
            <a:r>
              <a:rPr lang="ja-JP" altLang="en-US" sz="1200">
                <a:latin typeface="Yu Gothic" panose="020B0400000000000000" pitchFamily="34" charset="-128"/>
                <a:ea typeface="Yu Gothic" panose="020B0400000000000000" pitchFamily="34" charset="-128"/>
              </a:rPr>
              <a:t>無料お試し終了後、自動的に課金されることはありません。</a:t>
            </a:r>
            <a:endParaRPr lang="ja-JP" altLang="en-US" sz="1200">
              <a:latin typeface="+mn-ea"/>
            </a:endParaRPr>
          </a:p>
        </p:txBody>
      </p:sp>
    </p:spTree>
    <p:extLst>
      <p:ext uri="{BB962C8B-B14F-4D97-AF65-F5344CB8AC3E}">
        <p14:creationId xmlns:p14="http://schemas.microsoft.com/office/powerpoint/2010/main" val="1750639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66D40A-2622-5BBD-61F1-9866DE94988B}"/>
              </a:ext>
            </a:extLst>
          </p:cNvPr>
          <p:cNvSpPr>
            <a:spLocks noGrp="1"/>
          </p:cNvSpPr>
          <p:nvPr>
            <p:ph type="title"/>
          </p:nvPr>
        </p:nvSpPr>
        <p:spPr>
          <a:xfrm>
            <a:off x="628650" y="1941279"/>
            <a:ext cx="7886700" cy="541571"/>
          </a:xfrm>
        </p:spPr>
        <p:txBody>
          <a:bodyPr/>
          <a:lstStyle/>
          <a:p>
            <a:r>
              <a:rPr kumimoji="1" lang="ja-JP" altLang="en-US" sz="3200"/>
              <a:t>導入までの流れとよくある質問</a:t>
            </a:r>
          </a:p>
        </p:txBody>
      </p:sp>
      <p:sp>
        <p:nvSpPr>
          <p:cNvPr id="3" name="フッター プレースホルダー 2">
            <a:extLst>
              <a:ext uri="{FF2B5EF4-FFF2-40B4-BE49-F238E27FC236}">
                <a16:creationId xmlns:a16="http://schemas.microsoft.com/office/drawing/2014/main" id="{0691526E-8FFC-66F8-B9CF-153B8FE634EA}"/>
              </a:ext>
            </a:extLst>
          </p:cNvPr>
          <p:cNvSpPr>
            <a:spLocks noGrp="1"/>
          </p:cNvSpPr>
          <p:nvPr>
            <p:ph type="ftr" sz="quarter" idx="3"/>
          </p:nvPr>
        </p:nvSpPr>
        <p:spPr/>
        <p:txBody>
          <a:bodyPr/>
          <a:lstStyle/>
          <a:p>
            <a:r>
              <a:rPr kumimoji="1" lang="en" altLang="ja-JP"/>
              <a:t>Copyright © Cybozu, Inc.</a:t>
            </a:r>
            <a:endParaRPr kumimoji="1" lang="ja-JP" altLang="en-US"/>
          </a:p>
        </p:txBody>
      </p:sp>
      <p:sp>
        <p:nvSpPr>
          <p:cNvPr id="4" name="スライド番号プレースホルダー 3">
            <a:extLst>
              <a:ext uri="{FF2B5EF4-FFF2-40B4-BE49-F238E27FC236}">
                <a16:creationId xmlns:a16="http://schemas.microsoft.com/office/drawing/2014/main" id="{AFEF67DA-5F53-BBCB-D08C-BEF4C3F8569B}"/>
              </a:ext>
            </a:extLst>
          </p:cNvPr>
          <p:cNvSpPr>
            <a:spLocks noGrp="1"/>
          </p:cNvSpPr>
          <p:nvPr>
            <p:ph type="sldNum" sz="quarter" idx="4"/>
          </p:nvPr>
        </p:nvSpPr>
        <p:spPr/>
        <p:txBody>
          <a:bodyPr/>
          <a:lstStyle/>
          <a:p>
            <a:fld id="{870598C0-F87F-9642-9260-C28AE0AA0F34}" type="slidenum">
              <a:rPr kumimoji="1" lang="ja-JP" altLang="en-US" smtClean="0"/>
              <a:pPr/>
              <a:t>41</a:t>
            </a:fld>
            <a:endParaRPr kumimoji="1" lang="ja-JP" altLang="en-US"/>
          </a:p>
        </p:txBody>
      </p:sp>
      <p:sp>
        <p:nvSpPr>
          <p:cNvPr id="5" name="タイトル 1">
            <a:extLst>
              <a:ext uri="{FF2B5EF4-FFF2-40B4-BE49-F238E27FC236}">
                <a16:creationId xmlns:a16="http://schemas.microsoft.com/office/drawing/2014/main" id="{28B00054-9490-E1B0-B4BF-BB244B68379C}"/>
              </a:ext>
            </a:extLst>
          </p:cNvPr>
          <p:cNvSpPr txBox="1">
            <a:spLocks/>
          </p:cNvSpPr>
          <p:nvPr/>
        </p:nvSpPr>
        <p:spPr>
          <a:xfrm>
            <a:off x="2235200" y="2652479"/>
            <a:ext cx="4375150" cy="1627421"/>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600" b="1" i="0" kern="1200" spc="200" baseline="0">
                <a:solidFill>
                  <a:srgbClr val="1892D4"/>
                </a:solidFill>
                <a:latin typeface="Yu Gothic" panose="020B0400000000000000" pitchFamily="34" charset="-128"/>
                <a:ea typeface="Yu Gothic" panose="020B0400000000000000" pitchFamily="34" charset="-128"/>
                <a:cs typeface="+mj-cs"/>
              </a:defRPr>
            </a:lvl1pPr>
          </a:lstStyle>
          <a:p>
            <a:pPr marL="266700" indent="-266700" algn="l">
              <a:lnSpc>
                <a:spcPct val="110000"/>
              </a:lnSpc>
              <a:buClr>
                <a:srgbClr val="1892D4"/>
              </a:buClr>
              <a:buSzPct val="80000"/>
              <a:buFont typeface="Wingdings" pitchFamily="2" charset="2"/>
              <a:buChar char="l"/>
            </a:pPr>
            <a:r>
              <a:rPr lang="ja-JP" altLang="en-US" sz="2000"/>
              <a:t>導入までの流れ</a:t>
            </a:r>
            <a:endParaRPr lang="en-US" altLang="ja-JP" sz="2000" dirty="0"/>
          </a:p>
          <a:p>
            <a:pPr marL="266700" indent="-266700" algn="l">
              <a:lnSpc>
                <a:spcPct val="110000"/>
              </a:lnSpc>
              <a:buClr>
                <a:srgbClr val="1892D4"/>
              </a:buClr>
              <a:buSzPct val="80000"/>
              <a:buFont typeface="Wingdings" pitchFamily="2" charset="2"/>
              <a:buChar char="l"/>
            </a:pPr>
            <a:r>
              <a:rPr lang="ja-JP" altLang="en-US" sz="2000"/>
              <a:t>よくある質問</a:t>
            </a:r>
            <a:endParaRPr lang="en-US" altLang="ja-JP" sz="2000" dirty="0"/>
          </a:p>
          <a:p>
            <a:pPr marL="266700" indent="-266700" algn="l">
              <a:lnSpc>
                <a:spcPct val="110000"/>
              </a:lnSpc>
              <a:buClr>
                <a:srgbClr val="1892D4"/>
              </a:buClr>
              <a:buSzPct val="80000"/>
              <a:buFont typeface="Wingdings" pitchFamily="2" charset="2"/>
              <a:buChar char="l"/>
            </a:pPr>
            <a:r>
              <a:rPr lang="ja-JP" altLang="en-US" sz="2000"/>
              <a:t>お問い合わせ</a:t>
            </a:r>
            <a:endParaRPr lang="en-US" altLang="ja-JP" sz="2000" dirty="0"/>
          </a:p>
        </p:txBody>
      </p:sp>
    </p:spTree>
    <p:extLst>
      <p:ext uri="{BB962C8B-B14F-4D97-AF65-F5344CB8AC3E}">
        <p14:creationId xmlns:p14="http://schemas.microsoft.com/office/powerpoint/2010/main" val="2318295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458C6-4A29-2E43-E6AA-DB17D00FD441}"/>
              </a:ext>
            </a:extLst>
          </p:cNvPr>
          <p:cNvSpPr>
            <a:spLocks noGrp="1"/>
          </p:cNvSpPr>
          <p:nvPr>
            <p:ph type="title"/>
          </p:nvPr>
        </p:nvSpPr>
        <p:spPr/>
        <p:txBody>
          <a:bodyPr/>
          <a:lstStyle/>
          <a:p>
            <a:r>
              <a:rPr lang="ja-JP" altLang="en-US"/>
              <a:t>導入までの流れ</a:t>
            </a:r>
            <a:endParaRPr kumimoji="1" lang="ja-JP" altLang="en-US"/>
          </a:p>
        </p:txBody>
      </p:sp>
      <p:sp>
        <p:nvSpPr>
          <p:cNvPr id="4" name="フッター プレースホルダー 3">
            <a:extLst>
              <a:ext uri="{FF2B5EF4-FFF2-40B4-BE49-F238E27FC236}">
                <a16:creationId xmlns:a16="http://schemas.microsoft.com/office/drawing/2014/main" id="{91792615-1D65-EF90-AED0-B1202B02AEBD}"/>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8866CDF0-270B-073D-B6F9-06C5BC090688}"/>
              </a:ext>
            </a:extLst>
          </p:cNvPr>
          <p:cNvSpPr>
            <a:spLocks noGrp="1"/>
          </p:cNvSpPr>
          <p:nvPr>
            <p:ph type="sldNum" sz="quarter" idx="4"/>
          </p:nvPr>
        </p:nvSpPr>
        <p:spPr/>
        <p:txBody>
          <a:bodyPr/>
          <a:lstStyle/>
          <a:p>
            <a:fld id="{870598C0-F87F-9642-9260-C28AE0AA0F34}" type="slidenum">
              <a:rPr kumimoji="1" lang="ja-JP" altLang="en-US" smtClean="0"/>
              <a:pPr/>
              <a:t>42</a:t>
            </a:fld>
            <a:endParaRPr kumimoji="1" lang="ja-JP" altLang="en-US"/>
          </a:p>
        </p:txBody>
      </p:sp>
      <p:sp>
        <p:nvSpPr>
          <p:cNvPr id="6" name="テキスト ボックス 5">
            <a:extLst>
              <a:ext uri="{FF2B5EF4-FFF2-40B4-BE49-F238E27FC236}">
                <a16:creationId xmlns:a16="http://schemas.microsoft.com/office/drawing/2014/main" id="{F62E8618-CD96-D089-79E5-FA8729AF30E5}"/>
              </a:ext>
            </a:extLst>
          </p:cNvPr>
          <p:cNvSpPr txBox="1"/>
          <p:nvPr/>
        </p:nvSpPr>
        <p:spPr>
          <a:xfrm>
            <a:off x="5230678" y="124541"/>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導入までの流れとよくある質問</a:t>
            </a:r>
          </a:p>
        </p:txBody>
      </p:sp>
      <p:graphicFrame>
        <p:nvGraphicFramePr>
          <p:cNvPr id="7" name="図表 6">
            <a:extLst>
              <a:ext uri="{FF2B5EF4-FFF2-40B4-BE49-F238E27FC236}">
                <a16:creationId xmlns:a16="http://schemas.microsoft.com/office/drawing/2014/main" id="{10A05B6B-8558-9CF1-B7D6-9888892930AB}"/>
              </a:ext>
            </a:extLst>
          </p:cNvPr>
          <p:cNvGraphicFramePr/>
          <p:nvPr>
            <p:extLst>
              <p:ext uri="{D42A27DB-BD31-4B8C-83A1-F6EECF244321}">
                <p14:modId xmlns:p14="http://schemas.microsoft.com/office/powerpoint/2010/main" val="2330889536"/>
              </p:ext>
            </p:extLst>
          </p:nvPr>
        </p:nvGraphicFramePr>
        <p:xfrm>
          <a:off x="628650" y="852477"/>
          <a:ext cx="8139966" cy="571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正方形/長方形 9">
            <a:extLst>
              <a:ext uri="{FF2B5EF4-FFF2-40B4-BE49-F238E27FC236}">
                <a16:creationId xmlns:a16="http://schemas.microsoft.com/office/drawing/2014/main" id="{E84C644F-FAC2-F686-93A3-FF586C76275F}"/>
              </a:ext>
            </a:extLst>
          </p:cNvPr>
          <p:cNvSpPr/>
          <p:nvPr/>
        </p:nvSpPr>
        <p:spPr>
          <a:xfrm>
            <a:off x="4725544" y="1475060"/>
            <a:ext cx="1868500" cy="3052479"/>
          </a:xfrm>
          <a:prstGeom prst="rect">
            <a:avLst/>
          </a:prstGeom>
          <a:solidFill>
            <a:schemeClr val="bg1"/>
          </a:solidFill>
          <a:ln w="31750">
            <a:solidFill>
              <a:srgbClr val="1892D4">
                <a:alpha val="8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C3465517-D351-ED06-41BA-7248567FAECE}"/>
              </a:ext>
            </a:extLst>
          </p:cNvPr>
          <p:cNvSpPr/>
          <p:nvPr/>
        </p:nvSpPr>
        <p:spPr>
          <a:xfrm>
            <a:off x="6673375" y="1470591"/>
            <a:ext cx="1901038" cy="3052479"/>
          </a:xfrm>
          <a:prstGeom prst="rect">
            <a:avLst/>
          </a:prstGeom>
          <a:solidFill>
            <a:schemeClr val="bg1"/>
          </a:solidFill>
          <a:ln w="31750">
            <a:solidFill>
              <a:srgbClr val="189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4193A5E-EF63-52EB-8FD3-B2C43CDE4F7A}"/>
              </a:ext>
            </a:extLst>
          </p:cNvPr>
          <p:cNvSpPr/>
          <p:nvPr/>
        </p:nvSpPr>
        <p:spPr>
          <a:xfrm>
            <a:off x="2719607" y="1475060"/>
            <a:ext cx="1901037" cy="3052479"/>
          </a:xfrm>
          <a:prstGeom prst="rect">
            <a:avLst/>
          </a:prstGeom>
          <a:solidFill>
            <a:schemeClr val="bg1"/>
          </a:solidFill>
          <a:ln w="31750">
            <a:solidFill>
              <a:srgbClr val="1892D4">
                <a:alpha val="65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8AB525EB-50B3-C03B-6480-DD83A17C4684}"/>
              </a:ext>
            </a:extLst>
          </p:cNvPr>
          <p:cNvSpPr/>
          <p:nvPr/>
        </p:nvSpPr>
        <p:spPr>
          <a:xfrm>
            <a:off x="644344" y="1475061"/>
            <a:ext cx="1983678" cy="3052479"/>
          </a:xfrm>
          <a:prstGeom prst="rect">
            <a:avLst/>
          </a:prstGeom>
          <a:solidFill>
            <a:schemeClr val="bg1"/>
          </a:solidFill>
          <a:ln w="31750">
            <a:solidFill>
              <a:srgbClr val="1892D4">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200"/>
          </a:p>
        </p:txBody>
      </p:sp>
      <p:sp>
        <p:nvSpPr>
          <p:cNvPr id="16" name="コンテンツ プレースホルダー 2">
            <a:extLst>
              <a:ext uri="{FF2B5EF4-FFF2-40B4-BE49-F238E27FC236}">
                <a16:creationId xmlns:a16="http://schemas.microsoft.com/office/drawing/2014/main" id="{9E041B1D-AFCD-8733-9673-97FC72B016CE}"/>
              </a:ext>
            </a:extLst>
          </p:cNvPr>
          <p:cNvSpPr txBox="1">
            <a:spLocks/>
          </p:cNvSpPr>
          <p:nvPr/>
        </p:nvSpPr>
        <p:spPr>
          <a:xfrm>
            <a:off x="787606" y="1606505"/>
            <a:ext cx="1736825" cy="934264"/>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kumimoji="1" sz="14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ctr"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ctr"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71450" indent="-171450">
              <a:lnSpc>
                <a:spcPct val="110000"/>
              </a:lnSpc>
              <a:buClr>
                <a:srgbClr val="FFCB2C"/>
              </a:buClr>
              <a:buSzPct val="90000"/>
              <a:buFont typeface="Wingdings" pitchFamily="2" charset="2"/>
              <a:buChar char="l"/>
            </a:pPr>
            <a:r>
              <a:rPr lang="en-US" altLang="ja-JP" sz="1200" dirty="0">
                <a:latin typeface="Yu Gothic" panose="020B0400000000000000" pitchFamily="34" charset="-128"/>
                <a:ea typeface="Yu Gothic" panose="020B0400000000000000" pitchFamily="34" charset="-128"/>
              </a:rPr>
              <a:t>30</a:t>
            </a:r>
            <a:r>
              <a:rPr lang="ja-JP" altLang="en-US" sz="1200">
                <a:latin typeface="Yu Gothic" panose="020B0400000000000000" pitchFamily="34" charset="-128"/>
                <a:ea typeface="Yu Gothic" panose="020B0400000000000000" pitchFamily="34" charset="-128"/>
              </a:rPr>
              <a:t>日間の</a:t>
            </a:r>
            <a:br>
              <a:rPr lang="en-US" altLang="ja-JP" sz="1200" dirty="0">
                <a:latin typeface="Yu Gothic" panose="020B0400000000000000" pitchFamily="34" charset="-128"/>
                <a:ea typeface="Yu Gothic" panose="020B0400000000000000" pitchFamily="34" charset="-128"/>
              </a:rPr>
            </a:br>
            <a:r>
              <a:rPr lang="ja-JP" altLang="en-US" sz="1200">
                <a:latin typeface="Yu Gothic" panose="020B0400000000000000" pitchFamily="34" charset="-128"/>
                <a:ea typeface="Yu Gothic" panose="020B0400000000000000" pitchFamily="34" charset="-128"/>
              </a:rPr>
              <a:t>無料お試しに申し込む</a:t>
            </a:r>
            <a:endParaRPr lang="en-US" altLang="ja-JP" sz="1200" dirty="0">
              <a:latin typeface="Yu Gothic" panose="020B0400000000000000" pitchFamily="34" charset="-128"/>
              <a:ea typeface="Yu Gothic" panose="020B0400000000000000" pitchFamily="34" charset="-128"/>
            </a:endParaRPr>
          </a:p>
        </p:txBody>
      </p:sp>
      <p:sp>
        <p:nvSpPr>
          <p:cNvPr id="18" name="コンテンツ プレースホルダー 2">
            <a:extLst>
              <a:ext uri="{FF2B5EF4-FFF2-40B4-BE49-F238E27FC236}">
                <a16:creationId xmlns:a16="http://schemas.microsoft.com/office/drawing/2014/main" id="{678DA539-0353-DB7D-7C94-C758F8440BA9}"/>
              </a:ext>
            </a:extLst>
          </p:cNvPr>
          <p:cNvSpPr txBox="1">
            <a:spLocks/>
          </p:cNvSpPr>
          <p:nvPr/>
        </p:nvSpPr>
        <p:spPr>
          <a:xfrm>
            <a:off x="2843769" y="1629716"/>
            <a:ext cx="1736825" cy="934264"/>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kumimoji="1" sz="14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ctr"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ctr"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71450" indent="-171450">
              <a:lnSpc>
                <a:spcPct val="110000"/>
              </a:lnSpc>
              <a:buClr>
                <a:srgbClr val="FFCB2C"/>
              </a:buClr>
              <a:buSzPct val="90000"/>
              <a:buFont typeface="Wingdings" pitchFamily="2" charset="2"/>
              <a:buChar char="l"/>
            </a:pPr>
            <a:r>
              <a:rPr lang="ja-JP" altLang="en-US" sz="1200">
                <a:latin typeface="Yu Gothic" panose="020B0400000000000000" pitchFamily="34" charset="-128"/>
                <a:ea typeface="Yu Gothic" panose="020B0400000000000000" pitchFamily="34" charset="-128"/>
              </a:rPr>
              <a:t>初期設定をする</a:t>
            </a:r>
            <a:endParaRPr lang="en-US" altLang="ja-JP" sz="1200" dirty="0">
              <a:latin typeface="Yu Gothic" panose="020B0400000000000000" pitchFamily="34" charset="-128"/>
              <a:ea typeface="Yu Gothic" panose="020B0400000000000000" pitchFamily="34" charset="-128"/>
            </a:endParaRPr>
          </a:p>
          <a:p>
            <a:pPr marL="171450" indent="-171450">
              <a:lnSpc>
                <a:spcPct val="110000"/>
              </a:lnSpc>
              <a:buClr>
                <a:srgbClr val="FFCB2C"/>
              </a:buClr>
              <a:buSzPct val="90000"/>
              <a:buFont typeface="Wingdings" pitchFamily="2" charset="2"/>
              <a:buChar char="l"/>
            </a:pPr>
            <a:r>
              <a:rPr lang="ja-JP" altLang="en-US" sz="1200">
                <a:latin typeface="Yu Gothic" panose="020B0400000000000000" pitchFamily="34" charset="-128"/>
                <a:ea typeface="Yu Gothic" panose="020B0400000000000000" pitchFamily="34" charset="-128"/>
              </a:rPr>
              <a:t>機能や操作をできればチームで試してみる</a:t>
            </a:r>
            <a:endParaRPr lang="en-US" altLang="ja-JP" sz="1200" dirty="0">
              <a:latin typeface="Yu Gothic" panose="020B0400000000000000" pitchFamily="34" charset="-128"/>
              <a:ea typeface="Yu Gothic" panose="020B0400000000000000" pitchFamily="34" charset="-128"/>
            </a:endParaRPr>
          </a:p>
          <a:p>
            <a:pPr marL="171450" indent="-171450">
              <a:lnSpc>
                <a:spcPct val="110000"/>
              </a:lnSpc>
              <a:buClr>
                <a:srgbClr val="FFCB2C"/>
              </a:buClr>
              <a:buSzPct val="90000"/>
              <a:buFont typeface="Wingdings" pitchFamily="2" charset="2"/>
              <a:buChar char="l"/>
            </a:pPr>
            <a:endParaRPr lang="en-US" altLang="ja-JP" sz="1200" dirty="0">
              <a:latin typeface="Yu Gothic" panose="020B0400000000000000" pitchFamily="34" charset="-128"/>
              <a:ea typeface="Yu Gothic" panose="020B0400000000000000" pitchFamily="34" charset="-128"/>
            </a:endParaRPr>
          </a:p>
          <a:p>
            <a:pPr>
              <a:lnSpc>
                <a:spcPct val="110000"/>
              </a:lnSpc>
              <a:buClr>
                <a:srgbClr val="FFCB2C"/>
              </a:buClr>
              <a:buSzPct val="90000"/>
            </a:pPr>
            <a:endParaRPr lang="en-US" altLang="ja-JP" sz="1200" dirty="0">
              <a:latin typeface="Yu Gothic" panose="020B0400000000000000" pitchFamily="34" charset="-128"/>
              <a:ea typeface="Yu Gothic" panose="020B0400000000000000" pitchFamily="34" charset="-128"/>
            </a:endParaRPr>
          </a:p>
          <a:p>
            <a:pPr marL="171450" indent="-171450">
              <a:lnSpc>
                <a:spcPct val="110000"/>
              </a:lnSpc>
              <a:buClr>
                <a:srgbClr val="FFCB2C"/>
              </a:buClr>
              <a:buSzPct val="90000"/>
              <a:buFont typeface="Wingdings" pitchFamily="2" charset="2"/>
              <a:buChar char="l"/>
            </a:pPr>
            <a:endParaRPr lang="en-US" altLang="ja-JP" sz="1200" dirty="0">
              <a:latin typeface="Yu Gothic" panose="020B0400000000000000" pitchFamily="34" charset="-128"/>
              <a:ea typeface="Yu Gothic" panose="020B0400000000000000" pitchFamily="34" charset="-128"/>
            </a:endParaRPr>
          </a:p>
        </p:txBody>
      </p:sp>
      <p:sp>
        <p:nvSpPr>
          <p:cNvPr id="19" name="コンテンツ プレースホルダー 2">
            <a:extLst>
              <a:ext uri="{FF2B5EF4-FFF2-40B4-BE49-F238E27FC236}">
                <a16:creationId xmlns:a16="http://schemas.microsoft.com/office/drawing/2014/main" id="{C3524569-5B1F-DDA8-6ECA-E5FA2D5A8399}"/>
              </a:ext>
            </a:extLst>
          </p:cNvPr>
          <p:cNvSpPr txBox="1">
            <a:spLocks/>
          </p:cNvSpPr>
          <p:nvPr/>
        </p:nvSpPr>
        <p:spPr>
          <a:xfrm>
            <a:off x="4803025" y="1629716"/>
            <a:ext cx="1736825" cy="934264"/>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kumimoji="1" sz="14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ctr"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ctr"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71450" indent="-171450">
              <a:lnSpc>
                <a:spcPct val="110000"/>
              </a:lnSpc>
              <a:buClr>
                <a:srgbClr val="FFCB2C"/>
              </a:buClr>
              <a:buSzPct val="90000"/>
              <a:buFont typeface="Wingdings" pitchFamily="2" charset="2"/>
              <a:buChar char="l"/>
            </a:pPr>
            <a:r>
              <a:rPr lang="ja-JP" altLang="en-US" sz="1200">
                <a:latin typeface="Yu Gothic" panose="020B0400000000000000" pitchFamily="34" charset="-128"/>
                <a:ea typeface="Yu Gothic" panose="020B0400000000000000" pitchFamily="34" charset="-128"/>
              </a:rPr>
              <a:t>契約コースを決定する</a:t>
            </a:r>
            <a:endParaRPr lang="en-US" altLang="ja-JP" sz="1200" dirty="0">
              <a:latin typeface="Yu Gothic" panose="020B0400000000000000" pitchFamily="34" charset="-128"/>
              <a:ea typeface="Yu Gothic" panose="020B0400000000000000" pitchFamily="34" charset="-128"/>
            </a:endParaRPr>
          </a:p>
          <a:p>
            <a:pPr marL="171450" indent="-171450">
              <a:lnSpc>
                <a:spcPct val="110000"/>
              </a:lnSpc>
              <a:buClr>
                <a:srgbClr val="FFCB2C"/>
              </a:buClr>
              <a:buSzPct val="90000"/>
              <a:buFont typeface="Wingdings" pitchFamily="2" charset="2"/>
              <a:buChar char="l"/>
            </a:pPr>
            <a:r>
              <a:rPr lang="ja-JP" altLang="en-US" sz="1200">
                <a:latin typeface="Yu Gothic" panose="020B0400000000000000" pitchFamily="34" charset="-128"/>
                <a:ea typeface="Yu Gothic" panose="020B0400000000000000" pitchFamily="34" charset="-128"/>
              </a:rPr>
              <a:t>利用ユーザー数とお支払い方法を決定し、</a:t>
            </a:r>
            <a:br>
              <a:rPr lang="en-US" altLang="ja-JP" sz="1200" dirty="0">
                <a:latin typeface="Yu Gothic" panose="020B0400000000000000" pitchFamily="34" charset="-128"/>
                <a:ea typeface="Yu Gothic" panose="020B0400000000000000" pitchFamily="34" charset="-128"/>
              </a:rPr>
            </a:br>
            <a:r>
              <a:rPr lang="ja-JP" altLang="en-US" sz="1200">
                <a:latin typeface="Yu Gothic" panose="020B0400000000000000" pitchFamily="34" charset="-128"/>
                <a:ea typeface="Yu Gothic" panose="020B0400000000000000" pitchFamily="34" charset="-128"/>
              </a:rPr>
              <a:t>発注する</a:t>
            </a:r>
            <a:endParaRPr lang="en-US" altLang="ja-JP" sz="1200" dirty="0">
              <a:latin typeface="Yu Gothic" panose="020B0400000000000000" pitchFamily="34" charset="-128"/>
              <a:ea typeface="Yu Gothic" panose="020B0400000000000000" pitchFamily="34" charset="-128"/>
            </a:endParaRPr>
          </a:p>
        </p:txBody>
      </p:sp>
      <p:sp>
        <p:nvSpPr>
          <p:cNvPr id="20" name="コンテンツ プレースホルダー 2">
            <a:extLst>
              <a:ext uri="{FF2B5EF4-FFF2-40B4-BE49-F238E27FC236}">
                <a16:creationId xmlns:a16="http://schemas.microsoft.com/office/drawing/2014/main" id="{675E7BB5-23B5-2B25-D77A-EDC429C2C470}"/>
              </a:ext>
            </a:extLst>
          </p:cNvPr>
          <p:cNvSpPr txBox="1">
            <a:spLocks/>
          </p:cNvSpPr>
          <p:nvPr/>
        </p:nvSpPr>
        <p:spPr>
          <a:xfrm>
            <a:off x="6762831" y="1592056"/>
            <a:ext cx="1736825" cy="934264"/>
          </a:xfrm>
          <a:prstGeom prst="rect">
            <a:avLst/>
          </a:prstGeom>
        </p:spPr>
        <p:txBody>
          <a:bodyPr vert="horz" lIns="0" tIns="0" rIns="0" bIns="0" rtlCol="0">
            <a:noAutofit/>
          </a:bodyPr>
          <a:lstStyle>
            <a:lvl1pPr marL="0" indent="0" algn="l" defTabSz="685800" rtl="0" eaLnBrk="1" latinLnBrk="0" hangingPunct="1">
              <a:lnSpc>
                <a:spcPct val="120000"/>
              </a:lnSpc>
              <a:spcBef>
                <a:spcPts val="750"/>
              </a:spcBef>
              <a:buFont typeface="Arial" panose="020B0604020202020204" pitchFamily="34" charset="0"/>
              <a:buNone/>
              <a:defRPr kumimoji="1" sz="14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ctr"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ctr"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71450" indent="-171450">
              <a:lnSpc>
                <a:spcPct val="110000"/>
              </a:lnSpc>
              <a:buClr>
                <a:srgbClr val="FFCB2C"/>
              </a:buClr>
              <a:buSzPct val="90000"/>
              <a:buFont typeface="Wingdings" pitchFamily="2" charset="2"/>
              <a:buChar char="l"/>
            </a:pPr>
            <a:r>
              <a:rPr lang="ja-JP" altLang="en-US" sz="1200">
                <a:latin typeface="Yu Gothic" panose="020B0400000000000000" pitchFamily="34" charset="-128"/>
                <a:ea typeface="Yu Gothic" panose="020B0400000000000000" pitchFamily="34" charset="-128"/>
              </a:rPr>
              <a:t>ご利用開始</a:t>
            </a:r>
            <a:endParaRPr lang="en-US" altLang="ja-JP" sz="1200" dirty="0">
              <a:latin typeface="Yu Gothic" panose="020B0400000000000000" pitchFamily="34" charset="-128"/>
              <a:ea typeface="Yu Gothic" panose="020B0400000000000000" pitchFamily="34" charset="-128"/>
            </a:endParaRPr>
          </a:p>
        </p:txBody>
      </p:sp>
      <p:sp>
        <p:nvSpPr>
          <p:cNvPr id="29" name="コンテンツ プレースホルダー 2">
            <a:extLst>
              <a:ext uri="{FF2B5EF4-FFF2-40B4-BE49-F238E27FC236}">
                <a16:creationId xmlns:a16="http://schemas.microsoft.com/office/drawing/2014/main" id="{4230D486-7BA6-3495-24B2-B6C9FBF3C562}"/>
              </a:ext>
            </a:extLst>
          </p:cNvPr>
          <p:cNvSpPr txBox="1">
            <a:spLocks/>
          </p:cNvSpPr>
          <p:nvPr/>
        </p:nvSpPr>
        <p:spPr>
          <a:xfrm>
            <a:off x="2840623" y="3264616"/>
            <a:ext cx="1717164" cy="1262612"/>
          </a:xfrm>
          <a:prstGeom prst="rect">
            <a:avLst/>
          </a:prstGeom>
        </p:spPr>
        <p:txBody>
          <a:bodyPr vert="horz" lIns="0" tIns="0" rIns="0" bIns="0" rtlCol="0">
            <a:normAutofit/>
          </a:bodyPr>
          <a:lstStyle>
            <a:lvl1pPr marL="0" indent="0" algn="l" defTabSz="685800" rtl="0" eaLnBrk="1" latinLnBrk="0" hangingPunct="1">
              <a:lnSpc>
                <a:spcPct val="120000"/>
              </a:lnSpc>
              <a:spcBef>
                <a:spcPts val="750"/>
              </a:spcBef>
              <a:buFont typeface="Arial" panose="020B0604020202020204" pitchFamily="34" charset="0"/>
              <a:buNone/>
              <a:defRPr kumimoji="1" sz="14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ctr"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ctr"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71450" indent="-171450">
              <a:lnSpc>
                <a:spcPct val="110000"/>
              </a:lnSpc>
              <a:buClr>
                <a:srgbClr val="F13D61"/>
              </a:buClr>
              <a:buSzPct val="90000"/>
              <a:buFont typeface="Wingdings" pitchFamily="2" charset="2"/>
              <a:buChar char="l"/>
            </a:pPr>
            <a:r>
              <a:rPr lang="ja-JP" altLang="en-US" sz="1000">
                <a:latin typeface="Yu Gothic" panose="020B0400000000000000" pitchFamily="34" charset="-128"/>
                <a:ea typeface="Yu Gothic" panose="020B0400000000000000" pitchFamily="34" charset="-128"/>
              </a:rPr>
              <a:t>お試し方法やコツを紹介</a:t>
            </a:r>
            <a:r>
              <a:rPr lang="ja-JP" altLang="en-US" sz="1200">
                <a:latin typeface="Yu Gothic" panose="020B0400000000000000" pitchFamily="34" charset="-128"/>
                <a:ea typeface="Yu Gothic" panose="020B0400000000000000" pitchFamily="34" charset="-128"/>
                <a:hlinkClick r:id="rId8"/>
              </a:rPr>
              <a:t>お試しツアーガイド</a:t>
            </a:r>
            <a:endParaRPr lang="en-US" altLang="ja-JP" sz="1200" dirty="0">
              <a:latin typeface="Yu Gothic" panose="020B0400000000000000" pitchFamily="34" charset="-128"/>
              <a:ea typeface="Yu Gothic" panose="020B0400000000000000" pitchFamily="34" charset="-128"/>
            </a:endParaRPr>
          </a:p>
        </p:txBody>
      </p:sp>
      <p:sp>
        <p:nvSpPr>
          <p:cNvPr id="30" name="角丸四角形 29">
            <a:extLst>
              <a:ext uri="{FF2B5EF4-FFF2-40B4-BE49-F238E27FC236}">
                <a16:creationId xmlns:a16="http://schemas.microsoft.com/office/drawing/2014/main" id="{21BF26C6-08B3-5246-1DD9-A54C503F415A}"/>
              </a:ext>
            </a:extLst>
          </p:cNvPr>
          <p:cNvSpPr/>
          <p:nvPr/>
        </p:nvSpPr>
        <p:spPr>
          <a:xfrm>
            <a:off x="2850901" y="3015680"/>
            <a:ext cx="1154044" cy="21189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a:latin typeface="Yu Gothic" panose="020B0400000000000000" pitchFamily="34" charset="-128"/>
                <a:ea typeface="Yu Gothic" panose="020B0400000000000000" pitchFamily="34" charset="-128"/>
              </a:rPr>
              <a:t>お役立ちコンテンツ</a:t>
            </a:r>
            <a:endParaRPr kumimoji="1" lang="en-US" altLang="ja-JP" sz="800" b="1" dirty="0">
              <a:latin typeface="Yu Gothic" panose="020B0400000000000000" pitchFamily="34" charset="-128"/>
              <a:ea typeface="Yu Gothic" panose="020B0400000000000000" pitchFamily="34" charset="-128"/>
            </a:endParaRPr>
          </a:p>
        </p:txBody>
      </p:sp>
      <p:sp>
        <p:nvSpPr>
          <p:cNvPr id="32" name="角丸四角形 31">
            <a:extLst>
              <a:ext uri="{FF2B5EF4-FFF2-40B4-BE49-F238E27FC236}">
                <a16:creationId xmlns:a16="http://schemas.microsoft.com/office/drawing/2014/main" id="{611141B0-C963-3E93-EA22-D3875472FA32}"/>
              </a:ext>
            </a:extLst>
          </p:cNvPr>
          <p:cNvSpPr/>
          <p:nvPr/>
        </p:nvSpPr>
        <p:spPr>
          <a:xfrm>
            <a:off x="6825116" y="3009727"/>
            <a:ext cx="1154044" cy="21189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a:latin typeface="Yu Gothic" panose="020B0400000000000000" pitchFamily="34" charset="-128"/>
                <a:ea typeface="Yu Gothic" panose="020B0400000000000000" pitchFamily="34" charset="-128"/>
              </a:rPr>
              <a:t>お役立ちコンテンツ</a:t>
            </a:r>
            <a:endParaRPr kumimoji="1" lang="en-US" altLang="ja-JP" sz="800" b="1" dirty="0">
              <a:latin typeface="Yu Gothic" panose="020B0400000000000000" pitchFamily="34" charset="-128"/>
              <a:ea typeface="Yu Gothic" panose="020B0400000000000000" pitchFamily="34" charset="-128"/>
            </a:endParaRPr>
          </a:p>
        </p:txBody>
      </p:sp>
      <p:sp>
        <p:nvSpPr>
          <p:cNvPr id="35" name="コンテンツ プレースホルダー 2">
            <a:extLst>
              <a:ext uri="{FF2B5EF4-FFF2-40B4-BE49-F238E27FC236}">
                <a16:creationId xmlns:a16="http://schemas.microsoft.com/office/drawing/2014/main" id="{93B11C9D-110B-311B-711B-850E1976F8E0}"/>
              </a:ext>
            </a:extLst>
          </p:cNvPr>
          <p:cNvSpPr txBox="1">
            <a:spLocks/>
          </p:cNvSpPr>
          <p:nvPr/>
        </p:nvSpPr>
        <p:spPr>
          <a:xfrm>
            <a:off x="6768073" y="3287402"/>
            <a:ext cx="1717164" cy="1262612"/>
          </a:xfrm>
          <a:prstGeom prst="rect">
            <a:avLst/>
          </a:prstGeom>
        </p:spPr>
        <p:txBody>
          <a:bodyPr vert="horz" lIns="0" tIns="0" rIns="0" bIns="0" rtlCol="0">
            <a:normAutofit/>
          </a:bodyPr>
          <a:lstStyle>
            <a:lvl1pPr marL="0" indent="0" algn="l" defTabSz="685800" rtl="0" eaLnBrk="1" latinLnBrk="0" hangingPunct="1">
              <a:lnSpc>
                <a:spcPct val="120000"/>
              </a:lnSpc>
              <a:spcBef>
                <a:spcPts val="750"/>
              </a:spcBef>
              <a:buFont typeface="Arial" panose="020B0604020202020204" pitchFamily="34" charset="0"/>
              <a:buNone/>
              <a:defRPr kumimoji="1" sz="14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ctr"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ctr"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71450" indent="-171450">
              <a:lnSpc>
                <a:spcPct val="110000"/>
              </a:lnSpc>
              <a:buClr>
                <a:srgbClr val="F13D61"/>
              </a:buClr>
              <a:buSzPct val="90000"/>
              <a:buFont typeface="Wingdings" pitchFamily="2" charset="2"/>
              <a:buChar char="l"/>
            </a:pPr>
            <a:r>
              <a:rPr lang="ja-JP" altLang="en-US" sz="1000">
                <a:latin typeface="Yu Gothic" panose="020B0400000000000000" pitchFamily="34" charset="-128"/>
                <a:ea typeface="Yu Gothic" panose="020B0400000000000000" pitchFamily="34" charset="-128"/>
              </a:rPr>
              <a:t>お役立ち情報が満載</a:t>
            </a:r>
            <a:br>
              <a:rPr lang="en-US" altLang="ja-JP" sz="1000" dirty="0">
                <a:latin typeface="Yu Gothic" panose="020B0400000000000000" pitchFamily="34" charset="-128"/>
                <a:ea typeface="Yu Gothic" panose="020B0400000000000000" pitchFamily="34" charset="-128"/>
              </a:rPr>
            </a:br>
            <a:r>
              <a:rPr lang="ja-JP" altLang="en-US" sz="1200">
                <a:latin typeface="Yu Gothic" panose="020B0400000000000000" pitchFamily="34" charset="-128"/>
                <a:ea typeface="Yu Gothic" panose="020B0400000000000000" pitchFamily="34" charset="-128"/>
                <a:hlinkClick r:id="rId9"/>
              </a:rPr>
              <a:t>ユーザーポータル</a:t>
            </a:r>
            <a:endParaRPr lang="en-US" altLang="ja-JP" sz="1200" dirty="0">
              <a:latin typeface="Yu Gothic" panose="020B0400000000000000" pitchFamily="34" charset="-128"/>
              <a:ea typeface="Yu Gothic" panose="020B0400000000000000" pitchFamily="34" charset="-128"/>
            </a:endParaRPr>
          </a:p>
        </p:txBody>
      </p:sp>
      <p:sp>
        <p:nvSpPr>
          <p:cNvPr id="45" name="角丸四角形 44">
            <a:extLst>
              <a:ext uri="{FF2B5EF4-FFF2-40B4-BE49-F238E27FC236}">
                <a16:creationId xmlns:a16="http://schemas.microsoft.com/office/drawing/2014/main" id="{5C3955DD-0E09-C622-9562-620F74676F0F}"/>
              </a:ext>
            </a:extLst>
          </p:cNvPr>
          <p:cNvSpPr/>
          <p:nvPr/>
        </p:nvSpPr>
        <p:spPr>
          <a:xfrm>
            <a:off x="2801917" y="3672715"/>
            <a:ext cx="1760458" cy="396852"/>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000">
                <a:solidFill>
                  <a:schemeClr val="tx1"/>
                </a:solidFill>
                <a:latin typeface="Yu Gothic" panose="020B0400000000000000" pitchFamily="34" charset="-128"/>
                <a:ea typeface="Yu Gothic" panose="020B0400000000000000" pitchFamily="34" charset="-128"/>
              </a:rPr>
              <a:t>https://office.cybozu.co.jp</a:t>
            </a:r>
            <a:br>
              <a:rPr lang="en-US" altLang="ja-JP" sz="1000" dirty="0">
                <a:solidFill>
                  <a:schemeClr val="tx1"/>
                </a:solidFill>
                <a:latin typeface="Yu Gothic" panose="020B0400000000000000" pitchFamily="34" charset="-128"/>
                <a:ea typeface="Yu Gothic" panose="020B0400000000000000" pitchFamily="34" charset="-128"/>
              </a:rPr>
            </a:br>
            <a:r>
              <a:rPr lang="ja-JP" altLang="en-US" sz="1000">
                <a:solidFill>
                  <a:schemeClr val="tx1"/>
                </a:solidFill>
                <a:latin typeface="Yu Gothic" panose="020B0400000000000000" pitchFamily="34" charset="-128"/>
                <a:ea typeface="Yu Gothic" panose="020B0400000000000000" pitchFamily="34" charset="-128"/>
              </a:rPr>
              <a:t>/trial_guide/</a:t>
            </a:r>
          </a:p>
        </p:txBody>
      </p:sp>
      <p:sp>
        <p:nvSpPr>
          <p:cNvPr id="46" name="角丸四角形 45">
            <a:extLst>
              <a:ext uri="{FF2B5EF4-FFF2-40B4-BE49-F238E27FC236}">
                <a16:creationId xmlns:a16="http://schemas.microsoft.com/office/drawing/2014/main" id="{1899116F-64CD-2248-32DC-5955FAFB53EC}"/>
              </a:ext>
            </a:extLst>
          </p:cNvPr>
          <p:cNvSpPr/>
          <p:nvPr/>
        </p:nvSpPr>
        <p:spPr>
          <a:xfrm>
            <a:off x="6748823" y="3680123"/>
            <a:ext cx="1760458" cy="396852"/>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 altLang="ja-JP" sz="1000" dirty="0">
                <a:solidFill>
                  <a:schemeClr val="tx1"/>
                </a:solidFill>
                <a:latin typeface="Yu Gothic" panose="020B0400000000000000" pitchFamily="34" charset="-128"/>
                <a:ea typeface="Yu Gothic" panose="020B0400000000000000" pitchFamily="34" charset="-128"/>
              </a:rPr>
              <a:t>https://office-</a:t>
            </a:r>
            <a:r>
              <a:rPr lang="en" altLang="ja-JP" sz="1000" dirty="0" err="1">
                <a:solidFill>
                  <a:schemeClr val="tx1"/>
                </a:solidFill>
                <a:latin typeface="Yu Gothic" panose="020B0400000000000000" pitchFamily="34" charset="-128"/>
                <a:ea typeface="Yu Gothic" panose="020B0400000000000000" pitchFamily="34" charset="-128"/>
              </a:rPr>
              <a:t>users.cybozu.co.jp</a:t>
            </a:r>
            <a:r>
              <a:rPr lang="en" altLang="ja-JP" sz="1000" dirty="0">
                <a:solidFill>
                  <a:schemeClr val="tx1"/>
                </a:solidFill>
                <a:latin typeface="Yu Gothic" panose="020B0400000000000000" pitchFamily="34" charset="-128"/>
                <a:ea typeface="Yu Gothic" panose="020B0400000000000000" pitchFamily="34" charset="-128"/>
              </a:rPr>
              <a:t>/</a:t>
            </a:r>
            <a:endParaRPr lang="ja-JP" altLang="en-US" sz="1000">
              <a:solidFill>
                <a:schemeClr val="tx1"/>
              </a:solidFill>
              <a:latin typeface="Yu Gothic" panose="020B0400000000000000" pitchFamily="34" charset="-128"/>
              <a:ea typeface="Yu Gothic" panose="020B0400000000000000" pitchFamily="34" charset="-128"/>
            </a:endParaRPr>
          </a:p>
        </p:txBody>
      </p:sp>
      <p:sp>
        <p:nvSpPr>
          <p:cNvPr id="47" name="コンテンツ プレースホルダー 2">
            <a:extLst>
              <a:ext uri="{FF2B5EF4-FFF2-40B4-BE49-F238E27FC236}">
                <a16:creationId xmlns:a16="http://schemas.microsoft.com/office/drawing/2014/main" id="{830D8177-78D3-DEDF-3949-48BE92C4FDDE}"/>
              </a:ext>
            </a:extLst>
          </p:cNvPr>
          <p:cNvSpPr txBox="1">
            <a:spLocks/>
          </p:cNvSpPr>
          <p:nvPr/>
        </p:nvSpPr>
        <p:spPr>
          <a:xfrm>
            <a:off x="4804697" y="3252909"/>
            <a:ext cx="1717164" cy="1262612"/>
          </a:xfrm>
          <a:prstGeom prst="rect">
            <a:avLst/>
          </a:prstGeom>
        </p:spPr>
        <p:txBody>
          <a:bodyPr vert="horz" lIns="0" tIns="0" rIns="0" bIns="0" rtlCol="0">
            <a:normAutofit/>
          </a:bodyPr>
          <a:lstStyle>
            <a:lvl1pPr marL="0" indent="0" algn="l" defTabSz="685800" rtl="0" eaLnBrk="1" latinLnBrk="0" hangingPunct="1">
              <a:lnSpc>
                <a:spcPct val="120000"/>
              </a:lnSpc>
              <a:spcBef>
                <a:spcPts val="750"/>
              </a:spcBef>
              <a:buFont typeface="Arial" panose="020B0604020202020204" pitchFamily="34" charset="0"/>
              <a:buNone/>
              <a:defRPr kumimoji="1" sz="1400" b="0" i="0" kern="1200" spc="0" baseline="0">
                <a:solidFill>
                  <a:schemeClr val="tx1"/>
                </a:solidFill>
                <a:latin typeface="Yu Gothic Medium" panose="020B0400000000000000" pitchFamily="34" charset="-128"/>
                <a:ea typeface="Yu Gothic Medium" panose="020B0400000000000000" pitchFamily="34" charset="-128"/>
                <a:cs typeface="+mn-cs"/>
              </a:defRPr>
            </a:lvl1pPr>
            <a:lvl2pPr marL="342900" indent="0" algn="ctr" defTabSz="685800" rtl="0" eaLnBrk="1" latinLnBrk="0" hangingPunct="1">
              <a:lnSpc>
                <a:spcPct val="140000"/>
              </a:lnSpc>
              <a:spcBef>
                <a:spcPts val="375"/>
              </a:spcBef>
              <a:buFont typeface="Arial" panose="020B0604020202020204" pitchFamily="34" charset="0"/>
              <a:buNone/>
              <a:defRPr kumimoji="1" sz="1800" b="0" i="0" kern="1200" spc="0" baseline="0">
                <a:solidFill>
                  <a:schemeClr val="tx1"/>
                </a:solidFill>
                <a:latin typeface="Yu Gothic Medium" panose="020B0400000000000000" pitchFamily="34" charset="-128"/>
                <a:ea typeface="Yu Gothic Medium" panose="020B0400000000000000" pitchFamily="34" charset="-128"/>
                <a:cs typeface="+mn-cs"/>
              </a:defRPr>
            </a:lvl2pPr>
            <a:lvl3pPr marL="685800" indent="0" algn="ctr" defTabSz="685800" rtl="0" eaLnBrk="1" latinLnBrk="0" hangingPunct="1">
              <a:lnSpc>
                <a:spcPct val="140000"/>
              </a:lnSpc>
              <a:spcBef>
                <a:spcPts val="375"/>
              </a:spcBef>
              <a:buFont typeface="Arial" panose="020B0604020202020204" pitchFamily="34" charset="0"/>
              <a:buNone/>
              <a:defRPr kumimoji="1" sz="1500" b="0" i="0" kern="1200" spc="0" baseline="0">
                <a:solidFill>
                  <a:schemeClr val="tx1"/>
                </a:solidFill>
                <a:latin typeface="Yu Gothic Medium" panose="020B0400000000000000" pitchFamily="34" charset="-128"/>
                <a:ea typeface="Yu Gothic Medium" panose="020B0400000000000000" pitchFamily="34" charset="-128"/>
                <a:cs typeface="+mn-cs"/>
              </a:defRPr>
            </a:lvl3pPr>
            <a:lvl4pPr marL="10287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4pPr>
            <a:lvl5pPr marL="1371600" indent="0" algn="ctr" defTabSz="685800" rtl="0" eaLnBrk="1" latinLnBrk="0" hangingPunct="1">
              <a:lnSpc>
                <a:spcPct val="140000"/>
              </a:lnSpc>
              <a:spcBef>
                <a:spcPts val="375"/>
              </a:spcBef>
              <a:buFont typeface="Arial" panose="020B0604020202020204" pitchFamily="34" charset="0"/>
              <a:buNone/>
              <a:defRPr kumimoji="1" sz="1350" b="0" i="0" kern="1200" spc="0" baseline="0">
                <a:solidFill>
                  <a:schemeClr val="tx1"/>
                </a:solidFill>
                <a:latin typeface="Yu Gothic Medium" panose="020B0400000000000000" pitchFamily="34" charset="-128"/>
                <a:ea typeface="Yu Gothic Medium"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71450" indent="-171450">
              <a:lnSpc>
                <a:spcPct val="110000"/>
              </a:lnSpc>
              <a:buClr>
                <a:srgbClr val="F13D61"/>
              </a:buClr>
              <a:buSzPct val="90000"/>
              <a:buFont typeface="Wingdings" pitchFamily="2" charset="2"/>
              <a:buChar char="l"/>
            </a:pPr>
            <a:r>
              <a:rPr lang="ja-JP" altLang="en-US" sz="1000">
                <a:latin typeface="Yu Gothic" panose="020B0400000000000000" pitchFamily="34" charset="-128"/>
                <a:ea typeface="Yu Gothic" panose="020B0400000000000000" pitchFamily="34" charset="-128"/>
              </a:rPr>
              <a:t>人数とコースを入れるだけ</a:t>
            </a:r>
            <a:br>
              <a:rPr lang="en-US" altLang="ja-JP" sz="1000" dirty="0">
                <a:latin typeface="Yu Gothic" panose="020B0400000000000000" pitchFamily="34" charset="-128"/>
                <a:ea typeface="Yu Gothic" panose="020B0400000000000000" pitchFamily="34" charset="-128"/>
              </a:rPr>
            </a:br>
            <a:r>
              <a:rPr lang="ja-JP" altLang="en-US" sz="1200">
                <a:latin typeface="Yu Gothic" panose="020B0400000000000000" pitchFamily="34" charset="-128"/>
                <a:ea typeface="Yu Gothic" panose="020B0400000000000000" pitchFamily="34" charset="-128"/>
                <a:hlinkClick r:id="rId10"/>
              </a:rPr>
              <a:t>価格シミュレーション</a:t>
            </a:r>
            <a:endParaRPr lang="en-US" altLang="ja-JP" sz="1200" dirty="0">
              <a:latin typeface="Yu Gothic" panose="020B0400000000000000" pitchFamily="34" charset="-128"/>
              <a:ea typeface="Yu Gothic" panose="020B0400000000000000" pitchFamily="34" charset="-128"/>
            </a:endParaRPr>
          </a:p>
        </p:txBody>
      </p:sp>
      <p:sp>
        <p:nvSpPr>
          <p:cNvPr id="48" name="角丸四角形 47">
            <a:extLst>
              <a:ext uri="{FF2B5EF4-FFF2-40B4-BE49-F238E27FC236}">
                <a16:creationId xmlns:a16="http://schemas.microsoft.com/office/drawing/2014/main" id="{6CC18F37-40BE-E33C-5091-462E1F044031}"/>
              </a:ext>
            </a:extLst>
          </p:cNvPr>
          <p:cNvSpPr/>
          <p:nvPr/>
        </p:nvSpPr>
        <p:spPr>
          <a:xfrm>
            <a:off x="4834225" y="3003973"/>
            <a:ext cx="1154044" cy="211899"/>
          </a:xfrm>
          <a:prstGeom prst="roundRect">
            <a:avLst/>
          </a:prstGeom>
          <a:solidFill>
            <a:srgbClr val="F13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a:latin typeface="Yu Gothic" panose="020B0400000000000000" pitchFamily="34" charset="-128"/>
                <a:ea typeface="Yu Gothic" panose="020B0400000000000000" pitchFamily="34" charset="-128"/>
              </a:rPr>
              <a:t>お役立ちコンテンツ</a:t>
            </a:r>
            <a:endParaRPr kumimoji="1" lang="en-US" altLang="ja-JP" sz="800" b="1" dirty="0">
              <a:latin typeface="Yu Gothic" panose="020B0400000000000000" pitchFamily="34" charset="-128"/>
              <a:ea typeface="Yu Gothic" panose="020B0400000000000000" pitchFamily="34" charset="-128"/>
            </a:endParaRPr>
          </a:p>
        </p:txBody>
      </p:sp>
      <p:sp>
        <p:nvSpPr>
          <p:cNvPr id="49" name="角丸四角形 48">
            <a:extLst>
              <a:ext uri="{FF2B5EF4-FFF2-40B4-BE49-F238E27FC236}">
                <a16:creationId xmlns:a16="http://schemas.microsoft.com/office/drawing/2014/main" id="{C0172BEA-1B4F-B9B9-D878-CA3B0A6DBE7E}"/>
              </a:ext>
            </a:extLst>
          </p:cNvPr>
          <p:cNvSpPr/>
          <p:nvPr/>
        </p:nvSpPr>
        <p:spPr>
          <a:xfrm>
            <a:off x="4785241" y="3661008"/>
            <a:ext cx="1760458" cy="396852"/>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 altLang="ja-JP" sz="1000" dirty="0">
                <a:solidFill>
                  <a:schemeClr val="tx1"/>
                </a:solidFill>
                <a:latin typeface="Yu Gothic" panose="020B0400000000000000" pitchFamily="34" charset="-128"/>
                <a:ea typeface="Yu Gothic" panose="020B0400000000000000" pitchFamily="34" charset="-128"/>
              </a:rPr>
              <a:t>https://</a:t>
            </a:r>
            <a:r>
              <a:rPr lang="en" altLang="ja-JP" sz="1000" dirty="0" err="1">
                <a:solidFill>
                  <a:schemeClr val="tx1"/>
                </a:solidFill>
                <a:latin typeface="Yu Gothic" panose="020B0400000000000000" pitchFamily="34" charset="-128"/>
                <a:ea typeface="Yu Gothic" panose="020B0400000000000000" pitchFamily="34" charset="-128"/>
              </a:rPr>
              <a:t>office.cybozu.co.jp</a:t>
            </a:r>
            <a:r>
              <a:rPr lang="en" altLang="ja-JP" sz="1000" dirty="0">
                <a:solidFill>
                  <a:schemeClr val="tx1"/>
                </a:solidFill>
                <a:latin typeface="Yu Gothic" panose="020B0400000000000000" pitchFamily="34" charset="-128"/>
                <a:ea typeface="Yu Gothic" panose="020B0400000000000000" pitchFamily="34" charset="-128"/>
              </a:rPr>
              <a:t>/price/cloud/</a:t>
            </a:r>
            <a:endParaRPr lang="ja-JP" altLang="en-US" sz="1000">
              <a:solidFill>
                <a:schemeClr val="tx1"/>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582253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458C6-4A29-2E43-E6AA-DB17D00FD441}"/>
              </a:ext>
            </a:extLst>
          </p:cNvPr>
          <p:cNvSpPr>
            <a:spLocks noGrp="1"/>
          </p:cNvSpPr>
          <p:nvPr>
            <p:ph type="title"/>
          </p:nvPr>
        </p:nvSpPr>
        <p:spPr/>
        <p:txBody>
          <a:bodyPr/>
          <a:lstStyle/>
          <a:p>
            <a:r>
              <a:rPr lang="ja-JP" altLang="en-US"/>
              <a:t>よくある質問</a:t>
            </a:r>
            <a:endParaRPr kumimoji="1" lang="ja-JP" altLang="en-US"/>
          </a:p>
        </p:txBody>
      </p:sp>
      <p:sp>
        <p:nvSpPr>
          <p:cNvPr id="4" name="フッター プレースホルダー 3">
            <a:extLst>
              <a:ext uri="{FF2B5EF4-FFF2-40B4-BE49-F238E27FC236}">
                <a16:creationId xmlns:a16="http://schemas.microsoft.com/office/drawing/2014/main" id="{91792615-1D65-EF90-AED0-B1202B02AEBD}"/>
              </a:ext>
            </a:extLst>
          </p:cNvPr>
          <p:cNvSpPr>
            <a:spLocks noGrp="1"/>
          </p:cNvSpPr>
          <p:nvPr>
            <p:ph type="ftr" sz="quarter" idx="3"/>
          </p:nvPr>
        </p:nvSpPr>
        <p:spPr/>
        <p:txBody>
          <a:bodyPr/>
          <a:lstStyle/>
          <a:p>
            <a:r>
              <a:rPr kumimoji="1" lang="en" altLang="ja-JP"/>
              <a:t>Copyright © Cybozu, Inc.</a:t>
            </a:r>
            <a:endParaRPr kumimoji="1" lang="ja-JP" altLang="en-US"/>
          </a:p>
        </p:txBody>
      </p:sp>
      <p:sp>
        <p:nvSpPr>
          <p:cNvPr id="5" name="スライド番号プレースホルダー 4">
            <a:extLst>
              <a:ext uri="{FF2B5EF4-FFF2-40B4-BE49-F238E27FC236}">
                <a16:creationId xmlns:a16="http://schemas.microsoft.com/office/drawing/2014/main" id="{8866CDF0-270B-073D-B6F9-06C5BC090688}"/>
              </a:ext>
            </a:extLst>
          </p:cNvPr>
          <p:cNvSpPr>
            <a:spLocks noGrp="1"/>
          </p:cNvSpPr>
          <p:nvPr>
            <p:ph type="sldNum" sz="quarter" idx="4"/>
          </p:nvPr>
        </p:nvSpPr>
        <p:spPr/>
        <p:txBody>
          <a:bodyPr/>
          <a:lstStyle/>
          <a:p>
            <a:fld id="{870598C0-F87F-9642-9260-C28AE0AA0F34}" type="slidenum">
              <a:rPr kumimoji="1" lang="ja-JP" altLang="en-US" smtClean="0"/>
              <a:pPr/>
              <a:t>43</a:t>
            </a:fld>
            <a:endParaRPr kumimoji="1" lang="ja-JP" altLang="en-US"/>
          </a:p>
        </p:txBody>
      </p:sp>
      <p:sp>
        <p:nvSpPr>
          <p:cNvPr id="6" name="テキスト ボックス 5">
            <a:extLst>
              <a:ext uri="{FF2B5EF4-FFF2-40B4-BE49-F238E27FC236}">
                <a16:creationId xmlns:a16="http://schemas.microsoft.com/office/drawing/2014/main" id="{F62E8618-CD96-D089-79E5-FA8729AF30E5}"/>
              </a:ext>
            </a:extLst>
          </p:cNvPr>
          <p:cNvSpPr txBox="1"/>
          <p:nvPr/>
        </p:nvSpPr>
        <p:spPr>
          <a:xfrm>
            <a:off x="5230678" y="124541"/>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導入までの流れとよくある質問</a:t>
            </a:r>
          </a:p>
        </p:txBody>
      </p:sp>
      <p:graphicFrame>
        <p:nvGraphicFramePr>
          <p:cNvPr id="3" name="表 2">
            <a:extLst>
              <a:ext uri="{FF2B5EF4-FFF2-40B4-BE49-F238E27FC236}">
                <a16:creationId xmlns:a16="http://schemas.microsoft.com/office/drawing/2014/main" id="{04F906B6-7C31-B178-5A0E-E5D5F9DE767E}"/>
              </a:ext>
            </a:extLst>
          </p:cNvPr>
          <p:cNvGraphicFramePr>
            <a:graphicFrameLocks noGrp="1"/>
          </p:cNvGraphicFramePr>
          <p:nvPr>
            <p:extLst>
              <p:ext uri="{D42A27DB-BD31-4B8C-83A1-F6EECF244321}">
                <p14:modId xmlns:p14="http://schemas.microsoft.com/office/powerpoint/2010/main" val="3839337965"/>
              </p:ext>
            </p:extLst>
          </p:nvPr>
        </p:nvGraphicFramePr>
        <p:xfrm>
          <a:off x="527109" y="832125"/>
          <a:ext cx="8278958" cy="3909797"/>
        </p:xfrm>
        <a:graphic>
          <a:graphicData uri="http://schemas.openxmlformats.org/drawingml/2006/table">
            <a:tbl>
              <a:tblPr firstRow="1" bandRow="1">
                <a:tableStyleId>{D7AC3CCA-C797-4891-BE02-D94E43425B78}</a:tableStyleId>
              </a:tblPr>
              <a:tblGrid>
                <a:gridCol w="634720">
                  <a:extLst>
                    <a:ext uri="{9D8B030D-6E8A-4147-A177-3AD203B41FA5}">
                      <a16:colId xmlns:a16="http://schemas.microsoft.com/office/drawing/2014/main" val="1072005550"/>
                    </a:ext>
                  </a:extLst>
                </a:gridCol>
                <a:gridCol w="7644238">
                  <a:extLst>
                    <a:ext uri="{9D8B030D-6E8A-4147-A177-3AD203B41FA5}">
                      <a16:colId xmlns:a16="http://schemas.microsoft.com/office/drawing/2014/main" val="2530335533"/>
                    </a:ext>
                  </a:extLst>
                </a:gridCol>
              </a:tblGrid>
              <a:tr h="293137">
                <a:tc>
                  <a:txBody>
                    <a:bodyPr/>
                    <a:lstStyle/>
                    <a:p>
                      <a:pPr algn="ctr"/>
                      <a:r>
                        <a:rPr kumimoji="1" lang="en-US" altLang="ja-JP" sz="900" b="1" dirty="0">
                          <a:latin typeface="+mn-ea"/>
                          <a:ea typeface="+mn-ea"/>
                        </a:rPr>
                        <a:t>Q.</a:t>
                      </a:r>
                      <a:endParaRPr kumimoji="1" lang="ja-JP" altLang="en-US" sz="900" b="1" dirty="0">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a:solidFill>
                            <a:schemeClr val="tx1"/>
                          </a:solidFill>
                          <a:latin typeface="+mn-ea"/>
                          <a:ea typeface="+mn-ea"/>
                        </a:rPr>
                        <a:t>どのような業種で多く導入されていますか？</a:t>
                      </a:r>
                      <a:endParaRPr kumimoji="1" lang="en-US" altLang="ja-JP" sz="900" b="1" dirty="0">
                        <a:solidFill>
                          <a:schemeClr val="tx1"/>
                        </a:solidFill>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9584202"/>
                  </a:ext>
                </a:extLst>
              </a:tr>
              <a:tr h="450170">
                <a:tc>
                  <a:txBody>
                    <a:bodyPr/>
                    <a:lstStyle/>
                    <a:p>
                      <a:pPr algn="ctr"/>
                      <a:r>
                        <a:rPr kumimoji="1" lang="en-US" altLang="ja-JP" sz="900" b="0" dirty="0">
                          <a:latin typeface="+mn-ea"/>
                          <a:ea typeface="+mn-ea"/>
                        </a:rPr>
                        <a:t>A.</a:t>
                      </a:r>
                      <a:endParaRPr kumimoji="1" lang="ja-JP" altLang="en-US" sz="900" b="0">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a:solidFill>
                            <a:schemeClr val="tx1"/>
                          </a:solidFill>
                          <a:latin typeface="+mn-ea"/>
                          <a:ea typeface="+mn-ea"/>
                        </a:rPr>
                        <a:t>サイボウズ </a:t>
                      </a:r>
                      <a:r>
                        <a:rPr kumimoji="1" lang="en-US" altLang="ja-JP" sz="900" b="0" dirty="0">
                          <a:solidFill>
                            <a:schemeClr val="tx1"/>
                          </a:solidFill>
                          <a:latin typeface="+mn-ea"/>
                          <a:ea typeface="+mn-ea"/>
                        </a:rPr>
                        <a:t>Office</a:t>
                      </a:r>
                      <a:r>
                        <a:rPr kumimoji="1" lang="ja-JP" altLang="en-US" sz="900" b="0">
                          <a:solidFill>
                            <a:schemeClr val="tx1"/>
                          </a:solidFill>
                          <a:latin typeface="+mn-ea"/>
                          <a:ea typeface="+mn-ea"/>
                        </a:rPr>
                        <a:t>は日本全国、様々な業種でご利用いただいています。</a:t>
                      </a:r>
                      <a:br>
                        <a:rPr kumimoji="1" lang="en-US" altLang="ja-JP" sz="900" b="0" dirty="0">
                          <a:solidFill>
                            <a:schemeClr val="tx1"/>
                          </a:solidFill>
                          <a:latin typeface="+mn-ea"/>
                          <a:ea typeface="+mn-ea"/>
                        </a:rPr>
                      </a:br>
                      <a:r>
                        <a:rPr kumimoji="1" lang="ja-JP" altLang="en-US" sz="900" b="0">
                          <a:solidFill>
                            <a:schemeClr val="tx1"/>
                          </a:solidFill>
                          <a:latin typeface="+mn-ea"/>
                          <a:ea typeface="+mn-ea"/>
                        </a:rPr>
                        <a:t>製品サイトにて、業種・利用規模・改善テーマごとに導入事例をご覧いただけます。</a:t>
                      </a:r>
                      <a:endParaRPr kumimoji="1" lang="en-US" altLang="ja-JP" sz="9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a:solidFill>
                            <a:schemeClr val="tx1"/>
                          </a:solidFill>
                          <a:latin typeface="+mn-ea"/>
                          <a:ea typeface="+mn-ea"/>
                        </a:rPr>
                        <a:t>導入事例はこちら → </a:t>
                      </a:r>
                      <a:r>
                        <a:rPr kumimoji="1" lang="en" altLang="ja-JP" sz="900" b="0" dirty="0">
                          <a:solidFill>
                            <a:schemeClr val="tx1"/>
                          </a:solidFill>
                          <a:latin typeface="+mn-ea"/>
                          <a:ea typeface="+mn-ea"/>
                          <a:hlinkClick r:id="rId3"/>
                        </a:rPr>
                        <a:t>https://</a:t>
                      </a:r>
                      <a:r>
                        <a:rPr kumimoji="1" lang="en" altLang="ja-JP" sz="900" b="0" dirty="0" err="1">
                          <a:solidFill>
                            <a:schemeClr val="tx1"/>
                          </a:solidFill>
                          <a:latin typeface="+mn-ea"/>
                          <a:ea typeface="+mn-ea"/>
                          <a:hlinkClick r:id="rId3"/>
                        </a:rPr>
                        <a:t>office.cybozu.co.jp</a:t>
                      </a:r>
                      <a:r>
                        <a:rPr kumimoji="1" lang="en" altLang="ja-JP" sz="900" b="0" dirty="0">
                          <a:solidFill>
                            <a:schemeClr val="tx1"/>
                          </a:solidFill>
                          <a:latin typeface="+mn-ea"/>
                          <a:ea typeface="+mn-ea"/>
                          <a:hlinkClick r:id="rId3"/>
                        </a:rPr>
                        <a:t>/cases/?industry=all</a:t>
                      </a:r>
                      <a:endParaRPr kumimoji="1" lang="en-US" altLang="ja-JP" sz="900" b="0" dirty="0">
                        <a:solidFill>
                          <a:schemeClr val="tx1"/>
                        </a:solidFill>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7997119"/>
                  </a:ext>
                </a:extLst>
              </a:tr>
              <a:tr h="293137">
                <a:tc>
                  <a:txBody>
                    <a:bodyPr/>
                    <a:lstStyle/>
                    <a:p>
                      <a:pPr algn="ctr"/>
                      <a:r>
                        <a:rPr kumimoji="1" lang="en-US" altLang="ja-JP" sz="900" b="1" dirty="0">
                          <a:latin typeface="+mn-ea"/>
                          <a:ea typeface="+mn-ea"/>
                        </a:rPr>
                        <a:t>Q.</a:t>
                      </a:r>
                      <a:endParaRPr kumimoji="1" lang="ja-JP" altLang="en-US" sz="900" b="1">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a:solidFill>
                            <a:schemeClr val="tx1"/>
                          </a:solidFill>
                          <a:latin typeface="+mn-ea"/>
                          <a:ea typeface="+mn-ea"/>
                        </a:rPr>
                        <a:t>スマートフォンでも使えますか？</a:t>
                      </a:r>
                      <a:endParaRPr kumimoji="1" lang="en-US" altLang="ja-JP" sz="900" b="1" dirty="0">
                        <a:solidFill>
                          <a:schemeClr val="tx1"/>
                        </a:solidFill>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63047874"/>
                  </a:ext>
                </a:extLst>
              </a:tr>
              <a:tr h="450170">
                <a:tc>
                  <a:txBody>
                    <a:bodyPr/>
                    <a:lstStyle/>
                    <a:p>
                      <a:pPr algn="ctr"/>
                      <a:r>
                        <a:rPr kumimoji="1" lang="en-US" altLang="ja-JP" sz="900" b="0" dirty="0">
                          <a:latin typeface="+mn-ea"/>
                          <a:ea typeface="+mn-ea"/>
                        </a:rPr>
                        <a:t>A.</a:t>
                      </a:r>
                      <a:endParaRPr kumimoji="1" lang="ja-JP" altLang="en-US" sz="900" b="0">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a:solidFill>
                            <a:schemeClr val="tx1"/>
                          </a:solidFill>
                          <a:latin typeface="+mn-ea"/>
                          <a:ea typeface="+mn-ea"/>
                        </a:rPr>
                        <a:t>スマートフォンやタブレットでもご利用いただけるので、外出先からも社内にいる時と変わらず業務に取り組めます。</a:t>
                      </a:r>
                      <a:br>
                        <a:rPr kumimoji="1" lang="en-US" altLang="ja-JP" sz="900" b="0" dirty="0">
                          <a:solidFill>
                            <a:schemeClr val="tx1"/>
                          </a:solidFill>
                          <a:latin typeface="+mn-ea"/>
                          <a:ea typeface="+mn-ea"/>
                        </a:rPr>
                      </a:br>
                      <a:r>
                        <a:rPr kumimoji="1" lang="ja-JP" altLang="en-US" sz="900" b="0">
                          <a:solidFill>
                            <a:schemeClr val="tx1"/>
                          </a:solidFill>
                          <a:latin typeface="+mn-ea"/>
                          <a:ea typeface="+mn-ea"/>
                        </a:rPr>
                        <a:t>モバイル版のアプリもご用意しております。詳細はこちら → </a:t>
                      </a:r>
                      <a:r>
                        <a:rPr kumimoji="1" lang="en" altLang="ja-JP" sz="900" b="0" dirty="0">
                          <a:solidFill>
                            <a:schemeClr val="tx1"/>
                          </a:solidFill>
                          <a:latin typeface="+mn-ea"/>
                          <a:ea typeface="+mn-ea"/>
                          <a:hlinkClick r:id="rId4"/>
                        </a:rPr>
                        <a:t>https://</a:t>
                      </a:r>
                      <a:r>
                        <a:rPr kumimoji="1" lang="en" altLang="ja-JP" sz="900" b="0" dirty="0" err="1">
                          <a:solidFill>
                            <a:schemeClr val="tx1"/>
                          </a:solidFill>
                          <a:latin typeface="+mn-ea"/>
                          <a:ea typeface="+mn-ea"/>
                          <a:hlinkClick r:id="rId4"/>
                        </a:rPr>
                        <a:t>office.cybozu.co.jp</a:t>
                      </a:r>
                      <a:r>
                        <a:rPr kumimoji="1" lang="en" altLang="ja-JP" sz="900" b="0" dirty="0">
                          <a:solidFill>
                            <a:schemeClr val="tx1"/>
                          </a:solidFill>
                          <a:latin typeface="+mn-ea"/>
                          <a:ea typeface="+mn-ea"/>
                          <a:hlinkClick r:id="rId4"/>
                        </a:rPr>
                        <a:t>/function/mobile/#index01</a:t>
                      </a:r>
                      <a:endParaRPr kumimoji="1" lang="en-US" altLang="ja-JP" sz="900" b="0" dirty="0">
                        <a:solidFill>
                          <a:schemeClr val="tx1"/>
                        </a:solidFill>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4544992"/>
                  </a:ext>
                </a:extLst>
              </a:tr>
              <a:tr h="293137">
                <a:tc>
                  <a:txBody>
                    <a:bodyPr/>
                    <a:lstStyle/>
                    <a:p>
                      <a:pPr algn="ctr"/>
                      <a:r>
                        <a:rPr kumimoji="1" lang="en-US" altLang="ja-JP" sz="900" b="1" dirty="0">
                          <a:latin typeface="+mn-ea"/>
                          <a:ea typeface="+mn-ea"/>
                        </a:rPr>
                        <a:t>Q.</a:t>
                      </a:r>
                      <a:endParaRPr kumimoji="1" lang="ja-JP" altLang="en-US" sz="900" b="1">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a:solidFill>
                            <a:schemeClr val="tx1"/>
                          </a:solidFill>
                          <a:latin typeface="+mn-ea"/>
                          <a:ea typeface="+mn-ea"/>
                        </a:rPr>
                        <a:t>セキュリティ面は安心ですか？</a:t>
                      </a:r>
                      <a:endParaRPr kumimoji="1" lang="en-US" altLang="ja-JP" sz="900" b="1" dirty="0">
                        <a:solidFill>
                          <a:schemeClr val="tx1"/>
                        </a:solidFill>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76054942"/>
                  </a:ext>
                </a:extLst>
              </a:tr>
              <a:tr h="450170">
                <a:tc>
                  <a:txBody>
                    <a:bodyPr/>
                    <a:lstStyle/>
                    <a:p>
                      <a:pPr algn="ctr"/>
                      <a:r>
                        <a:rPr kumimoji="1" lang="en-US" altLang="ja-JP" sz="900" b="0" dirty="0">
                          <a:latin typeface="+mn-ea"/>
                          <a:ea typeface="+mn-ea"/>
                        </a:rPr>
                        <a:t>A.</a:t>
                      </a:r>
                      <a:endParaRPr kumimoji="1" lang="ja-JP" altLang="en-US" sz="900" b="0">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a:solidFill>
                            <a:schemeClr val="tx1"/>
                          </a:solidFill>
                          <a:latin typeface="+mn-ea"/>
                          <a:ea typeface="+mn-ea"/>
                        </a:rPr>
                        <a:t>サイボウズ </a:t>
                      </a:r>
                      <a:r>
                        <a:rPr kumimoji="1" lang="en-US" altLang="ja-JP" sz="900" b="0" dirty="0">
                          <a:solidFill>
                            <a:schemeClr val="tx1"/>
                          </a:solidFill>
                          <a:latin typeface="+mn-ea"/>
                          <a:ea typeface="+mn-ea"/>
                        </a:rPr>
                        <a:t>Office</a:t>
                      </a:r>
                      <a:r>
                        <a:rPr kumimoji="1" lang="ja-JP" altLang="en-US" sz="900" b="0">
                          <a:solidFill>
                            <a:schemeClr val="tx1"/>
                          </a:solidFill>
                          <a:latin typeface="+mn-ea"/>
                          <a:ea typeface="+mn-ea"/>
                        </a:rPr>
                        <a:t>では不正アクセスを防止する機能をご用意しております（一部有料）</a:t>
                      </a:r>
                      <a:br>
                        <a:rPr kumimoji="1" lang="en-US" altLang="ja-JP" sz="900" b="0" dirty="0">
                          <a:solidFill>
                            <a:schemeClr val="tx1"/>
                          </a:solidFill>
                          <a:latin typeface="+mn-ea"/>
                          <a:ea typeface="+mn-ea"/>
                        </a:rPr>
                      </a:br>
                      <a:r>
                        <a:rPr kumimoji="1" lang="ja-JP" altLang="en-US" sz="900" b="0">
                          <a:solidFill>
                            <a:schemeClr val="tx1"/>
                          </a:solidFill>
                          <a:latin typeface="+mn-ea"/>
                          <a:ea typeface="+mn-ea"/>
                        </a:rPr>
                        <a:t>また、お客様のデータは安全性の高い東日本＆西日本のデータセンターで</a:t>
                      </a:r>
                      <a:r>
                        <a:rPr kumimoji="1" lang="en-US" altLang="ja-JP" sz="900" b="0" dirty="0">
                          <a:solidFill>
                            <a:schemeClr val="tx1"/>
                          </a:solidFill>
                          <a:latin typeface="+mn-ea"/>
                          <a:ea typeface="+mn-ea"/>
                        </a:rPr>
                        <a:t>4</a:t>
                      </a:r>
                      <a:r>
                        <a:rPr kumimoji="1" lang="ja-JP" altLang="en-US" sz="900" b="0">
                          <a:solidFill>
                            <a:schemeClr val="tx1"/>
                          </a:solidFill>
                          <a:latin typeface="+mn-ea"/>
                          <a:ea typeface="+mn-ea"/>
                        </a:rPr>
                        <a:t>重に管理しています。</a:t>
                      </a:r>
                      <a:endParaRPr kumimoji="1" lang="en-US" altLang="ja-JP" sz="900" b="0" dirty="0">
                        <a:solidFill>
                          <a:schemeClr val="tx1"/>
                        </a:solidFill>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3777247"/>
                  </a:ext>
                </a:extLst>
              </a:tr>
              <a:tr h="2931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dirty="0">
                          <a:latin typeface="+mn-ea"/>
                          <a:ea typeface="+mn-ea"/>
                        </a:rPr>
                        <a:t>Q.</a:t>
                      </a:r>
                      <a:endParaRPr kumimoji="1" lang="ja-JP" altLang="en-US" sz="900" b="1">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spcAft>
                          <a:spcPts val="1200"/>
                        </a:spcAft>
                      </a:pPr>
                      <a:r>
                        <a:rPr kumimoji="1" lang="ja-JP" altLang="en-US" sz="900" b="1" i="0">
                          <a:solidFill>
                            <a:schemeClr val="tx1"/>
                          </a:solidFill>
                          <a:latin typeface="+mn-ea"/>
                          <a:ea typeface="+mn-ea"/>
                        </a:rPr>
                        <a:t>ユーザーごとに契約するコースを分けられますか？</a:t>
                      </a:r>
                      <a:endParaRPr kumimoji="1" lang="en-US" altLang="ja-JP" sz="900" b="1" i="0" dirty="0">
                        <a:solidFill>
                          <a:schemeClr val="tx1"/>
                        </a:solidFill>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30709240"/>
                  </a:ext>
                </a:extLst>
              </a:tr>
              <a:tr h="4806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a:latin typeface="+mn-ea"/>
                          <a:ea typeface="+mn-ea"/>
                        </a:rPr>
                        <a:t>A.</a:t>
                      </a:r>
                      <a:endParaRPr kumimoji="1" lang="ja-JP" altLang="en-US" sz="900" b="0">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a:solidFill>
                            <a:schemeClr val="tx1"/>
                          </a:solidFill>
                          <a:latin typeface="+mn-ea"/>
                          <a:ea typeface="+mn-ea"/>
                        </a:rPr>
                        <a:t>同じ契約環境内で、ユーザーごとにコースを分けることはできません。</a:t>
                      </a:r>
                      <a:br>
                        <a:rPr kumimoji="1" lang="en-US" altLang="ja-JP" sz="900" b="0" dirty="0">
                          <a:solidFill>
                            <a:schemeClr val="tx1"/>
                          </a:solidFill>
                          <a:latin typeface="+mn-ea"/>
                          <a:ea typeface="+mn-ea"/>
                        </a:rPr>
                      </a:br>
                      <a:r>
                        <a:rPr kumimoji="1" lang="ja-JP" altLang="en-US" sz="900" b="0">
                          <a:solidFill>
                            <a:schemeClr val="tx1"/>
                          </a:solidFill>
                          <a:latin typeface="+mn-ea"/>
                          <a:ea typeface="+mn-ea"/>
                        </a:rPr>
                        <a:t>すべてのユーザーで、同一コースで契約してください。</a:t>
                      </a:r>
                      <a:endParaRPr kumimoji="1" lang="en-US" altLang="ja-JP" sz="900" b="0" dirty="0">
                        <a:solidFill>
                          <a:schemeClr val="tx1"/>
                        </a:solidFill>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4359479"/>
                  </a:ext>
                </a:extLst>
              </a:tr>
              <a:tr h="2931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dirty="0">
                          <a:latin typeface="+mn-ea"/>
                          <a:ea typeface="+mn-ea"/>
                        </a:rPr>
                        <a:t>Q.</a:t>
                      </a:r>
                      <a:endParaRPr kumimoji="1" lang="ja-JP" altLang="en-US" sz="900" b="1">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spcAft>
                          <a:spcPts val="1200"/>
                        </a:spcAft>
                      </a:pPr>
                      <a:r>
                        <a:rPr kumimoji="1" lang="ja-JP" altLang="en-US" sz="900" b="1" i="0">
                          <a:solidFill>
                            <a:schemeClr val="tx1"/>
                          </a:solidFill>
                          <a:latin typeface="+mn-ea"/>
                          <a:ea typeface="+mn-ea"/>
                        </a:rPr>
                        <a:t>ユーザー教育はどのように行えば良いですか？</a:t>
                      </a:r>
                      <a:endParaRPr kumimoji="1" lang="en-US" altLang="ja-JP" sz="900" b="1" i="0" dirty="0">
                        <a:solidFill>
                          <a:schemeClr val="tx1"/>
                        </a:solidFill>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68150820"/>
                  </a:ext>
                </a:extLst>
              </a:tr>
              <a:tr h="4501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a:latin typeface="+mn-ea"/>
                          <a:ea typeface="+mn-ea"/>
                        </a:rPr>
                        <a:t>A.</a:t>
                      </a:r>
                      <a:endParaRPr kumimoji="1" lang="ja-JP" altLang="en-US" sz="900" b="0">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a:solidFill>
                            <a:schemeClr val="tx1"/>
                          </a:solidFill>
                          <a:latin typeface="+mn-ea"/>
                          <a:ea typeface="+mn-ea"/>
                        </a:rPr>
                        <a:t>サイボウズ </a:t>
                      </a:r>
                      <a:r>
                        <a:rPr kumimoji="1" lang="en-US" altLang="ja-JP" sz="900" b="0" dirty="0">
                          <a:solidFill>
                            <a:schemeClr val="tx1"/>
                          </a:solidFill>
                          <a:latin typeface="+mn-ea"/>
                          <a:ea typeface="+mn-ea"/>
                        </a:rPr>
                        <a:t>Office</a:t>
                      </a:r>
                      <a:r>
                        <a:rPr kumimoji="1" lang="ja-JP" altLang="en-US" sz="900" b="0">
                          <a:solidFill>
                            <a:schemeClr val="tx1"/>
                          </a:solidFill>
                          <a:latin typeface="+mn-ea"/>
                          <a:ea typeface="+mn-ea"/>
                        </a:rPr>
                        <a:t>は「誰でもかんたんに使える」にとことんこだわって開発しているため、</a:t>
                      </a:r>
                      <a:r>
                        <a:rPr kumimoji="1" lang="en-US" altLang="ja-JP" sz="900" b="0" dirty="0">
                          <a:solidFill>
                            <a:schemeClr val="tx1"/>
                          </a:solidFill>
                          <a:latin typeface="+mn-ea"/>
                          <a:ea typeface="+mn-ea"/>
                        </a:rPr>
                        <a:t>IT</a:t>
                      </a:r>
                      <a:r>
                        <a:rPr kumimoji="1" lang="ja-JP" altLang="en-US" sz="900" b="0">
                          <a:solidFill>
                            <a:schemeClr val="tx1"/>
                          </a:solidFill>
                          <a:latin typeface="+mn-ea"/>
                          <a:ea typeface="+mn-ea"/>
                        </a:rPr>
                        <a:t>ツールに馴染みのない方でも直感的に使いやすい設計になっています。また、操作マニュアルや動画などサポートコンテンツもご用意しておりますので、ぜひご活用ください。</a:t>
                      </a:r>
                      <a:endParaRPr kumimoji="1" lang="en-US" altLang="ja-JP" sz="90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a:solidFill>
                            <a:schemeClr val="tx1"/>
                          </a:solidFill>
                          <a:latin typeface="+mn-ea"/>
                          <a:ea typeface="+mn-ea"/>
                        </a:rPr>
                        <a:t>詳細はこちら →　</a:t>
                      </a:r>
                      <a:r>
                        <a:rPr kumimoji="1" lang="en" altLang="ja-JP" sz="900" b="0" dirty="0">
                          <a:solidFill>
                            <a:schemeClr val="tx1"/>
                          </a:solidFill>
                          <a:latin typeface="+mn-ea"/>
                          <a:ea typeface="+mn-ea"/>
                          <a:hlinkClick r:id="rId5"/>
                        </a:rPr>
                        <a:t>https://office-</a:t>
                      </a:r>
                      <a:r>
                        <a:rPr kumimoji="1" lang="en" altLang="ja-JP" sz="900" b="0" dirty="0" err="1">
                          <a:solidFill>
                            <a:schemeClr val="tx1"/>
                          </a:solidFill>
                          <a:latin typeface="+mn-ea"/>
                          <a:ea typeface="+mn-ea"/>
                          <a:hlinkClick r:id="rId5"/>
                        </a:rPr>
                        <a:t>users.cybozu.co.jp</a:t>
                      </a:r>
                      <a:r>
                        <a:rPr kumimoji="1" lang="en" altLang="ja-JP" sz="900" b="0" dirty="0">
                          <a:solidFill>
                            <a:schemeClr val="tx1"/>
                          </a:solidFill>
                          <a:latin typeface="+mn-ea"/>
                          <a:ea typeface="+mn-ea"/>
                          <a:hlinkClick r:id="rId5"/>
                        </a:rPr>
                        <a:t>/introduction/</a:t>
                      </a:r>
                      <a:endParaRPr kumimoji="1" lang="en-US" altLang="ja-JP" sz="900" b="0" dirty="0">
                        <a:solidFill>
                          <a:schemeClr val="tx1"/>
                        </a:solidFill>
                        <a:latin typeface="+mn-ea"/>
                        <a:ea typeface="+mn-ea"/>
                      </a:endParaRPr>
                    </a:p>
                  </a:txBody>
                  <a:tcPr marL="78000" marR="78000" marT="60041" marB="60041">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4582541"/>
                  </a:ext>
                </a:extLst>
              </a:tr>
            </a:tbl>
          </a:graphicData>
        </a:graphic>
      </p:graphicFrame>
    </p:spTree>
    <p:extLst>
      <p:ext uri="{BB962C8B-B14F-4D97-AF65-F5344CB8AC3E}">
        <p14:creationId xmlns:p14="http://schemas.microsoft.com/office/powerpoint/2010/main" val="3144236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458C6-4A29-2E43-E6AA-DB17D00FD441}"/>
              </a:ext>
            </a:extLst>
          </p:cNvPr>
          <p:cNvSpPr>
            <a:spLocks noGrp="1"/>
          </p:cNvSpPr>
          <p:nvPr>
            <p:ph type="title"/>
          </p:nvPr>
        </p:nvSpPr>
        <p:spPr/>
        <p:txBody>
          <a:bodyPr/>
          <a:lstStyle/>
          <a:p>
            <a:r>
              <a:rPr lang="ja-JP" altLang="en-US"/>
              <a:t>お問い合わせ</a:t>
            </a:r>
            <a:endParaRPr kumimoji="1" lang="ja-JP" altLang="en-US"/>
          </a:p>
        </p:txBody>
      </p:sp>
      <p:sp>
        <p:nvSpPr>
          <p:cNvPr id="4" name="フッター プレースホルダー 3">
            <a:extLst>
              <a:ext uri="{FF2B5EF4-FFF2-40B4-BE49-F238E27FC236}">
                <a16:creationId xmlns:a16="http://schemas.microsoft.com/office/drawing/2014/main" id="{91792615-1D65-EF90-AED0-B1202B02AEBD}"/>
              </a:ext>
            </a:extLst>
          </p:cNvPr>
          <p:cNvSpPr>
            <a:spLocks noGrp="1"/>
          </p:cNvSpPr>
          <p:nvPr>
            <p:ph type="ftr" sz="quarter" idx="3"/>
          </p:nvPr>
        </p:nvSpPr>
        <p:spPr/>
        <p:txBody>
          <a:bodyPr/>
          <a:lstStyle/>
          <a:p>
            <a:r>
              <a:rPr kumimoji="1" lang="en" altLang="ja-JP"/>
              <a:t>Copyright © Cybozu, Inc.</a:t>
            </a:r>
            <a:endParaRPr kumimoji="1" lang="ja-JP" altLang="en-US"/>
          </a:p>
        </p:txBody>
      </p:sp>
      <p:sp>
        <p:nvSpPr>
          <p:cNvPr id="5" name="スライド番号プレースホルダー 4">
            <a:extLst>
              <a:ext uri="{FF2B5EF4-FFF2-40B4-BE49-F238E27FC236}">
                <a16:creationId xmlns:a16="http://schemas.microsoft.com/office/drawing/2014/main" id="{8866CDF0-270B-073D-B6F9-06C5BC090688}"/>
              </a:ext>
            </a:extLst>
          </p:cNvPr>
          <p:cNvSpPr>
            <a:spLocks noGrp="1"/>
          </p:cNvSpPr>
          <p:nvPr>
            <p:ph type="sldNum" sz="quarter" idx="4"/>
          </p:nvPr>
        </p:nvSpPr>
        <p:spPr/>
        <p:txBody>
          <a:bodyPr/>
          <a:lstStyle/>
          <a:p>
            <a:fld id="{870598C0-F87F-9642-9260-C28AE0AA0F34}" type="slidenum">
              <a:rPr kumimoji="1" lang="ja-JP" altLang="en-US" smtClean="0"/>
              <a:pPr/>
              <a:t>44</a:t>
            </a:fld>
            <a:endParaRPr kumimoji="1" lang="ja-JP" altLang="en-US"/>
          </a:p>
        </p:txBody>
      </p:sp>
      <p:sp>
        <p:nvSpPr>
          <p:cNvPr id="7" name="テキスト ボックス 6">
            <a:extLst>
              <a:ext uri="{FF2B5EF4-FFF2-40B4-BE49-F238E27FC236}">
                <a16:creationId xmlns:a16="http://schemas.microsoft.com/office/drawing/2014/main" id="{3675888E-6F06-235C-139D-366FE5C39B0A}"/>
              </a:ext>
            </a:extLst>
          </p:cNvPr>
          <p:cNvSpPr txBox="1"/>
          <p:nvPr/>
        </p:nvSpPr>
        <p:spPr>
          <a:xfrm>
            <a:off x="-642211" y="873829"/>
            <a:ext cx="7886700" cy="352597"/>
          </a:xfrm>
          <a:prstGeom prst="rect">
            <a:avLst/>
          </a:prstGeom>
          <a:noFill/>
        </p:spPr>
        <p:txBody>
          <a:bodyPr wrap="square" rtlCol="0">
            <a:spAutoFit/>
          </a:bodyPr>
          <a:lstStyle/>
          <a:p>
            <a:pPr algn="ctr">
              <a:lnSpc>
                <a:spcPct val="110000"/>
              </a:lnSpc>
            </a:pPr>
            <a:r>
              <a:rPr lang="ja-JP" altLang="en-US" sz="1600" b="1" spc="300">
                <a:solidFill>
                  <a:srgbClr val="1892D4"/>
                </a:solidFill>
                <a:latin typeface="Yu Gothic" panose="020B0400000000000000" pitchFamily="34" charset="-128"/>
                <a:ea typeface="Yu Gothic" panose="020B0400000000000000" pitchFamily="34" charset="-128"/>
              </a:rPr>
              <a:t>気になること、なんでもご相談ください</a:t>
            </a:r>
            <a:endParaRPr lang="en-US" altLang="ja-JP" sz="1600" b="1" spc="300" dirty="0">
              <a:solidFill>
                <a:srgbClr val="1892D4"/>
              </a:solidFill>
              <a:latin typeface="Yu Gothic" panose="020B0400000000000000" pitchFamily="34" charset="-128"/>
              <a:ea typeface="Yu Gothic" panose="020B0400000000000000" pitchFamily="34" charset="-128"/>
            </a:endParaRPr>
          </a:p>
        </p:txBody>
      </p:sp>
      <p:sp>
        <p:nvSpPr>
          <p:cNvPr id="8" name="テキスト ボックス 7">
            <a:extLst>
              <a:ext uri="{FF2B5EF4-FFF2-40B4-BE49-F238E27FC236}">
                <a16:creationId xmlns:a16="http://schemas.microsoft.com/office/drawing/2014/main" id="{2EA9773D-3261-938C-56F4-2F2895E2D77A}"/>
              </a:ext>
            </a:extLst>
          </p:cNvPr>
          <p:cNvSpPr txBox="1"/>
          <p:nvPr/>
        </p:nvSpPr>
        <p:spPr>
          <a:xfrm>
            <a:off x="1146583" y="1214745"/>
            <a:ext cx="7804198" cy="985654"/>
          </a:xfrm>
          <a:prstGeom prst="rect">
            <a:avLst/>
          </a:prstGeom>
          <a:noFill/>
        </p:spPr>
        <p:txBody>
          <a:bodyPr wrap="square" lIns="0" tIns="0" rIns="0" bIns="0" rtlCol="0">
            <a:spAutoFit/>
          </a:bodyPr>
          <a:lstStyle/>
          <a:p>
            <a:pPr marL="171450" indent="-171450">
              <a:lnSpc>
                <a:spcPct val="120000"/>
              </a:lnSpc>
              <a:spcBef>
                <a:spcPts val="0"/>
              </a:spcBef>
              <a:spcAft>
                <a:spcPts val="100"/>
              </a:spcAft>
              <a:buClr>
                <a:srgbClr val="1892D4"/>
              </a:buClr>
              <a:buSzPct val="90000"/>
              <a:buFont typeface="Wingdings" pitchFamily="2" charset="2"/>
              <a:buChar char="ü"/>
            </a:pPr>
            <a:r>
              <a:rPr lang="ja-JP" altLang="en-US" sz="1300">
                <a:latin typeface="Yu Gothic" panose="020B0400000000000000" pitchFamily="34" charset="-128"/>
                <a:ea typeface="Yu Gothic" panose="020B0400000000000000" pitchFamily="34" charset="-128"/>
              </a:rPr>
              <a:t>機能について詳しく知りたい</a:t>
            </a:r>
            <a:endParaRPr lang="en-US" altLang="ja-JP" sz="1300" dirty="0">
              <a:latin typeface="Yu Gothic" panose="020B0400000000000000" pitchFamily="34" charset="-128"/>
              <a:ea typeface="Yu Gothic" panose="020B0400000000000000" pitchFamily="34" charset="-128"/>
            </a:endParaRPr>
          </a:p>
          <a:p>
            <a:pPr marL="171450" indent="-171450">
              <a:lnSpc>
                <a:spcPct val="120000"/>
              </a:lnSpc>
              <a:spcBef>
                <a:spcPts val="0"/>
              </a:spcBef>
              <a:spcAft>
                <a:spcPts val="100"/>
              </a:spcAft>
              <a:buClr>
                <a:srgbClr val="1892D4"/>
              </a:buClr>
              <a:buSzPct val="90000"/>
              <a:buFont typeface="Wingdings" pitchFamily="2" charset="2"/>
              <a:buChar char="ü"/>
            </a:pPr>
            <a:r>
              <a:rPr lang="ja-JP" altLang="en-US" sz="1300">
                <a:latin typeface="Yu Gothic" panose="020B0400000000000000" pitchFamily="34" charset="-128"/>
                <a:ea typeface="Yu Gothic" panose="020B0400000000000000" pitchFamily="34" charset="-128"/>
              </a:rPr>
              <a:t>どんなことができるか教えてほしい</a:t>
            </a:r>
            <a:endParaRPr lang="en-US" altLang="ja-JP" sz="1300" dirty="0">
              <a:latin typeface="Yu Gothic" panose="020B0400000000000000" pitchFamily="34" charset="-128"/>
              <a:ea typeface="Yu Gothic" panose="020B0400000000000000" pitchFamily="34" charset="-128"/>
            </a:endParaRPr>
          </a:p>
          <a:p>
            <a:pPr marL="171450" indent="-171450">
              <a:lnSpc>
                <a:spcPct val="120000"/>
              </a:lnSpc>
              <a:spcBef>
                <a:spcPts val="0"/>
              </a:spcBef>
              <a:spcAft>
                <a:spcPts val="100"/>
              </a:spcAft>
              <a:buClr>
                <a:srgbClr val="1892D4"/>
              </a:buClr>
              <a:buSzPct val="90000"/>
              <a:buFont typeface="Wingdings" pitchFamily="2" charset="2"/>
              <a:buChar char="ü"/>
            </a:pPr>
            <a:r>
              <a:rPr lang="ja-JP" altLang="en-US" sz="1300">
                <a:latin typeface="Yu Gothic" panose="020B0400000000000000" pitchFamily="34" charset="-128"/>
                <a:ea typeface="Yu Gothic" panose="020B0400000000000000" pitchFamily="34" charset="-128"/>
              </a:rPr>
              <a:t>デモを見てみたい</a:t>
            </a:r>
            <a:endParaRPr lang="en-US" altLang="ja-JP" sz="1300" dirty="0">
              <a:latin typeface="Yu Gothic" panose="020B0400000000000000" pitchFamily="34" charset="-128"/>
              <a:ea typeface="Yu Gothic" panose="020B0400000000000000" pitchFamily="34" charset="-128"/>
            </a:endParaRPr>
          </a:p>
          <a:p>
            <a:pPr marL="171450" indent="-171450">
              <a:lnSpc>
                <a:spcPct val="120000"/>
              </a:lnSpc>
              <a:spcBef>
                <a:spcPts val="0"/>
              </a:spcBef>
              <a:spcAft>
                <a:spcPts val="100"/>
              </a:spcAft>
              <a:buClr>
                <a:srgbClr val="1892D4"/>
              </a:buClr>
              <a:buSzPct val="90000"/>
              <a:buFont typeface="Wingdings" pitchFamily="2" charset="2"/>
              <a:buChar char="ü"/>
            </a:pPr>
            <a:r>
              <a:rPr lang="ja-JP" altLang="en-US" sz="1300">
                <a:latin typeface="Yu Gothic" panose="020B0400000000000000" pitchFamily="34" charset="-128"/>
                <a:ea typeface="Yu Gothic" panose="020B0400000000000000" pitchFamily="34" charset="-128"/>
              </a:rPr>
              <a:t>導入にかかる費用について知りたい</a:t>
            </a:r>
          </a:p>
        </p:txBody>
      </p:sp>
      <p:sp>
        <p:nvSpPr>
          <p:cNvPr id="18" name="角丸四角形 17">
            <a:extLst>
              <a:ext uri="{FF2B5EF4-FFF2-40B4-BE49-F238E27FC236}">
                <a16:creationId xmlns:a16="http://schemas.microsoft.com/office/drawing/2014/main" id="{C7B7004A-95BE-0606-0381-D6BC21A965C1}"/>
              </a:ext>
            </a:extLst>
          </p:cNvPr>
          <p:cNvSpPr/>
          <p:nvPr/>
        </p:nvSpPr>
        <p:spPr>
          <a:xfrm>
            <a:off x="1024663" y="2542501"/>
            <a:ext cx="3384605" cy="2126286"/>
          </a:xfrm>
          <a:prstGeom prst="roundRect">
            <a:avLst>
              <a:gd name="adj" fmla="val 3129"/>
            </a:avLst>
          </a:prstGeom>
          <a:noFill/>
          <a:ln w="127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9" name="角丸四角形 18">
            <a:extLst>
              <a:ext uri="{FF2B5EF4-FFF2-40B4-BE49-F238E27FC236}">
                <a16:creationId xmlns:a16="http://schemas.microsoft.com/office/drawing/2014/main" id="{57B9CCCE-2A8C-6BB2-EF89-A5A93042FCBE}"/>
              </a:ext>
            </a:extLst>
          </p:cNvPr>
          <p:cNvSpPr/>
          <p:nvPr/>
        </p:nvSpPr>
        <p:spPr>
          <a:xfrm>
            <a:off x="1860427" y="2422125"/>
            <a:ext cx="1717482" cy="262251"/>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電話</a:t>
            </a:r>
            <a:endParaRPr lang="en-US" altLang="ja-JP" sz="900" b="1" dirty="0">
              <a:solidFill>
                <a:schemeClr val="bg1"/>
              </a:solidFill>
              <a:latin typeface="+mn-ea"/>
            </a:endParaRPr>
          </a:p>
        </p:txBody>
      </p:sp>
      <p:sp>
        <p:nvSpPr>
          <p:cNvPr id="20" name="角丸四角形 19">
            <a:extLst>
              <a:ext uri="{FF2B5EF4-FFF2-40B4-BE49-F238E27FC236}">
                <a16:creationId xmlns:a16="http://schemas.microsoft.com/office/drawing/2014/main" id="{018E31CE-1C90-13A2-6612-A834B817CBB6}"/>
              </a:ext>
            </a:extLst>
          </p:cNvPr>
          <p:cNvSpPr/>
          <p:nvPr/>
        </p:nvSpPr>
        <p:spPr>
          <a:xfrm>
            <a:off x="5043890" y="2542501"/>
            <a:ext cx="3384605" cy="2126286"/>
          </a:xfrm>
          <a:prstGeom prst="roundRect">
            <a:avLst>
              <a:gd name="adj" fmla="val 3129"/>
            </a:avLst>
          </a:prstGeom>
          <a:noFill/>
          <a:ln w="127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21" name="角丸四角形 20">
            <a:extLst>
              <a:ext uri="{FF2B5EF4-FFF2-40B4-BE49-F238E27FC236}">
                <a16:creationId xmlns:a16="http://schemas.microsoft.com/office/drawing/2014/main" id="{0DEBB8E4-4558-C128-7AF5-C824273FE521}"/>
              </a:ext>
            </a:extLst>
          </p:cNvPr>
          <p:cNvSpPr/>
          <p:nvPr/>
        </p:nvSpPr>
        <p:spPr>
          <a:xfrm>
            <a:off x="5879654" y="2422125"/>
            <a:ext cx="1717482" cy="262251"/>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メール・オンライン相談</a:t>
            </a:r>
            <a:endParaRPr lang="en-US" altLang="ja-JP" sz="900" b="1" dirty="0">
              <a:solidFill>
                <a:schemeClr val="bg1"/>
              </a:solidFill>
              <a:latin typeface="+mn-ea"/>
            </a:endParaRPr>
          </a:p>
        </p:txBody>
      </p:sp>
      <p:sp>
        <p:nvSpPr>
          <p:cNvPr id="23" name="テキスト ボックス 22">
            <a:extLst>
              <a:ext uri="{FF2B5EF4-FFF2-40B4-BE49-F238E27FC236}">
                <a16:creationId xmlns:a16="http://schemas.microsoft.com/office/drawing/2014/main" id="{BEEA477C-E1D3-97F8-55DC-1F5EB6FAD9F2}"/>
              </a:ext>
            </a:extLst>
          </p:cNvPr>
          <p:cNvSpPr txBox="1"/>
          <p:nvPr/>
        </p:nvSpPr>
        <p:spPr>
          <a:xfrm>
            <a:off x="270170" y="3626096"/>
            <a:ext cx="4893590" cy="1041311"/>
          </a:xfrm>
          <a:prstGeom prst="rect">
            <a:avLst/>
          </a:prstGeom>
          <a:noFill/>
        </p:spPr>
        <p:txBody>
          <a:bodyPr wrap="square">
            <a:spAutoFit/>
          </a:bodyPr>
          <a:lstStyle/>
          <a:p>
            <a:pPr algn="ctr">
              <a:spcAft>
                <a:spcPts val="433"/>
              </a:spcAft>
            </a:pPr>
            <a:r>
              <a:rPr kumimoji="1" lang="en-US" altLang="ja-JP" sz="1500" b="1" spc="217" dirty="0">
                <a:solidFill>
                  <a:schemeClr val="tx1"/>
                </a:solidFill>
                <a:latin typeface="+mn-ea"/>
              </a:rPr>
              <a:t>03-6633-2688</a:t>
            </a:r>
            <a:endParaRPr kumimoji="1" lang="en-US" altLang="ja-JP" sz="1500" dirty="0">
              <a:solidFill>
                <a:schemeClr val="tx1"/>
              </a:solidFill>
              <a:latin typeface="+mn-ea"/>
            </a:endParaRPr>
          </a:p>
          <a:p>
            <a:pPr algn="ctr">
              <a:spcAft>
                <a:spcPts val="433"/>
              </a:spcAft>
            </a:pPr>
            <a:endParaRPr kumimoji="1" lang="en-US" altLang="ja-JP" sz="1000" b="1" dirty="0">
              <a:solidFill>
                <a:schemeClr val="tx1"/>
              </a:solidFill>
              <a:latin typeface="+mn-ea"/>
            </a:endParaRPr>
          </a:p>
          <a:p>
            <a:pPr algn="ctr">
              <a:spcAft>
                <a:spcPts val="433"/>
              </a:spcAft>
            </a:pPr>
            <a:r>
              <a:rPr kumimoji="1" lang="en-US" altLang="ja-JP" sz="1000" b="1" dirty="0">
                <a:solidFill>
                  <a:schemeClr val="tx1"/>
                </a:solidFill>
                <a:latin typeface="+mn-ea"/>
              </a:rPr>
              <a:t>【</a:t>
            </a:r>
            <a:r>
              <a:rPr lang="ja-JP" altLang="en-US" sz="1000" b="1">
                <a:solidFill>
                  <a:schemeClr val="tx1"/>
                </a:solidFill>
                <a:latin typeface="+mn-ea"/>
              </a:rPr>
              <a:t>月</a:t>
            </a:r>
            <a:r>
              <a:rPr lang="en-US" altLang="ja-JP" sz="1000" b="1" dirty="0">
                <a:solidFill>
                  <a:schemeClr val="tx1"/>
                </a:solidFill>
                <a:latin typeface="+mn-ea"/>
              </a:rPr>
              <a:t>〜</a:t>
            </a:r>
            <a:r>
              <a:rPr lang="ja-JP" altLang="en-US" sz="1000" b="1">
                <a:solidFill>
                  <a:schemeClr val="tx1"/>
                </a:solidFill>
                <a:latin typeface="+mn-ea"/>
              </a:rPr>
              <a:t>金</a:t>
            </a:r>
            <a:r>
              <a:rPr kumimoji="1" lang="en-US" altLang="ja-JP" sz="1000" b="1" dirty="0">
                <a:solidFill>
                  <a:schemeClr val="tx1"/>
                </a:solidFill>
                <a:latin typeface="+mn-ea"/>
              </a:rPr>
              <a:t>】</a:t>
            </a:r>
            <a:br>
              <a:rPr kumimoji="1" lang="en-US" altLang="ja-JP" sz="1000" b="1" dirty="0">
                <a:solidFill>
                  <a:schemeClr val="tx1"/>
                </a:solidFill>
                <a:latin typeface="+mn-ea"/>
              </a:rPr>
            </a:br>
            <a:r>
              <a:rPr kumimoji="1" lang="en-US" altLang="ja-JP" sz="1000" b="1" dirty="0">
                <a:solidFill>
                  <a:schemeClr val="tx1"/>
                </a:solidFill>
                <a:latin typeface="+mn-ea"/>
              </a:rPr>
              <a:t> 10:00〜12</a:t>
            </a:r>
            <a:r>
              <a:rPr kumimoji="1" lang="ja-JP" altLang="en-US" sz="1000" b="1">
                <a:solidFill>
                  <a:schemeClr val="tx1"/>
                </a:solidFill>
                <a:latin typeface="+mn-ea"/>
              </a:rPr>
              <a:t>：</a:t>
            </a:r>
            <a:r>
              <a:rPr kumimoji="1" lang="en-US" altLang="ja-JP" sz="1000" b="1" dirty="0">
                <a:solidFill>
                  <a:schemeClr val="tx1"/>
                </a:solidFill>
                <a:latin typeface="+mn-ea"/>
              </a:rPr>
              <a:t>00</a:t>
            </a:r>
            <a:r>
              <a:rPr kumimoji="1" lang="ja-JP" altLang="en-US" sz="1000" b="1">
                <a:solidFill>
                  <a:schemeClr val="tx1"/>
                </a:solidFill>
                <a:latin typeface="+mn-ea"/>
              </a:rPr>
              <a:t>／</a:t>
            </a:r>
            <a:r>
              <a:rPr kumimoji="1" lang="en-US" altLang="ja-JP" sz="1000" b="1" dirty="0">
                <a:solidFill>
                  <a:schemeClr val="tx1"/>
                </a:solidFill>
                <a:latin typeface="+mn-ea"/>
              </a:rPr>
              <a:t> 13:00〜17</a:t>
            </a:r>
            <a:r>
              <a:rPr kumimoji="1" lang="ja-JP" altLang="en-US" sz="1000" b="1">
                <a:solidFill>
                  <a:schemeClr val="tx1"/>
                </a:solidFill>
                <a:latin typeface="+mn-ea"/>
              </a:rPr>
              <a:t>：</a:t>
            </a:r>
            <a:r>
              <a:rPr lang="en-US" altLang="ja-JP" sz="1000" b="1" dirty="0">
                <a:solidFill>
                  <a:schemeClr val="tx1"/>
                </a:solidFill>
                <a:latin typeface="+mn-ea"/>
              </a:rPr>
              <a:t>3</a:t>
            </a:r>
            <a:r>
              <a:rPr kumimoji="1" lang="en-US" altLang="ja-JP" sz="1000" b="1" dirty="0">
                <a:solidFill>
                  <a:schemeClr val="tx1"/>
                </a:solidFill>
                <a:latin typeface="+mn-ea"/>
              </a:rPr>
              <a:t>0</a:t>
            </a:r>
            <a:br>
              <a:rPr kumimoji="1" lang="en-US" altLang="ja-JP" sz="1000" b="1" dirty="0">
                <a:solidFill>
                  <a:schemeClr val="tx1"/>
                </a:solidFill>
                <a:latin typeface="+mn-ea"/>
              </a:rPr>
            </a:br>
            <a:r>
              <a:rPr kumimoji="1" lang="ja-JP" altLang="en-US" sz="1000" b="1">
                <a:solidFill>
                  <a:schemeClr val="tx1"/>
                </a:solidFill>
                <a:latin typeface="+mn-ea"/>
              </a:rPr>
              <a:t>（祝日・年末年始は除く）</a:t>
            </a:r>
            <a:endParaRPr kumimoji="1" lang="en-US" altLang="ja-JP" sz="1000" b="1" dirty="0">
              <a:solidFill>
                <a:schemeClr val="tx1"/>
              </a:solidFill>
              <a:latin typeface="+mn-ea"/>
            </a:endParaRPr>
          </a:p>
        </p:txBody>
      </p:sp>
      <p:sp>
        <p:nvSpPr>
          <p:cNvPr id="28" name="テキスト ボックス 27">
            <a:extLst>
              <a:ext uri="{FF2B5EF4-FFF2-40B4-BE49-F238E27FC236}">
                <a16:creationId xmlns:a16="http://schemas.microsoft.com/office/drawing/2014/main" id="{FEFE5016-2E20-1898-CBFE-55DE676DD708}"/>
              </a:ext>
            </a:extLst>
          </p:cNvPr>
          <p:cNvSpPr txBox="1"/>
          <p:nvPr/>
        </p:nvSpPr>
        <p:spPr>
          <a:xfrm>
            <a:off x="4349333" y="4201439"/>
            <a:ext cx="4893590" cy="451406"/>
          </a:xfrm>
          <a:prstGeom prst="rect">
            <a:avLst/>
          </a:prstGeom>
          <a:noFill/>
        </p:spPr>
        <p:txBody>
          <a:bodyPr wrap="square">
            <a:spAutoFit/>
          </a:bodyPr>
          <a:lstStyle/>
          <a:p>
            <a:pPr algn="ctr">
              <a:spcAft>
                <a:spcPts val="433"/>
              </a:spcAft>
            </a:pPr>
            <a:r>
              <a:rPr kumimoji="1" lang="ja-JP" altLang="en-US" sz="1000" b="1">
                <a:solidFill>
                  <a:schemeClr val="tx1"/>
                </a:solidFill>
                <a:latin typeface="+mn-ea"/>
              </a:rPr>
              <a:t>会社名・氏名・メールアドレス・電話番号 </a:t>
            </a:r>
            <a:r>
              <a:rPr kumimoji="1" lang="ja-JP" altLang="en-US" sz="1000" b="1">
                <a:latin typeface="+mn-ea"/>
              </a:rPr>
              <a:t>等</a:t>
            </a:r>
            <a:r>
              <a:rPr kumimoji="1" lang="ja-JP" altLang="en-US" sz="1000" b="1">
                <a:solidFill>
                  <a:schemeClr val="tx1"/>
                </a:solidFill>
                <a:latin typeface="+mn-ea"/>
              </a:rPr>
              <a:t>を</a:t>
            </a:r>
            <a:endParaRPr kumimoji="1" lang="en-US" altLang="ja-JP" sz="1000" b="1" dirty="0">
              <a:solidFill>
                <a:schemeClr val="tx1"/>
              </a:solidFill>
              <a:latin typeface="+mn-ea"/>
            </a:endParaRPr>
          </a:p>
          <a:p>
            <a:pPr algn="ctr">
              <a:spcAft>
                <a:spcPts val="433"/>
              </a:spcAft>
            </a:pPr>
            <a:r>
              <a:rPr kumimoji="1" lang="ja-JP" altLang="en-US" sz="1000" b="1">
                <a:solidFill>
                  <a:schemeClr val="tx1"/>
                </a:solidFill>
                <a:latin typeface="+mn-ea"/>
              </a:rPr>
              <a:t>ご記入の上、お問い合わせください</a:t>
            </a:r>
            <a:endParaRPr kumimoji="1" lang="en-US" altLang="ja-JP" sz="1000" b="1" dirty="0">
              <a:solidFill>
                <a:schemeClr val="tx1"/>
              </a:solidFill>
              <a:latin typeface="+mn-ea"/>
            </a:endParaRPr>
          </a:p>
        </p:txBody>
      </p:sp>
      <p:pic>
        <p:nvPicPr>
          <p:cNvPr id="9" name="グラフィックス 8">
            <a:extLst>
              <a:ext uri="{FF2B5EF4-FFF2-40B4-BE49-F238E27FC236}">
                <a16:creationId xmlns:a16="http://schemas.microsoft.com/office/drawing/2014/main" id="{B83651A0-BCCF-35F3-00E8-B0898A5EA80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5497" y="2745655"/>
            <a:ext cx="813089" cy="813089"/>
          </a:xfrm>
          <a:prstGeom prst="rect">
            <a:avLst/>
          </a:prstGeom>
        </p:spPr>
      </p:pic>
      <p:pic>
        <p:nvPicPr>
          <p:cNvPr id="11" name="グラフィックス 10">
            <a:extLst>
              <a:ext uri="{FF2B5EF4-FFF2-40B4-BE49-F238E27FC236}">
                <a16:creationId xmlns:a16="http://schemas.microsoft.com/office/drawing/2014/main" id="{391D7B02-E021-1AE9-C80F-C2E6DF36C84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20434" y="2746998"/>
            <a:ext cx="807905" cy="807905"/>
          </a:xfrm>
          <a:prstGeom prst="rect">
            <a:avLst/>
          </a:prstGeom>
        </p:spPr>
      </p:pic>
      <p:pic>
        <p:nvPicPr>
          <p:cNvPr id="12" name="図 11">
            <a:extLst>
              <a:ext uri="{FF2B5EF4-FFF2-40B4-BE49-F238E27FC236}">
                <a16:creationId xmlns:a16="http://schemas.microsoft.com/office/drawing/2014/main" id="{B12F5DC0-0E37-B35D-1695-E0AEA987981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50103" y="2778893"/>
            <a:ext cx="754045" cy="754045"/>
          </a:xfrm>
          <a:prstGeom prst="rect">
            <a:avLst/>
          </a:prstGeom>
        </p:spPr>
      </p:pic>
      <p:sp>
        <p:nvSpPr>
          <p:cNvPr id="13" name="テキスト ボックス 12">
            <a:extLst>
              <a:ext uri="{FF2B5EF4-FFF2-40B4-BE49-F238E27FC236}">
                <a16:creationId xmlns:a16="http://schemas.microsoft.com/office/drawing/2014/main" id="{B1C45F0E-C61C-AB61-F250-0B1FAA74BBAE}"/>
              </a:ext>
            </a:extLst>
          </p:cNvPr>
          <p:cNvSpPr txBox="1"/>
          <p:nvPr/>
        </p:nvSpPr>
        <p:spPr>
          <a:xfrm>
            <a:off x="4295202" y="3656504"/>
            <a:ext cx="4893590" cy="323165"/>
          </a:xfrm>
          <a:prstGeom prst="rect">
            <a:avLst/>
          </a:prstGeom>
          <a:noFill/>
        </p:spPr>
        <p:txBody>
          <a:bodyPr wrap="square">
            <a:spAutoFit/>
          </a:bodyPr>
          <a:lstStyle/>
          <a:p>
            <a:pPr algn="ctr">
              <a:spcAft>
                <a:spcPts val="433"/>
              </a:spcAft>
            </a:pPr>
            <a:r>
              <a:rPr kumimoji="1" lang="ja-JP" altLang="en-US" sz="1500" b="1" spc="217">
                <a:solidFill>
                  <a:schemeClr val="tx1"/>
                </a:solidFill>
                <a:latin typeface="+mn-ea"/>
              </a:rPr>
              <a:t>メール・オンライン相談</a:t>
            </a:r>
            <a:endParaRPr kumimoji="1" lang="en-US" altLang="ja-JP" sz="1500" dirty="0">
              <a:solidFill>
                <a:schemeClr val="tx1"/>
              </a:solidFill>
              <a:latin typeface="+mn-ea"/>
            </a:endParaRPr>
          </a:p>
        </p:txBody>
      </p:sp>
      <p:sp>
        <p:nvSpPr>
          <p:cNvPr id="3" name="テキスト ボックス 2">
            <a:extLst>
              <a:ext uri="{FF2B5EF4-FFF2-40B4-BE49-F238E27FC236}">
                <a16:creationId xmlns:a16="http://schemas.microsoft.com/office/drawing/2014/main" id="{AB010F0F-2F19-ECD2-14DB-6FC3276E7B45}"/>
              </a:ext>
            </a:extLst>
          </p:cNvPr>
          <p:cNvSpPr txBox="1"/>
          <p:nvPr/>
        </p:nvSpPr>
        <p:spPr>
          <a:xfrm>
            <a:off x="4270958" y="3925807"/>
            <a:ext cx="4893590" cy="215444"/>
          </a:xfrm>
          <a:prstGeom prst="rect">
            <a:avLst/>
          </a:prstGeom>
          <a:noFill/>
        </p:spPr>
        <p:txBody>
          <a:bodyPr wrap="square">
            <a:spAutoFit/>
          </a:bodyPr>
          <a:lstStyle/>
          <a:p>
            <a:pPr algn="ctr">
              <a:spcAft>
                <a:spcPts val="433"/>
              </a:spcAft>
            </a:pPr>
            <a:r>
              <a:rPr kumimoji="1" lang="en" altLang="ja-JP" sz="800" b="1" dirty="0">
                <a:solidFill>
                  <a:schemeClr val="tx1"/>
                </a:solidFill>
                <a:latin typeface="+mn-ea"/>
              </a:rPr>
              <a:t>https://</a:t>
            </a:r>
            <a:r>
              <a:rPr kumimoji="1" lang="en" altLang="ja-JP" sz="800" b="1" dirty="0" err="1">
                <a:solidFill>
                  <a:schemeClr val="tx1"/>
                </a:solidFill>
                <a:latin typeface="+mn-ea"/>
              </a:rPr>
              <a:t>pg.cybozu.co.jp</a:t>
            </a:r>
            <a:r>
              <a:rPr kumimoji="1" lang="en" altLang="ja-JP" sz="800" b="1" dirty="0">
                <a:solidFill>
                  <a:schemeClr val="tx1"/>
                </a:solidFill>
                <a:latin typeface="+mn-ea"/>
              </a:rPr>
              <a:t>/Office-contact-</a:t>
            </a:r>
            <a:r>
              <a:rPr kumimoji="1" lang="en" altLang="ja-JP" sz="800" b="1" dirty="0" err="1">
                <a:solidFill>
                  <a:schemeClr val="tx1"/>
                </a:solidFill>
                <a:latin typeface="+mn-ea"/>
              </a:rPr>
              <a:t>us.html</a:t>
            </a:r>
            <a:endParaRPr kumimoji="1" lang="en-US" altLang="ja-JP" sz="800" b="1" dirty="0">
              <a:solidFill>
                <a:schemeClr val="tx1"/>
              </a:solidFill>
              <a:latin typeface="+mn-ea"/>
            </a:endParaRPr>
          </a:p>
        </p:txBody>
      </p:sp>
    </p:spTree>
    <p:extLst>
      <p:ext uri="{BB962C8B-B14F-4D97-AF65-F5344CB8AC3E}">
        <p14:creationId xmlns:p14="http://schemas.microsoft.com/office/powerpoint/2010/main" val="2986088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9CF1AA85-0D84-1DAD-F96A-96CCC9EE35CA}"/>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4" name="スライド番号プレースホルダー 3">
            <a:extLst>
              <a:ext uri="{FF2B5EF4-FFF2-40B4-BE49-F238E27FC236}">
                <a16:creationId xmlns:a16="http://schemas.microsoft.com/office/drawing/2014/main" id="{326C0122-B49C-2683-E298-2DA831C6D7B3}"/>
              </a:ext>
            </a:extLst>
          </p:cNvPr>
          <p:cNvSpPr>
            <a:spLocks noGrp="1"/>
          </p:cNvSpPr>
          <p:nvPr>
            <p:ph type="sldNum" sz="quarter" idx="4"/>
          </p:nvPr>
        </p:nvSpPr>
        <p:spPr/>
        <p:txBody>
          <a:bodyPr/>
          <a:lstStyle/>
          <a:p>
            <a:fld id="{870598C0-F87F-9642-9260-C28AE0AA0F34}" type="slidenum">
              <a:rPr kumimoji="1" lang="ja-JP" altLang="en-US" smtClean="0"/>
              <a:pPr/>
              <a:t>4</a:t>
            </a:fld>
            <a:endParaRPr kumimoji="1" lang="ja-JP" altLang="en-US"/>
          </a:p>
        </p:txBody>
      </p:sp>
      <p:pic>
        <p:nvPicPr>
          <p:cNvPr id="5" name="図 4">
            <a:extLst>
              <a:ext uri="{FF2B5EF4-FFF2-40B4-BE49-F238E27FC236}">
                <a16:creationId xmlns:a16="http://schemas.microsoft.com/office/drawing/2014/main" id="{BFEAEC55-82A6-9DA7-6BEA-7062CD0C65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35910" y="462144"/>
            <a:ext cx="4072180" cy="527154"/>
          </a:xfrm>
          <a:prstGeom prst="rect">
            <a:avLst/>
          </a:prstGeom>
        </p:spPr>
      </p:pic>
      <p:sp>
        <p:nvSpPr>
          <p:cNvPr id="6" name="テキスト ボックス 5">
            <a:extLst>
              <a:ext uri="{FF2B5EF4-FFF2-40B4-BE49-F238E27FC236}">
                <a16:creationId xmlns:a16="http://schemas.microsoft.com/office/drawing/2014/main" id="{AC9E082D-3F71-6EF9-6E52-546197E73DE7}"/>
              </a:ext>
            </a:extLst>
          </p:cNvPr>
          <p:cNvSpPr txBox="1"/>
          <p:nvPr/>
        </p:nvSpPr>
        <p:spPr>
          <a:xfrm>
            <a:off x="628650" y="1178184"/>
            <a:ext cx="7886700" cy="623440"/>
          </a:xfrm>
          <a:prstGeom prst="rect">
            <a:avLst/>
          </a:prstGeom>
          <a:noFill/>
        </p:spPr>
        <p:txBody>
          <a:bodyPr wrap="square" rtlCol="0">
            <a:spAutoFit/>
          </a:bodyPr>
          <a:lstStyle/>
          <a:p>
            <a:pPr algn="ctr">
              <a:lnSpc>
                <a:spcPct val="110000"/>
              </a:lnSpc>
            </a:pPr>
            <a:r>
              <a:rPr lang="ja-JP" altLang="en-US" sz="1600" b="1" spc="300">
                <a:solidFill>
                  <a:srgbClr val="1892D4"/>
                </a:solidFill>
                <a:latin typeface="Yu Gothic" panose="020B0400000000000000" pitchFamily="34" charset="-128"/>
                <a:ea typeface="Yu Gothic" panose="020B0400000000000000" pitchFamily="34" charset="-128"/>
              </a:rPr>
              <a:t>累計</a:t>
            </a:r>
            <a:r>
              <a:rPr lang="en-US" altLang="ja-JP" sz="1600" b="1" spc="300" dirty="0">
                <a:solidFill>
                  <a:srgbClr val="1892D4"/>
                </a:solidFill>
                <a:latin typeface="Yu Gothic" panose="020B0400000000000000" pitchFamily="34" charset="-128"/>
                <a:ea typeface="Yu Gothic" panose="020B0400000000000000" pitchFamily="34" charset="-128"/>
              </a:rPr>
              <a:t>77,000</a:t>
            </a:r>
            <a:r>
              <a:rPr lang="ja-JP" altLang="en-US" sz="1600" b="1" spc="300">
                <a:solidFill>
                  <a:srgbClr val="1892D4"/>
                </a:solidFill>
                <a:latin typeface="Yu Gothic" panose="020B0400000000000000" pitchFamily="34" charset="-128"/>
                <a:ea typeface="Yu Gothic" panose="020B0400000000000000" pitchFamily="34" charset="-128"/>
              </a:rPr>
              <a:t>社以上の中小企業様にご利用いただいている</a:t>
            </a:r>
            <a:br>
              <a:rPr lang="en-US" altLang="ja-JP" sz="1600" b="1" spc="300" dirty="0">
                <a:solidFill>
                  <a:srgbClr val="1892D4"/>
                </a:solidFill>
                <a:latin typeface="Yu Gothic" panose="020B0400000000000000" pitchFamily="34" charset="-128"/>
                <a:ea typeface="Yu Gothic" panose="020B0400000000000000" pitchFamily="34" charset="-128"/>
              </a:rPr>
            </a:br>
            <a:r>
              <a:rPr lang="ja-JP" altLang="en-US" sz="1600" b="1" spc="300">
                <a:solidFill>
                  <a:srgbClr val="1892D4"/>
                </a:solidFill>
                <a:latin typeface="Yu Gothic" panose="020B0400000000000000" pitchFamily="34" charset="-128"/>
                <a:ea typeface="Yu Gothic" panose="020B0400000000000000" pitchFamily="34" charset="-128"/>
              </a:rPr>
              <a:t>かんたんらくらくグループウェアです</a:t>
            </a:r>
            <a:endParaRPr lang="en-US" altLang="ja-JP" sz="1600" b="1" spc="300" dirty="0">
              <a:solidFill>
                <a:srgbClr val="1892D4"/>
              </a:solidFill>
              <a:latin typeface="Yu Gothic" panose="020B0400000000000000" pitchFamily="34" charset="-128"/>
              <a:ea typeface="Yu Gothic" panose="020B0400000000000000" pitchFamily="34" charset="-128"/>
            </a:endParaRPr>
          </a:p>
        </p:txBody>
      </p:sp>
      <p:sp>
        <p:nvSpPr>
          <p:cNvPr id="7" name="テキスト ボックス 6">
            <a:extLst>
              <a:ext uri="{FF2B5EF4-FFF2-40B4-BE49-F238E27FC236}">
                <a16:creationId xmlns:a16="http://schemas.microsoft.com/office/drawing/2014/main" id="{3ED50F34-D130-6751-5F9E-7FBCC1DB0FDD}"/>
              </a:ext>
            </a:extLst>
          </p:cNvPr>
          <p:cNvSpPr txBox="1"/>
          <p:nvPr/>
        </p:nvSpPr>
        <p:spPr>
          <a:xfrm>
            <a:off x="723174" y="2041319"/>
            <a:ext cx="4044089" cy="925061"/>
          </a:xfrm>
          <a:prstGeom prst="rect">
            <a:avLst/>
          </a:prstGeom>
          <a:noFill/>
        </p:spPr>
        <p:txBody>
          <a:bodyPr wrap="square" rtlCol="0">
            <a:spAutoFit/>
          </a:bodyPr>
          <a:lstStyle/>
          <a:p>
            <a:pPr>
              <a:lnSpc>
                <a:spcPct val="120000"/>
              </a:lnSpc>
            </a:pPr>
            <a:r>
              <a:rPr lang="ja-JP" altLang="en-US" sz="1500">
                <a:latin typeface="Yu Gothic Medium" panose="020B0400000000000000" pitchFamily="34" charset="-128"/>
                <a:ea typeface="Yu Gothic Medium" panose="020B0400000000000000" pitchFamily="34" charset="-128"/>
              </a:rPr>
              <a:t>スケジュールや掲示板、メッセージなど、</a:t>
            </a:r>
            <a:endParaRPr lang="en-US" altLang="ja-JP" sz="1500" dirty="0">
              <a:latin typeface="Yu Gothic Medium" panose="020B0400000000000000" pitchFamily="34" charset="-128"/>
              <a:ea typeface="Yu Gothic Medium" panose="020B0400000000000000" pitchFamily="34" charset="-128"/>
            </a:endParaRPr>
          </a:p>
          <a:p>
            <a:pPr>
              <a:lnSpc>
                <a:spcPct val="120000"/>
              </a:lnSpc>
            </a:pPr>
            <a:r>
              <a:rPr lang="ja-JP" altLang="en-US" sz="1500">
                <a:latin typeface="Yu Gothic Medium" panose="020B0400000000000000" pitchFamily="34" charset="-128"/>
                <a:ea typeface="Yu Gothic Medium" panose="020B0400000000000000" pitchFamily="34" charset="-128"/>
              </a:rPr>
              <a:t>社内で情報を共有するための便利な機能を</a:t>
            </a:r>
            <a:endParaRPr lang="en-US" altLang="ja-JP" sz="1500" dirty="0">
              <a:latin typeface="Yu Gothic Medium" panose="020B0400000000000000" pitchFamily="34" charset="-128"/>
              <a:ea typeface="Yu Gothic Medium" panose="020B0400000000000000" pitchFamily="34" charset="-128"/>
            </a:endParaRPr>
          </a:p>
          <a:p>
            <a:pPr>
              <a:lnSpc>
                <a:spcPct val="120000"/>
              </a:lnSpc>
            </a:pPr>
            <a:r>
              <a:rPr lang="ja-JP" altLang="en-US" sz="1600" b="1">
                <a:solidFill>
                  <a:srgbClr val="EE3556"/>
                </a:solidFill>
                <a:latin typeface="Yu Gothic" panose="020B0400000000000000" pitchFamily="34" charset="-128"/>
                <a:ea typeface="Yu Gothic" panose="020B0400000000000000" pitchFamily="34" charset="-128"/>
              </a:rPr>
              <a:t>ワンパッケージでご提供</a:t>
            </a:r>
            <a:endParaRPr lang="en-US" altLang="ja-JP" sz="1600" b="1" dirty="0">
              <a:solidFill>
                <a:srgbClr val="EE3556"/>
              </a:solidFill>
              <a:latin typeface="Yu Gothic" panose="020B0400000000000000" pitchFamily="34" charset="-128"/>
              <a:ea typeface="Yu Gothic" panose="020B0400000000000000" pitchFamily="34" charset="-128"/>
            </a:endParaRPr>
          </a:p>
        </p:txBody>
      </p:sp>
      <p:sp>
        <p:nvSpPr>
          <p:cNvPr id="9" name="テキスト ボックス 8">
            <a:extLst>
              <a:ext uri="{FF2B5EF4-FFF2-40B4-BE49-F238E27FC236}">
                <a16:creationId xmlns:a16="http://schemas.microsoft.com/office/drawing/2014/main" id="{E3E8A23C-F8AF-7E5A-7CBB-7E94BA548D43}"/>
              </a:ext>
            </a:extLst>
          </p:cNvPr>
          <p:cNvSpPr txBox="1"/>
          <p:nvPr/>
        </p:nvSpPr>
        <p:spPr>
          <a:xfrm>
            <a:off x="723174" y="3032655"/>
            <a:ext cx="4007806" cy="648063"/>
          </a:xfrm>
          <a:prstGeom prst="rect">
            <a:avLst/>
          </a:prstGeom>
          <a:noFill/>
        </p:spPr>
        <p:txBody>
          <a:bodyPr wrap="square" rtlCol="0">
            <a:spAutoFit/>
          </a:bodyPr>
          <a:lstStyle/>
          <a:p>
            <a:pPr>
              <a:lnSpc>
                <a:spcPct val="120000"/>
              </a:lnSpc>
            </a:pPr>
            <a:r>
              <a:rPr lang="ja-JP" altLang="en-US" sz="1500">
                <a:latin typeface="Yu Gothic Medium" panose="020B0400000000000000" pitchFamily="34" charset="-128"/>
                <a:ea typeface="Yu Gothic Medium" panose="020B0400000000000000" pitchFamily="34" charset="-128"/>
              </a:rPr>
              <a:t>「誰でもかんたんに使える」にこだわって</a:t>
            </a:r>
            <a:endParaRPr lang="en-US" altLang="ja-JP" sz="1500" dirty="0">
              <a:latin typeface="Yu Gothic Medium" panose="020B0400000000000000" pitchFamily="34" charset="-128"/>
              <a:ea typeface="Yu Gothic Medium" panose="020B0400000000000000" pitchFamily="34" charset="-128"/>
            </a:endParaRPr>
          </a:p>
          <a:p>
            <a:pPr>
              <a:lnSpc>
                <a:spcPct val="120000"/>
              </a:lnSpc>
            </a:pPr>
            <a:r>
              <a:rPr lang="ja-JP" altLang="en-US" sz="1500">
                <a:latin typeface="Yu Gothic Medium" panose="020B0400000000000000" pitchFamily="34" charset="-128"/>
                <a:ea typeface="Yu Gothic Medium" panose="020B0400000000000000" pitchFamily="34" charset="-128"/>
              </a:rPr>
              <a:t>開発した</a:t>
            </a:r>
            <a:r>
              <a:rPr lang="ja-JP" altLang="en-US" sz="1600" b="1">
                <a:solidFill>
                  <a:srgbClr val="EE3556"/>
                </a:solidFill>
                <a:latin typeface="Yu Gothic" panose="020B0400000000000000" pitchFamily="34" charset="-128"/>
                <a:ea typeface="Yu Gothic" panose="020B0400000000000000" pitchFamily="34" charset="-128"/>
              </a:rPr>
              <a:t>使いやすいインターフェース</a:t>
            </a:r>
            <a:endParaRPr lang="en-US" altLang="ja-JP" sz="1600" b="1" dirty="0">
              <a:solidFill>
                <a:srgbClr val="EE3556"/>
              </a:solidFill>
              <a:latin typeface="Yu Gothic" panose="020B0400000000000000" pitchFamily="34" charset="-128"/>
              <a:ea typeface="Yu Gothic" panose="020B0400000000000000" pitchFamily="34" charset="-128"/>
            </a:endParaRPr>
          </a:p>
        </p:txBody>
      </p:sp>
      <p:sp>
        <p:nvSpPr>
          <p:cNvPr id="10" name="テキスト ボックス 9">
            <a:extLst>
              <a:ext uri="{FF2B5EF4-FFF2-40B4-BE49-F238E27FC236}">
                <a16:creationId xmlns:a16="http://schemas.microsoft.com/office/drawing/2014/main" id="{0B3A601D-69AE-957A-F261-ADD3DC6083D4}"/>
              </a:ext>
            </a:extLst>
          </p:cNvPr>
          <p:cNvSpPr txBox="1"/>
          <p:nvPr/>
        </p:nvSpPr>
        <p:spPr>
          <a:xfrm>
            <a:off x="723174" y="3752805"/>
            <a:ext cx="4044089" cy="648063"/>
          </a:xfrm>
          <a:prstGeom prst="rect">
            <a:avLst/>
          </a:prstGeom>
          <a:noFill/>
        </p:spPr>
        <p:txBody>
          <a:bodyPr wrap="square" rtlCol="0">
            <a:spAutoFit/>
          </a:bodyPr>
          <a:lstStyle/>
          <a:p>
            <a:pPr>
              <a:lnSpc>
                <a:spcPct val="120000"/>
              </a:lnSpc>
            </a:pPr>
            <a:r>
              <a:rPr lang="en-US" altLang="ja-JP" sz="1500" dirty="0">
                <a:latin typeface="Yu Gothic Medium" panose="020B0400000000000000" pitchFamily="34" charset="-128"/>
                <a:ea typeface="Yu Gothic Medium" panose="020B0400000000000000" pitchFamily="34" charset="-128"/>
              </a:rPr>
              <a:t>1</a:t>
            </a:r>
            <a:r>
              <a:rPr lang="ja-JP" altLang="en-US" sz="1500">
                <a:latin typeface="Yu Gothic Medium" panose="020B0400000000000000" pitchFamily="34" charset="-128"/>
                <a:ea typeface="Yu Gothic Medium" panose="020B0400000000000000" pitchFamily="34" charset="-128"/>
              </a:rPr>
              <a:t>ユーザー月額</a:t>
            </a:r>
            <a:r>
              <a:rPr lang="en-US" altLang="ja-JP" sz="1500" dirty="0">
                <a:latin typeface="Yu Gothic Medium" panose="020B0400000000000000" pitchFamily="34" charset="-128"/>
                <a:ea typeface="Yu Gothic Medium" panose="020B0400000000000000" pitchFamily="34" charset="-128"/>
              </a:rPr>
              <a:t>500</a:t>
            </a:r>
            <a:r>
              <a:rPr lang="ja-JP" altLang="en-US" sz="1500">
                <a:latin typeface="Yu Gothic Medium" panose="020B0400000000000000" pitchFamily="34" charset="-128"/>
                <a:ea typeface="Yu Gothic Medium" panose="020B0400000000000000" pitchFamily="34" charset="-128"/>
              </a:rPr>
              <a:t>円</a:t>
            </a:r>
            <a:r>
              <a:rPr lang="ja-JP" altLang="en-US" sz="1200">
                <a:latin typeface="Yu Gothic Medium" panose="020B0400000000000000" pitchFamily="34" charset="-128"/>
                <a:ea typeface="Yu Gothic Medium" panose="020B0400000000000000" pitchFamily="34" charset="-128"/>
              </a:rPr>
              <a:t>（税抜）</a:t>
            </a:r>
            <a:r>
              <a:rPr lang="ja-JP" altLang="en-US" sz="1500">
                <a:latin typeface="Yu Gothic Medium" panose="020B0400000000000000" pitchFamily="34" charset="-128"/>
                <a:ea typeface="Yu Gothic Medium" panose="020B0400000000000000" pitchFamily="34" charset="-128"/>
              </a:rPr>
              <a:t>から、</a:t>
            </a:r>
            <a:br>
              <a:rPr lang="en-US" altLang="ja-JP" sz="1500" dirty="0">
                <a:latin typeface="Yu Gothic Medium" panose="020B0400000000000000" pitchFamily="34" charset="-128"/>
                <a:ea typeface="Yu Gothic Medium" panose="020B0400000000000000" pitchFamily="34" charset="-128"/>
              </a:rPr>
            </a:br>
            <a:r>
              <a:rPr lang="ja-JP" altLang="en-US" sz="1500">
                <a:latin typeface="Yu Gothic Medium" panose="020B0400000000000000" pitchFamily="34" charset="-128"/>
                <a:ea typeface="Yu Gothic Medium" panose="020B0400000000000000" pitchFamily="34" charset="-128"/>
              </a:rPr>
              <a:t>最低</a:t>
            </a:r>
            <a:r>
              <a:rPr lang="en-US" altLang="ja-JP" sz="1500" dirty="0">
                <a:latin typeface="Yu Gothic Medium" panose="020B0400000000000000" pitchFamily="34" charset="-128"/>
                <a:ea typeface="Yu Gothic Medium" panose="020B0400000000000000" pitchFamily="34" charset="-128"/>
              </a:rPr>
              <a:t>5</a:t>
            </a:r>
            <a:r>
              <a:rPr lang="ja-JP" altLang="en-US" sz="1500">
                <a:latin typeface="Yu Gothic Medium" panose="020B0400000000000000" pitchFamily="34" charset="-128"/>
                <a:ea typeface="Yu Gothic Medium" panose="020B0400000000000000" pitchFamily="34" charset="-128"/>
              </a:rPr>
              <a:t>ユーザーで始められる</a:t>
            </a:r>
            <a:r>
              <a:rPr lang="ja-JP" altLang="en-US" sz="1600" b="1">
                <a:solidFill>
                  <a:srgbClr val="EE3556"/>
                </a:solidFill>
                <a:latin typeface="Yu Gothic" panose="020B0400000000000000" pitchFamily="34" charset="-128"/>
                <a:ea typeface="Yu Gothic" panose="020B0400000000000000" pitchFamily="34" charset="-128"/>
              </a:rPr>
              <a:t>手頃な価格</a:t>
            </a:r>
            <a:endParaRPr lang="en-US" altLang="ja-JP" sz="1600" b="1" dirty="0">
              <a:solidFill>
                <a:srgbClr val="EE3556"/>
              </a:solidFill>
              <a:latin typeface="Yu Gothic" panose="020B0400000000000000" pitchFamily="34" charset="-128"/>
              <a:ea typeface="Yu Gothic" panose="020B0400000000000000" pitchFamily="34" charset="-128"/>
            </a:endParaRPr>
          </a:p>
        </p:txBody>
      </p:sp>
      <p:grpSp>
        <p:nvGrpSpPr>
          <p:cNvPr id="11" name="グループ化 10">
            <a:extLst>
              <a:ext uri="{FF2B5EF4-FFF2-40B4-BE49-F238E27FC236}">
                <a16:creationId xmlns:a16="http://schemas.microsoft.com/office/drawing/2014/main" id="{ECBA1EF2-FD38-F521-32BF-BA30FBE4B5B0}"/>
              </a:ext>
            </a:extLst>
          </p:cNvPr>
          <p:cNvGrpSpPr/>
          <p:nvPr/>
        </p:nvGrpSpPr>
        <p:grpSpPr>
          <a:xfrm>
            <a:off x="4475003" y="2026952"/>
            <a:ext cx="4463179" cy="2800770"/>
            <a:chOff x="6096000" y="1824339"/>
            <a:chExt cx="5654828" cy="3571245"/>
          </a:xfrm>
        </p:grpSpPr>
        <p:pic>
          <p:nvPicPr>
            <p:cNvPr id="12" name="図 11">
              <a:extLst>
                <a:ext uri="{FF2B5EF4-FFF2-40B4-BE49-F238E27FC236}">
                  <a16:creationId xmlns:a16="http://schemas.microsoft.com/office/drawing/2014/main" id="{4D511AAF-A536-E00C-D9A0-EB9B1D5A5838}"/>
                </a:ext>
              </a:extLst>
            </p:cNvPr>
            <p:cNvPicPr>
              <a:picLocks noChangeAspect="1"/>
            </p:cNvPicPr>
            <p:nvPr/>
          </p:nvPicPr>
          <p:blipFill>
            <a:blip r:embed="rId3"/>
            <a:stretch>
              <a:fillRect/>
            </a:stretch>
          </p:blipFill>
          <p:spPr>
            <a:xfrm>
              <a:off x="6096000" y="1824339"/>
              <a:ext cx="5480223" cy="3409647"/>
            </a:xfrm>
            <a:prstGeom prst="rect">
              <a:avLst/>
            </a:prstGeom>
          </p:spPr>
        </p:pic>
        <p:pic>
          <p:nvPicPr>
            <p:cNvPr id="13" name="図 12">
              <a:extLst>
                <a:ext uri="{FF2B5EF4-FFF2-40B4-BE49-F238E27FC236}">
                  <a16:creationId xmlns:a16="http://schemas.microsoft.com/office/drawing/2014/main" id="{F9E5298F-B333-2E29-E331-DAB2A8A2A5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36586" y="2033698"/>
              <a:ext cx="4009291" cy="2790603"/>
            </a:xfrm>
            <a:prstGeom prst="rect">
              <a:avLst/>
            </a:prstGeom>
          </p:spPr>
        </p:pic>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4B2263F9-6DFB-3475-2936-C0237332148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69902" y="2767998"/>
              <a:ext cx="1480926" cy="2627586"/>
            </a:xfrm>
            <a:prstGeom prst="rect">
              <a:avLst/>
            </a:prstGeom>
          </p:spPr>
        </p:pic>
      </p:grpSp>
      <p:sp>
        <p:nvSpPr>
          <p:cNvPr id="15" name="正方形/長方形 14">
            <a:extLst>
              <a:ext uri="{FF2B5EF4-FFF2-40B4-BE49-F238E27FC236}">
                <a16:creationId xmlns:a16="http://schemas.microsoft.com/office/drawing/2014/main" id="{C413CC90-8901-8A23-43A1-A0C8C078FDC0}"/>
              </a:ext>
            </a:extLst>
          </p:cNvPr>
          <p:cNvSpPr/>
          <p:nvPr/>
        </p:nvSpPr>
        <p:spPr>
          <a:xfrm>
            <a:off x="489168" y="2135863"/>
            <a:ext cx="139483" cy="707040"/>
          </a:xfrm>
          <a:prstGeom prst="rect">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57816912-11C8-FC7F-A9FD-05CE7E81EDEB}"/>
              </a:ext>
            </a:extLst>
          </p:cNvPr>
          <p:cNvSpPr/>
          <p:nvPr/>
        </p:nvSpPr>
        <p:spPr>
          <a:xfrm>
            <a:off x="489169" y="3096758"/>
            <a:ext cx="139482" cy="532570"/>
          </a:xfrm>
          <a:prstGeom prst="rect">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4B2DFAF9-F281-8FF7-34F7-7BD543796B0A}"/>
              </a:ext>
            </a:extLst>
          </p:cNvPr>
          <p:cNvSpPr/>
          <p:nvPr/>
        </p:nvSpPr>
        <p:spPr>
          <a:xfrm>
            <a:off x="489169" y="3825178"/>
            <a:ext cx="139482" cy="532570"/>
          </a:xfrm>
          <a:prstGeom prst="rect">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52423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B7A69D-3722-7D97-4E75-3E7DAC35BFD9}"/>
              </a:ext>
            </a:extLst>
          </p:cNvPr>
          <p:cNvSpPr>
            <a:spLocks noGrp="1"/>
          </p:cNvSpPr>
          <p:nvPr>
            <p:ph type="title"/>
          </p:nvPr>
        </p:nvSpPr>
        <p:spPr/>
        <p:txBody>
          <a:bodyPr/>
          <a:lstStyle/>
          <a:p>
            <a:pPr marL="0" indent="0">
              <a:buNone/>
            </a:pPr>
            <a:r>
              <a:rPr lang="ja-JP" altLang="en-US"/>
              <a:t>サイボウズ </a:t>
            </a:r>
            <a:r>
              <a:rPr lang="en-US" altLang="ja-JP" dirty="0"/>
              <a:t>Office</a:t>
            </a:r>
            <a:r>
              <a:rPr lang="ja-JP" altLang="en-US"/>
              <a:t>の導入社数</a:t>
            </a:r>
            <a:endParaRPr lang="ja-JP" altLang="en-US" dirty="0"/>
          </a:p>
        </p:txBody>
      </p:sp>
      <p:sp>
        <p:nvSpPr>
          <p:cNvPr id="4" name="フッター プレースホルダー 3">
            <a:extLst>
              <a:ext uri="{FF2B5EF4-FFF2-40B4-BE49-F238E27FC236}">
                <a16:creationId xmlns:a16="http://schemas.microsoft.com/office/drawing/2014/main" id="{1212066F-7CB6-7765-46E0-C408C54C8443}"/>
              </a:ext>
            </a:extLst>
          </p:cNvPr>
          <p:cNvSpPr>
            <a:spLocks noGrp="1"/>
          </p:cNvSpPr>
          <p:nvPr>
            <p:ph type="ftr" sz="quarter" idx="3"/>
          </p:nvPr>
        </p:nvSpPr>
        <p:spPr/>
        <p:txBody>
          <a:bodyPr/>
          <a:lstStyle/>
          <a:p>
            <a:r>
              <a:rPr kumimoji="1" lang="en" altLang="ja-JP"/>
              <a:t>Copyright © Cybozu, Inc.</a:t>
            </a:r>
            <a:endParaRPr kumimoji="1" lang="ja-JP" altLang="en-US"/>
          </a:p>
        </p:txBody>
      </p:sp>
      <p:sp>
        <p:nvSpPr>
          <p:cNvPr id="5" name="スライド番号プレースホルダー 4">
            <a:extLst>
              <a:ext uri="{FF2B5EF4-FFF2-40B4-BE49-F238E27FC236}">
                <a16:creationId xmlns:a16="http://schemas.microsoft.com/office/drawing/2014/main" id="{0370FF30-F6E8-FCF8-6CAF-ED9AC57390C6}"/>
              </a:ext>
            </a:extLst>
          </p:cNvPr>
          <p:cNvSpPr>
            <a:spLocks noGrp="1"/>
          </p:cNvSpPr>
          <p:nvPr>
            <p:ph type="sldNum" sz="quarter" idx="4"/>
          </p:nvPr>
        </p:nvSpPr>
        <p:spPr/>
        <p:txBody>
          <a:bodyPr/>
          <a:lstStyle/>
          <a:p>
            <a:fld id="{870598C0-F87F-9642-9260-C28AE0AA0F34}" type="slidenum">
              <a:rPr kumimoji="1" lang="ja-JP" altLang="en-US" smtClean="0"/>
              <a:pPr/>
              <a:t>5</a:t>
            </a:fld>
            <a:endParaRPr kumimoji="1" lang="ja-JP" altLang="en-US"/>
          </a:p>
        </p:txBody>
      </p:sp>
      <p:sp>
        <p:nvSpPr>
          <p:cNvPr id="20" name="テキスト ボックス 19">
            <a:extLst>
              <a:ext uri="{FF2B5EF4-FFF2-40B4-BE49-F238E27FC236}">
                <a16:creationId xmlns:a16="http://schemas.microsoft.com/office/drawing/2014/main" id="{3C1B062C-E57E-4FC8-0D6B-74D93DA9DBDC}"/>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en-US" altLang="ja-JP" sz="1200" b="1" spc="60" dirty="0">
                <a:solidFill>
                  <a:srgbClr val="1892D4"/>
                </a:solidFill>
                <a:latin typeface="Yu Gothic" panose="020B0400000000000000" pitchFamily="34" charset="-128"/>
                <a:ea typeface="Yu Gothic" panose="020B0400000000000000" pitchFamily="34" charset="-128"/>
              </a:rPr>
              <a:t> </a:t>
            </a:r>
            <a:r>
              <a:rPr kumimoji="1" lang="ja-JP" altLang="en-US" sz="1200" b="1" spc="60">
                <a:solidFill>
                  <a:srgbClr val="1892D4"/>
                </a:solidFill>
                <a:latin typeface="Yu Gothic" panose="020B0400000000000000" pitchFamily="34" charset="-128"/>
                <a:ea typeface="Yu Gothic" panose="020B0400000000000000" pitchFamily="34" charset="-128"/>
              </a:rPr>
              <a:t>製品概要</a:t>
            </a:r>
          </a:p>
        </p:txBody>
      </p:sp>
      <p:sp>
        <p:nvSpPr>
          <p:cNvPr id="3" name="コンテンツ プレースホルダー 2">
            <a:extLst>
              <a:ext uri="{FF2B5EF4-FFF2-40B4-BE49-F238E27FC236}">
                <a16:creationId xmlns:a16="http://schemas.microsoft.com/office/drawing/2014/main" id="{4CC1996C-6603-12AB-C7B2-F9C97F36EAB1}"/>
              </a:ext>
            </a:extLst>
          </p:cNvPr>
          <p:cNvSpPr>
            <a:spLocks noGrp="1"/>
          </p:cNvSpPr>
          <p:nvPr>
            <p:ph idx="1"/>
          </p:nvPr>
        </p:nvSpPr>
        <p:spPr>
          <a:xfrm>
            <a:off x="628649" y="777786"/>
            <a:ext cx="7886701" cy="3671828"/>
          </a:xfrm>
        </p:spPr>
        <p:txBody>
          <a:bodyPr>
            <a:normAutofit/>
          </a:bodyPr>
          <a:lstStyle/>
          <a:p>
            <a:r>
              <a:rPr lang="en-US" altLang="ja-JP" sz="1400" dirty="0"/>
              <a:t>1997</a:t>
            </a:r>
            <a:r>
              <a:rPr lang="ja-JP" altLang="en-US" sz="1400"/>
              <a:t>年発売から</a:t>
            </a:r>
            <a:r>
              <a:rPr lang="en-US" altLang="ja-JP" sz="1400" dirty="0"/>
              <a:t>25</a:t>
            </a:r>
            <a:r>
              <a:rPr lang="ja-JP" altLang="en-US" sz="1400"/>
              <a:t>年以上。</a:t>
            </a:r>
            <a:br>
              <a:rPr lang="en-US" altLang="ja-JP" sz="1400" dirty="0"/>
            </a:br>
            <a:r>
              <a:rPr lang="ja-JP" altLang="en-US" b="1">
                <a:solidFill>
                  <a:srgbClr val="EE3556"/>
                </a:solidFill>
                <a:latin typeface="Yu Gothic" panose="020B0400000000000000" pitchFamily="34" charset="-128"/>
                <a:ea typeface="Yu Gothic" panose="020B0400000000000000" pitchFamily="34" charset="-128"/>
              </a:rPr>
              <a:t>累計導入社数は</a:t>
            </a:r>
            <a:r>
              <a:rPr lang="en-US" altLang="ja-JP" b="1" dirty="0">
                <a:solidFill>
                  <a:srgbClr val="EE3556"/>
                </a:solidFill>
                <a:latin typeface="Yu Gothic" panose="020B0400000000000000" pitchFamily="34" charset="-128"/>
                <a:ea typeface="Yu Gothic" panose="020B0400000000000000" pitchFamily="34" charset="-128"/>
              </a:rPr>
              <a:t>77,000</a:t>
            </a:r>
            <a:r>
              <a:rPr lang="ja-JP" altLang="en-US" b="1">
                <a:solidFill>
                  <a:srgbClr val="EE3556"/>
                </a:solidFill>
                <a:latin typeface="Yu Gothic" panose="020B0400000000000000" pitchFamily="34" charset="-128"/>
                <a:ea typeface="Yu Gothic" panose="020B0400000000000000" pitchFamily="34" charset="-128"/>
              </a:rPr>
              <a:t>社を突破</a:t>
            </a:r>
            <a:r>
              <a:rPr lang="ja-JP" altLang="en-US" sz="1400"/>
              <a:t>しました。</a:t>
            </a:r>
            <a:br>
              <a:rPr lang="en-US" altLang="ja-JP" sz="1400" dirty="0"/>
            </a:br>
            <a:endParaRPr lang="en-US" altLang="ja-JP" sz="1400" dirty="0"/>
          </a:p>
        </p:txBody>
      </p:sp>
      <p:graphicFrame>
        <p:nvGraphicFramePr>
          <p:cNvPr id="7" name="グラフ 6">
            <a:extLst>
              <a:ext uri="{FF2B5EF4-FFF2-40B4-BE49-F238E27FC236}">
                <a16:creationId xmlns:a16="http://schemas.microsoft.com/office/drawing/2014/main" id="{9E66AD08-4476-4044-9659-E7F3CC953957}"/>
              </a:ext>
            </a:extLst>
          </p:cNvPr>
          <p:cNvGraphicFramePr>
            <a:graphicFrameLocks/>
          </p:cNvGraphicFramePr>
          <p:nvPr>
            <p:extLst>
              <p:ext uri="{D42A27DB-BD31-4B8C-83A1-F6EECF244321}">
                <p14:modId xmlns:p14="http://schemas.microsoft.com/office/powerpoint/2010/main" val="3415211634"/>
              </p:ext>
            </p:extLst>
          </p:nvPr>
        </p:nvGraphicFramePr>
        <p:xfrm>
          <a:off x="766119" y="1569307"/>
          <a:ext cx="7475838" cy="2929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42627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B7A69D-3722-7D97-4E75-3E7DAC35BFD9}"/>
              </a:ext>
            </a:extLst>
          </p:cNvPr>
          <p:cNvSpPr>
            <a:spLocks noGrp="1"/>
          </p:cNvSpPr>
          <p:nvPr>
            <p:ph type="title"/>
          </p:nvPr>
        </p:nvSpPr>
        <p:spPr/>
        <p:txBody>
          <a:bodyPr/>
          <a:lstStyle/>
          <a:p>
            <a:pPr marL="0" indent="0">
              <a:buNone/>
            </a:pPr>
            <a:r>
              <a:rPr lang="ja-JP" altLang="en-US"/>
              <a:t>導入事例</a:t>
            </a:r>
            <a:endParaRPr lang="ja-JP" altLang="en-US" dirty="0"/>
          </a:p>
        </p:txBody>
      </p:sp>
      <p:sp>
        <p:nvSpPr>
          <p:cNvPr id="4" name="フッター プレースホルダー 3">
            <a:extLst>
              <a:ext uri="{FF2B5EF4-FFF2-40B4-BE49-F238E27FC236}">
                <a16:creationId xmlns:a16="http://schemas.microsoft.com/office/drawing/2014/main" id="{1212066F-7CB6-7765-46E0-C408C54C8443}"/>
              </a:ext>
            </a:extLst>
          </p:cNvPr>
          <p:cNvSpPr>
            <a:spLocks noGrp="1"/>
          </p:cNvSpPr>
          <p:nvPr>
            <p:ph type="ftr" sz="quarter" idx="3"/>
          </p:nvPr>
        </p:nvSpPr>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5" name="スライド番号プレースホルダー 4">
            <a:extLst>
              <a:ext uri="{FF2B5EF4-FFF2-40B4-BE49-F238E27FC236}">
                <a16:creationId xmlns:a16="http://schemas.microsoft.com/office/drawing/2014/main" id="{0370FF30-F6E8-FCF8-6CAF-ED9AC57390C6}"/>
              </a:ext>
            </a:extLst>
          </p:cNvPr>
          <p:cNvSpPr>
            <a:spLocks noGrp="1"/>
          </p:cNvSpPr>
          <p:nvPr>
            <p:ph type="sldNum" sz="quarter" idx="4"/>
          </p:nvPr>
        </p:nvSpPr>
        <p:spPr/>
        <p:txBody>
          <a:bodyPr/>
          <a:lstStyle/>
          <a:p>
            <a:fld id="{870598C0-F87F-9642-9260-C28AE0AA0F34}" type="slidenum">
              <a:rPr kumimoji="1" lang="ja-JP" altLang="en-US" smtClean="0"/>
              <a:pPr/>
              <a:t>6</a:t>
            </a:fld>
            <a:endParaRPr kumimoji="1" lang="ja-JP" altLang="en-US"/>
          </a:p>
        </p:txBody>
      </p:sp>
      <p:sp>
        <p:nvSpPr>
          <p:cNvPr id="20" name="テキスト ボックス 19">
            <a:extLst>
              <a:ext uri="{FF2B5EF4-FFF2-40B4-BE49-F238E27FC236}">
                <a16:creationId xmlns:a16="http://schemas.microsoft.com/office/drawing/2014/main" id="{3C1B062C-E57E-4FC8-0D6B-74D93DA9DBDC}"/>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製品概要</a:t>
            </a:r>
          </a:p>
        </p:txBody>
      </p:sp>
      <p:sp>
        <p:nvSpPr>
          <p:cNvPr id="6" name="角丸四角形 5">
            <a:extLst>
              <a:ext uri="{FF2B5EF4-FFF2-40B4-BE49-F238E27FC236}">
                <a16:creationId xmlns:a16="http://schemas.microsoft.com/office/drawing/2014/main" id="{A3FB6B83-2CB0-2CE1-CFA5-55AFBA510D22}"/>
              </a:ext>
            </a:extLst>
          </p:cNvPr>
          <p:cNvSpPr/>
          <p:nvPr/>
        </p:nvSpPr>
        <p:spPr>
          <a:xfrm>
            <a:off x="856878" y="1991255"/>
            <a:ext cx="1436635" cy="1055227"/>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8" name="角丸四角形 7">
            <a:extLst>
              <a:ext uri="{FF2B5EF4-FFF2-40B4-BE49-F238E27FC236}">
                <a16:creationId xmlns:a16="http://schemas.microsoft.com/office/drawing/2014/main" id="{1ACD90B5-2A5E-C4ED-A4C8-2479728C8125}"/>
              </a:ext>
            </a:extLst>
          </p:cNvPr>
          <p:cNvSpPr/>
          <p:nvPr/>
        </p:nvSpPr>
        <p:spPr>
          <a:xfrm>
            <a:off x="2365112" y="1991255"/>
            <a:ext cx="1436635" cy="1055227"/>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9" name="角丸四角形 8">
            <a:extLst>
              <a:ext uri="{FF2B5EF4-FFF2-40B4-BE49-F238E27FC236}">
                <a16:creationId xmlns:a16="http://schemas.microsoft.com/office/drawing/2014/main" id="{E3796E4F-2CAE-5AD0-7630-27A95E1AAC57}"/>
              </a:ext>
            </a:extLst>
          </p:cNvPr>
          <p:cNvSpPr/>
          <p:nvPr/>
        </p:nvSpPr>
        <p:spPr>
          <a:xfrm>
            <a:off x="3873346" y="1991255"/>
            <a:ext cx="1436635" cy="1055227"/>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0" name="角丸四角形 9">
            <a:extLst>
              <a:ext uri="{FF2B5EF4-FFF2-40B4-BE49-F238E27FC236}">
                <a16:creationId xmlns:a16="http://schemas.microsoft.com/office/drawing/2014/main" id="{AD657E75-0E1C-4508-0210-1E1EC89BCBB4}"/>
              </a:ext>
            </a:extLst>
          </p:cNvPr>
          <p:cNvSpPr/>
          <p:nvPr/>
        </p:nvSpPr>
        <p:spPr>
          <a:xfrm>
            <a:off x="5381580" y="1991254"/>
            <a:ext cx="1436635" cy="1055227"/>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1" name="角丸四角形 10">
            <a:extLst>
              <a:ext uri="{FF2B5EF4-FFF2-40B4-BE49-F238E27FC236}">
                <a16:creationId xmlns:a16="http://schemas.microsoft.com/office/drawing/2014/main" id="{FDD21F41-BEE4-74DE-732C-E7D95CF04C29}"/>
              </a:ext>
            </a:extLst>
          </p:cNvPr>
          <p:cNvSpPr/>
          <p:nvPr/>
        </p:nvSpPr>
        <p:spPr>
          <a:xfrm>
            <a:off x="6881931" y="1983370"/>
            <a:ext cx="1436635" cy="1055227"/>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2" name="角丸四角形 11">
            <a:extLst>
              <a:ext uri="{FF2B5EF4-FFF2-40B4-BE49-F238E27FC236}">
                <a16:creationId xmlns:a16="http://schemas.microsoft.com/office/drawing/2014/main" id="{607DE6AB-C55B-21D6-6D5F-9415C2950ADD}"/>
              </a:ext>
            </a:extLst>
          </p:cNvPr>
          <p:cNvSpPr/>
          <p:nvPr/>
        </p:nvSpPr>
        <p:spPr>
          <a:xfrm>
            <a:off x="864761" y="3311466"/>
            <a:ext cx="1436635" cy="1055227"/>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3" name="角丸四角形 12">
            <a:extLst>
              <a:ext uri="{FF2B5EF4-FFF2-40B4-BE49-F238E27FC236}">
                <a16:creationId xmlns:a16="http://schemas.microsoft.com/office/drawing/2014/main" id="{8284D893-81CA-0AB4-6A34-FA2A2B71E9DF}"/>
              </a:ext>
            </a:extLst>
          </p:cNvPr>
          <p:cNvSpPr/>
          <p:nvPr/>
        </p:nvSpPr>
        <p:spPr>
          <a:xfrm>
            <a:off x="2372995" y="3311466"/>
            <a:ext cx="1436635" cy="1055227"/>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4" name="角丸四角形 13">
            <a:extLst>
              <a:ext uri="{FF2B5EF4-FFF2-40B4-BE49-F238E27FC236}">
                <a16:creationId xmlns:a16="http://schemas.microsoft.com/office/drawing/2014/main" id="{0C0C1031-0969-D649-9C2F-7FD17209D072}"/>
              </a:ext>
            </a:extLst>
          </p:cNvPr>
          <p:cNvSpPr/>
          <p:nvPr/>
        </p:nvSpPr>
        <p:spPr>
          <a:xfrm>
            <a:off x="3881229" y="3311466"/>
            <a:ext cx="1436635" cy="1055227"/>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5" name="角丸四角形 14">
            <a:extLst>
              <a:ext uri="{FF2B5EF4-FFF2-40B4-BE49-F238E27FC236}">
                <a16:creationId xmlns:a16="http://schemas.microsoft.com/office/drawing/2014/main" id="{43AB70E0-C0F6-D550-F30D-0A786969C729}"/>
              </a:ext>
            </a:extLst>
          </p:cNvPr>
          <p:cNvSpPr/>
          <p:nvPr/>
        </p:nvSpPr>
        <p:spPr>
          <a:xfrm>
            <a:off x="5389463" y="3311465"/>
            <a:ext cx="1436635" cy="1055227"/>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6" name="角丸四角形 15">
            <a:extLst>
              <a:ext uri="{FF2B5EF4-FFF2-40B4-BE49-F238E27FC236}">
                <a16:creationId xmlns:a16="http://schemas.microsoft.com/office/drawing/2014/main" id="{355488C7-051C-4750-68F2-F98A887635CC}"/>
              </a:ext>
            </a:extLst>
          </p:cNvPr>
          <p:cNvSpPr/>
          <p:nvPr/>
        </p:nvSpPr>
        <p:spPr>
          <a:xfrm>
            <a:off x="6889814" y="3303581"/>
            <a:ext cx="1436635" cy="1055227"/>
          </a:xfrm>
          <a:prstGeom prst="roundRect">
            <a:avLst>
              <a:gd name="adj" fmla="val 3129"/>
            </a:avLst>
          </a:prstGeom>
          <a:solidFill>
            <a:srgbClr val="ECF4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7" name="角丸四角形 16">
            <a:extLst>
              <a:ext uri="{FF2B5EF4-FFF2-40B4-BE49-F238E27FC236}">
                <a16:creationId xmlns:a16="http://schemas.microsoft.com/office/drawing/2014/main" id="{9ED37636-3728-CA95-D514-020A180CE215}"/>
              </a:ext>
            </a:extLst>
          </p:cNvPr>
          <p:cNvSpPr/>
          <p:nvPr/>
        </p:nvSpPr>
        <p:spPr>
          <a:xfrm>
            <a:off x="1062752" y="2053235"/>
            <a:ext cx="1066421" cy="162837"/>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製造業</a:t>
            </a:r>
            <a:endParaRPr lang="en-US" altLang="ja-JP" sz="900" b="1" dirty="0">
              <a:solidFill>
                <a:schemeClr val="bg1"/>
              </a:solidFill>
              <a:latin typeface="+mn-ea"/>
            </a:endParaRPr>
          </a:p>
        </p:txBody>
      </p:sp>
      <p:sp>
        <p:nvSpPr>
          <p:cNvPr id="18" name="角丸四角形 17">
            <a:extLst>
              <a:ext uri="{FF2B5EF4-FFF2-40B4-BE49-F238E27FC236}">
                <a16:creationId xmlns:a16="http://schemas.microsoft.com/office/drawing/2014/main" id="{0432C6AA-F6C4-676F-BE37-7F53E09B9B9B}"/>
              </a:ext>
            </a:extLst>
          </p:cNvPr>
          <p:cNvSpPr/>
          <p:nvPr/>
        </p:nvSpPr>
        <p:spPr>
          <a:xfrm>
            <a:off x="1062752" y="3385800"/>
            <a:ext cx="1066421" cy="162837"/>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卸小売業</a:t>
            </a:r>
            <a:endParaRPr lang="en-US" altLang="ja-JP" sz="900" b="1" dirty="0">
              <a:solidFill>
                <a:schemeClr val="bg1"/>
              </a:solidFill>
              <a:latin typeface="+mn-ea"/>
            </a:endParaRPr>
          </a:p>
        </p:txBody>
      </p:sp>
      <p:sp>
        <p:nvSpPr>
          <p:cNvPr id="19" name="角丸四角形 18">
            <a:extLst>
              <a:ext uri="{FF2B5EF4-FFF2-40B4-BE49-F238E27FC236}">
                <a16:creationId xmlns:a16="http://schemas.microsoft.com/office/drawing/2014/main" id="{57F164A6-A1BB-C8F5-624B-1AC7C9409294}"/>
              </a:ext>
            </a:extLst>
          </p:cNvPr>
          <p:cNvSpPr/>
          <p:nvPr/>
        </p:nvSpPr>
        <p:spPr>
          <a:xfrm>
            <a:off x="2558101" y="2053235"/>
            <a:ext cx="1066421" cy="162837"/>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卸小売業</a:t>
            </a:r>
            <a:endParaRPr lang="en-US" altLang="ja-JP" sz="900" b="1" dirty="0">
              <a:solidFill>
                <a:schemeClr val="bg1"/>
              </a:solidFill>
              <a:latin typeface="+mn-ea"/>
            </a:endParaRPr>
          </a:p>
        </p:txBody>
      </p:sp>
      <p:sp>
        <p:nvSpPr>
          <p:cNvPr id="21" name="角丸四角形 20">
            <a:extLst>
              <a:ext uri="{FF2B5EF4-FFF2-40B4-BE49-F238E27FC236}">
                <a16:creationId xmlns:a16="http://schemas.microsoft.com/office/drawing/2014/main" id="{6FC15CFA-B39B-2D82-9B7A-C79906F88AD1}"/>
              </a:ext>
            </a:extLst>
          </p:cNvPr>
          <p:cNvSpPr/>
          <p:nvPr/>
        </p:nvSpPr>
        <p:spPr>
          <a:xfrm>
            <a:off x="4077250" y="2054576"/>
            <a:ext cx="1066421" cy="162837"/>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サービス業</a:t>
            </a:r>
            <a:endParaRPr lang="en-US" altLang="ja-JP" sz="900" b="1" dirty="0">
              <a:solidFill>
                <a:schemeClr val="bg1"/>
              </a:solidFill>
              <a:latin typeface="+mn-ea"/>
            </a:endParaRPr>
          </a:p>
        </p:txBody>
      </p:sp>
      <p:sp>
        <p:nvSpPr>
          <p:cNvPr id="22" name="角丸四角形 21">
            <a:extLst>
              <a:ext uri="{FF2B5EF4-FFF2-40B4-BE49-F238E27FC236}">
                <a16:creationId xmlns:a16="http://schemas.microsoft.com/office/drawing/2014/main" id="{06C22CD7-A518-EBF3-2E9F-6075E3A7E2F2}"/>
              </a:ext>
            </a:extLst>
          </p:cNvPr>
          <p:cNvSpPr/>
          <p:nvPr/>
        </p:nvSpPr>
        <p:spPr>
          <a:xfrm>
            <a:off x="5578760" y="2053234"/>
            <a:ext cx="1066421" cy="162837"/>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不動産業</a:t>
            </a:r>
            <a:endParaRPr lang="en-US" altLang="ja-JP" sz="900" b="1" dirty="0">
              <a:solidFill>
                <a:schemeClr val="bg1"/>
              </a:solidFill>
              <a:latin typeface="+mn-ea"/>
            </a:endParaRPr>
          </a:p>
        </p:txBody>
      </p:sp>
      <p:sp>
        <p:nvSpPr>
          <p:cNvPr id="23" name="角丸四角形 22">
            <a:extLst>
              <a:ext uri="{FF2B5EF4-FFF2-40B4-BE49-F238E27FC236}">
                <a16:creationId xmlns:a16="http://schemas.microsoft.com/office/drawing/2014/main" id="{CA9FC9DD-5032-CE6C-249E-7F74C690CCFA}"/>
              </a:ext>
            </a:extLst>
          </p:cNvPr>
          <p:cNvSpPr/>
          <p:nvPr/>
        </p:nvSpPr>
        <p:spPr>
          <a:xfrm>
            <a:off x="7061379" y="2043484"/>
            <a:ext cx="1066421" cy="162837"/>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士業</a:t>
            </a:r>
            <a:endParaRPr lang="en-US" altLang="ja-JP" sz="900" b="1" dirty="0">
              <a:solidFill>
                <a:schemeClr val="bg1"/>
              </a:solidFill>
              <a:latin typeface="+mn-ea"/>
            </a:endParaRPr>
          </a:p>
        </p:txBody>
      </p:sp>
      <p:sp>
        <p:nvSpPr>
          <p:cNvPr id="24" name="角丸四角形 23">
            <a:extLst>
              <a:ext uri="{FF2B5EF4-FFF2-40B4-BE49-F238E27FC236}">
                <a16:creationId xmlns:a16="http://schemas.microsoft.com/office/drawing/2014/main" id="{9EC1BE80-1F32-D278-DD96-0963FD9BFAE9}"/>
              </a:ext>
            </a:extLst>
          </p:cNvPr>
          <p:cNvSpPr/>
          <p:nvPr/>
        </p:nvSpPr>
        <p:spPr>
          <a:xfrm>
            <a:off x="2558101" y="3379736"/>
            <a:ext cx="1066421" cy="162837"/>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保険代理業</a:t>
            </a:r>
            <a:endParaRPr lang="en-US" altLang="ja-JP" sz="900" b="1" dirty="0">
              <a:solidFill>
                <a:schemeClr val="bg1"/>
              </a:solidFill>
              <a:latin typeface="+mn-ea"/>
            </a:endParaRPr>
          </a:p>
        </p:txBody>
      </p:sp>
      <p:sp>
        <p:nvSpPr>
          <p:cNvPr id="25" name="角丸四角形 24">
            <a:extLst>
              <a:ext uri="{FF2B5EF4-FFF2-40B4-BE49-F238E27FC236}">
                <a16:creationId xmlns:a16="http://schemas.microsoft.com/office/drawing/2014/main" id="{14EBAAB3-A195-F70A-F3A4-AE92D76465F9}"/>
              </a:ext>
            </a:extLst>
          </p:cNvPr>
          <p:cNvSpPr/>
          <p:nvPr/>
        </p:nvSpPr>
        <p:spPr>
          <a:xfrm>
            <a:off x="4077250" y="3381077"/>
            <a:ext cx="1066421" cy="162837"/>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情報通信業</a:t>
            </a:r>
            <a:endParaRPr lang="en-US" altLang="ja-JP" sz="900" b="1" dirty="0">
              <a:solidFill>
                <a:schemeClr val="bg1"/>
              </a:solidFill>
              <a:latin typeface="+mn-ea"/>
            </a:endParaRPr>
          </a:p>
        </p:txBody>
      </p:sp>
      <p:sp>
        <p:nvSpPr>
          <p:cNvPr id="26" name="角丸四角形 25">
            <a:extLst>
              <a:ext uri="{FF2B5EF4-FFF2-40B4-BE49-F238E27FC236}">
                <a16:creationId xmlns:a16="http://schemas.microsoft.com/office/drawing/2014/main" id="{B5D19827-095A-9E28-3EEE-526074419011}"/>
              </a:ext>
            </a:extLst>
          </p:cNvPr>
          <p:cNvSpPr/>
          <p:nvPr/>
        </p:nvSpPr>
        <p:spPr>
          <a:xfrm>
            <a:off x="5578760" y="3379735"/>
            <a:ext cx="1066421" cy="162837"/>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医療福祉業</a:t>
            </a:r>
            <a:endParaRPr lang="en-US" altLang="ja-JP" sz="900" b="1" dirty="0">
              <a:solidFill>
                <a:schemeClr val="bg1"/>
              </a:solidFill>
              <a:latin typeface="+mn-ea"/>
            </a:endParaRPr>
          </a:p>
        </p:txBody>
      </p:sp>
      <p:sp>
        <p:nvSpPr>
          <p:cNvPr id="27" name="角丸四角形 26">
            <a:extLst>
              <a:ext uri="{FF2B5EF4-FFF2-40B4-BE49-F238E27FC236}">
                <a16:creationId xmlns:a16="http://schemas.microsoft.com/office/drawing/2014/main" id="{E6DEEA9E-463E-7F80-AAC7-F530DB4E3973}"/>
              </a:ext>
            </a:extLst>
          </p:cNvPr>
          <p:cNvSpPr/>
          <p:nvPr/>
        </p:nvSpPr>
        <p:spPr>
          <a:xfrm>
            <a:off x="7061379" y="3369985"/>
            <a:ext cx="1066421" cy="162837"/>
          </a:xfrm>
          <a:prstGeom prst="roundRect">
            <a:avLst>
              <a:gd name="adj" fmla="val 50000"/>
            </a:avLst>
          </a:prstGeom>
          <a:solidFill>
            <a:srgbClr val="1892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900" b="1">
                <a:solidFill>
                  <a:schemeClr val="bg1"/>
                </a:solidFill>
                <a:latin typeface="+mn-ea"/>
              </a:rPr>
              <a:t>教育業</a:t>
            </a:r>
            <a:endParaRPr lang="en-US" altLang="ja-JP" sz="900" b="1" dirty="0">
              <a:solidFill>
                <a:schemeClr val="bg1"/>
              </a:solidFill>
              <a:latin typeface="+mn-ea"/>
            </a:endParaRPr>
          </a:p>
        </p:txBody>
      </p:sp>
      <p:pic>
        <p:nvPicPr>
          <p:cNvPr id="30" name="Picture 4">
            <a:extLst>
              <a:ext uri="{FF2B5EF4-FFF2-40B4-BE49-F238E27FC236}">
                <a16:creationId xmlns:a16="http://schemas.microsoft.com/office/drawing/2014/main" id="{1F74E27A-9D96-457B-4070-F1B310079E6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72155" y="2292181"/>
            <a:ext cx="883060" cy="58870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a:extLst>
              <a:ext uri="{FF2B5EF4-FFF2-40B4-BE49-F238E27FC236}">
                <a16:creationId xmlns:a16="http://schemas.microsoft.com/office/drawing/2014/main" id="{64A87A22-5382-04D0-9872-8D3BEEAA3E4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1"/>
          <a:stretch/>
        </p:blipFill>
        <p:spPr bwMode="auto">
          <a:xfrm>
            <a:off x="7158925" y="2269276"/>
            <a:ext cx="877727" cy="591911"/>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CFB9F969-AD09-5C90-2AF3-62D873B09DB5}"/>
              </a:ext>
            </a:extLst>
          </p:cNvPr>
          <p:cNvSpPr txBox="1"/>
          <p:nvPr/>
        </p:nvSpPr>
        <p:spPr>
          <a:xfrm>
            <a:off x="1024085" y="2872435"/>
            <a:ext cx="1114045" cy="184666"/>
          </a:xfrm>
          <a:prstGeom prst="rect">
            <a:avLst/>
          </a:prstGeom>
          <a:noFill/>
        </p:spPr>
        <p:txBody>
          <a:bodyPr wrap="square" rtlCol="0" anchor="ctr">
            <a:spAutoFit/>
          </a:bodyPr>
          <a:lstStyle/>
          <a:p>
            <a:pPr algn="ctr"/>
            <a:r>
              <a:rPr kumimoji="1" lang="ja-JP" altLang="en-US" sz="600"/>
              <a:t>株式会社一ノ蔵 様</a:t>
            </a:r>
            <a:endParaRPr kumimoji="1" lang="ja-JP" altLang="en-US" sz="600" dirty="0"/>
          </a:p>
        </p:txBody>
      </p:sp>
      <p:sp>
        <p:nvSpPr>
          <p:cNvPr id="34" name="テキスト ボックス 33">
            <a:extLst>
              <a:ext uri="{FF2B5EF4-FFF2-40B4-BE49-F238E27FC236}">
                <a16:creationId xmlns:a16="http://schemas.microsoft.com/office/drawing/2014/main" id="{33C81157-CDA2-9397-B0B6-F38E540FBE40}"/>
              </a:ext>
            </a:extLst>
          </p:cNvPr>
          <p:cNvSpPr txBox="1"/>
          <p:nvPr/>
        </p:nvSpPr>
        <p:spPr>
          <a:xfrm>
            <a:off x="2415238" y="2870046"/>
            <a:ext cx="1330671" cy="184666"/>
          </a:xfrm>
          <a:prstGeom prst="rect">
            <a:avLst/>
          </a:prstGeom>
          <a:noFill/>
        </p:spPr>
        <p:txBody>
          <a:bodyPr wrap="square" rtlCol="0" anchor="ctr">
            <a:spAutoFit/>
          </a:bodyPr>
          <a:lstStyle/>
          <a:p>
            <a:pPr algn="ctr"/>
            <a:r>
              <a:rPr kumimoji="1" lang="ja-JP" altLang="en-US" sz="600"/>
              <a:t>株式会社ミキハウストレード</a:t>
            </a:r>
            <a:r>
              <a:rPr kumimoji="1" lang="en-US" altLang="ja-JP" sz="600" dirty="0"/>
              <a:t> </a:t>
            </a:r>
            <a:r>
              <a:rPr kumimoji="1" lang="ja-JP" altLang="en-US" sz="600"/>
              <a:t>様</a:t>
            </a:r>
            <a:endParaRPr kumimoji="1" lang="ja-JP" altLang="en-US" sz="600" dirty="0"/>
          </a:p>
        </p:txBody>
      </p:sp>
      <p:sp>
        <p:nvSpPr>
          <p:cNvPr id="35" name="テキスト ボックス 34">
            <a:extLst>
              <a:ext uri="{FF2B5EF4-FFF2-40B4-BE49-F238E27FC236}">
                <a16:creationId xmlns:a16="http://schemas.microsoft.com/office/drawing/2014/main" id="{6D9CAD76-262A-1B40-92A4-5F2D47516ACB}"/>
              </a:ext>
            </a:extLst>
          </p:cNvPr>
          <p:cNvSpPr txBox="1"/>
          <p:nvPr/>
        </p:nvSpPr>
        <p:spPr>
          <a:xfrm>
            <a:off x="4018116" y="2870046"/>
            <a:ext cx="1114045" cy="184666"/>
          </a:xfrm>
          <a:prstGeom prst="rect">
            <a:avLst/>
          </a:prstGeom>
          <a:noFill/>
        </p:spPr>
        <p:txBody>
          <a:bodyPr wrap="square" rtlCol="0" anchor="ctr">
            <a:spAutoFit/>
          </a:bodyPr>
          <a:lstStyle/>
          <a:p>
            <a:pPr algn="ctr"/>
            <a:r>
              <a:rPr kumimoji="1" lang="ja-JP" altLang="en-US" sz="600"/>
              <a:t>株式会社</a:t>
            </a:r>
            <a:r>
              <a:rPr kumimoji="1" lang="en-US" altLang="ja-JP" sz="600" dirty="0"/>
              <a:t>Fine</a:t>
            </a:r>
            <a:r>
              <a:rPr kumimoji="1" lang="ja-JP" altLang="en-US" sz="600"/>
              <a:t> </a:t>
            </a:r>
            <a:r>
              <a:rPr kumimoji="1" lang="en-US" altLang="ja-JP" sz="600" dirty="0"/>
              <a:t>T</a:t>
            </a:r>
            <a:r>
              <a:rPr kumimoji="1" lang="ja-JP" altLang="en-US" sz="600"/>
              <a:t>＆</a:t>
            </a:r>
            <a:r>
              <a:rPr kumimoji="1" lang="en-US" altLang="ja-JP" sz="600" dirty="0"/>
              <a:t>H</a:t>
            </a:r>
            <a:r>
              <a:rPr kumimoji="1" lang="ja-JP" altLang="en-US" sz="600"/>
              <a:t> 様</a:t>
            </a:r>
            <a:endParaRPr kumimoji="1" lang="ja-JP" altLang="en-US" sz="600" dirty="0"/>
          </a:p>
        </p:txBody>
      </p:sp>
      <p:sp>
        <p:nvSpPr>
          <p:cNvPr id="36" name="テキスト ボックス 35">
            <a:extLst>
              <a:ext uri="{FF2B5EF4-FFF2-40B4-BE49-F238E27FC236}">
                <a16:creationId xmlns:a16="http://schemas.microsoft.com/office/drawing/2014/main" id="{6AD84B90-CB9A-3128-4C9C-787E47C30BAA}"/>
              </a:ext>
            </a:extLst>
          </p:cNvPr>
          <p:cNvSpPr txBox="1"/>
          <p:nvPr/>
        </p:nvSpPr>
        <p:spPr>
          <a:xfrm>
            <a:off x="5381580" y="2878251"/>
            <a:ext cx="1444513" cy="184666"/>
          </a:xfrm>
          <a:prstGeom prst="rect">
            <a:avLst/>
          </a:prstGeom>
          <a:noFill/>
        </p:spPr>
        <p:txBody>
          <a:bodyPr wrap="square" rtlCol="0" anchor="ctr">
            <a:spAutoFit/>
          </a:bodyPr>
          <a:lstStyle/>
          <a:p>
            <a:pPr algn="ctr"/>
            <a:r>
              <a:rPr kumimoji="1" lang="ja-JP" altLang="en-US" sz="600"/>
              <a:t>さくらホームグループ株式会社 様</a:t>
            </a:r>
            <a:endParaRPr kumimoji="1" lang="ja-JP" altLang="en-US" sz="600" dirty="0"/>
          </a:p>
        </p:txBody>
      </p:sp>
      <p:sp>
        <p:nvSpPr>
          <p:cNvPr id="37" name="テキスト ボックス 36">
            <a:extLst>
              <a:ext uri="{FF2B5EF4-FFF2-40B4-BE49-F238E27FC236}">
                <a16:creationId xmlns:a16="http://schemas.microsoft.com/office/drawing/2014/main" id="{72DC6161-9E44-6F1C-EE0F-C8B7F4C6270B}"/>
              </a:ext>
            </a:extLst>
          </p:cNvPr>
          <p:cNvSpPr txBox="1"/>
          <p:nvPr/>
        </p:nvSpPr>
        <p:spPr>
          <a:xfrm>
            <a:off x="7075512" y="2861815"/>
            <a:ext cx="1114045" cy="184666"/>
          </a:xfrm>
          <a:prstGeom prst="rect">
            <a:avLst/>
          </a:prstGeom>
          <a:noFill/>
        </p:spPr>
        <p:txBody>
          <a:bodyPr wrap="square" rtlCol="0" anchor="ctr">
            <a:spAutoFit/>
          </a:bodyPr>
          <a:lstStyle/>
          <a:p>
            <a:pPr algn="ctr"/>
            <a:r>
              <a:rPr kumimoji="1" lang="ja-JP" altLang="en-US" sz="600"/>
              <a:t>清明監査法人 様</a:t>
            </a:r>
            <a:endParaRPr kumimoji="1" lang="ja-JP" altLang="en-US" sz="600" dirty="0"/>
          </a:p>
        </p:txBody>
      </p:sp>
      <p:sp>
        <p:nvSpPr>
          <p:cNvPr id="38" name="テキスト ボックス 37">
            <a:extLst>
              <a:ext uri="{FF2B5EF4-FFF2-40B4-BE49-F238E27FC236}">
                <a16:creationId xmlns:a16="http://schemas.microsoft.com/office/drawing/2014/main" id="{40BF632B-83A3-5836-FDDA-0441A9A32004}"/>
              </a:ext>
            </a:extLst>
          </p:cNvPr>
          <p:cNvSpPr txBox="1"/>
          <p:nvPr/>
        </p:nvSpPr>
        <p:spPr>
          <a:xfrm>
            <a:off x="1054656" y="4194429"/>
            <a:ext cx="1114045" cy="184666"/>
          </a:xfrm>
          <a:prstGeom prst="rect">
            <a:avLst/>
          </a:prstGeom>
          <a:noFill/>
        </p:spPr>
        <p:txBody>
          <a:bodyPr wrap="square" rtlCol="0" anchor="ctr">
            <a:spAutoFit/>
          </a:bodyPr>
          <a:lstStyle/>
          <a:p>
            <a:pPr algn="ctr"/>
            <a:r>
              <a:rPr kumimoji="1" lang="ja-JP" altLang="en-US" sz="600"/>
              <a:t>株式会社進々堂 様</a:t>
            </a:r>
            <a:endParaRPr kumimoji="1" lang="ja-JP" altLang="en-US" sz="600" dirty="0"/>
          </a:p>
        </p:txBody>
      </p:sp>
      <p:pic>
        <p:nvPicPr>
          <p:cNvPr id="39" name="Picture 12">
            <a:extLst>
              <a:ext uri="{FF2B5EF4-FFF2-40B4-BE49-F238E27FC236}">
                <a16:creationId xmlns:a16="http://schemas.microsoft.com/office/drawing/2014/main" id="{18CA27F5-0D10-0A6B-919C-ECEEC68A09E0}"/>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135160" y="3605577"/>
            <a:ext cx="877135" cy="5795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a:extLst>
              <a:ext uri="{FF2B5EF4-FFF2-40B4-BE49-F238E27FC236}">
                <a16:creationId xmlns:a16="http://schemas.microsoft.com/office/drawing/2014/main" id="{2E0A1DA4-5160-DC51-A0B9-5D560B9DB51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652626" y="3613738"/>
            <a:ext cx="883444" cy="57854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a:extLst>
              <a:ext uri="{FF2B5EF4-FFF2-40B4-BE49-F238E27FC236}">
                <a16:creationId xmlns:a16="http://schemas.microsoft.com/office/drawing/2014/main" id="{FE0844C4-A52E-33E3-5294-9AE6EFADD0D3}"/>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163973" y="3602675"/>
            <a:ext cx="880124" cy="60098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a:extLst>
              <a:ext uri="{FF2B5EF4-FFF2-40B4-BE49-F238E27FC236}">
                <a16:creationId xmlns:a16="http://schemas.microsoft.com/office/drawing/2014/main" id="{05D91632-D01C-31DE-DBB5-1502D2035F2E}"/>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678226" y="3606682"/>
            <a:ext cx="874759" cy="584273"/>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a:extLst>
              <a:ext uri="{FF2B5EF4-FFF2-40B4-BE49-F238E27FC236}">
                <a16:creationId xmlns:a16="http://schemas.microsoft.com/office/drawing/2014/main" id="{6662F281-2EDB-2B55-7C5C-30E66E0CC872}"/>
              </a:ext>
            </a:extLst>
          </p:cNvPr>
          <p:cNvSpPr txBox="1"/>
          <p:nvPr/>
        </p:nvSpPr>
        <p:spPr>
          <a:xfrm>
            <a:off x="2417866" y="4209859"/>
            <a:ext cx="1330671" cy="184666"/>
          </a:xfrm>
          <a:prstGeom prst="rect">
            <a:avLst/>
          </a:prstGeom>
          <a:noFill/>
        </p:spPr>
        <p:txBody>
          <a:bodyPr wrap="square" rtlCol="0" anchor="ctr">
            <a:spAutoFit/>
          </a:bodyPr>
          <a:lstStyle/>
          <a:p>
            <a:pPr algn="ctr"/>
            <a:r>
              <a:rPr kumimoji="1" lang="ja-JP" altLang="en-US" sz="600"/>
              <a:t>株式会社ベストコンサル</a:t>
            </a:r>
            <a:r>
              <a:rPr kumimoji="1" lang="en-US" altLang="ja-JP" sz="600" dirty="0"/>
              <a:t> </a:t>
            </a:r>
            <a:r>
              <a:rPr kumimoji="1" lang="ja-JP" altLang="en-US" sz="600"/>
              <a:t>様</a:t>
            </a:r>
            <a:endParaRPr kumimoji="1" lang="ja-JP" altLang="en-US" sz="600" dirty="0"/>
          </a:p>
        </p:txBody>
      </p:sp>
      <p:sp>
        <p:nvSpPr>
          <p:cNvPr id="45" name="テキスト ボックス 44">
            <a:extLst>
              <a:ext uri="{FF2B5EF4-FFF2-40B4-BE49-F238E27FC236}">
                <a16:creationId xmlns:a16="http://schemas.microsoft.com/office/drawing/2014/main" id="{6AA0168C-5432-105B-E30B-6E2160F75522}"/>
              </a:ext>
            </a:extLst>
          </p:cNvPr>
          <p:cNvSpPr txBox="1"/>
          <p:nvPr/>
        </p:nvSpPr>
        <p:spPr>
          <a:xfrm>
            <a:off x="4020744" y="4209859"/>
            <a:ext cx="1114045" cy="184666"/>
          </a:xfrm>
          <a:prstGeom prst="rect">
            <a:avLst/>
          </a:prstGeom>
          <a:noFill/>
        </p:spPr>
        <p:txBody>
          <a:bodyPr wrap="square" rtlCol="0" anchor="ctr">
            <a:spAutoFit/>
          </a:bodyPr>
          <a:lstStyle/>
          <a:p>
            <a:pPr algn="ctr"/>
            <a:r>
              <a:rPr kumimoji="1" lang="ja-JP" altLang="en-US" sz="600"/>
              <a:t>株式会社ダイナミクス 様</a:t>
            </a:r>
            <a:endParaRPr kumimoji="1" lang="ja-JP" altLang="en-US" sz="600" dirty="0"/>
          </a:p>
        </p:txBody>
      </p:sp>
      <p:sp>
        <p:nvSpPr>
          <p:cNvPr id="46" name="テキスト ボックス 45">
            <a:extLst>
              <a:ext uri="{FF2B5EF4-FFF2-40B4-BE49-F238E27FC236}">
                <a16:creationId xmlns:a16="http://schemas.microsoft.com/office/drawing/2014/main" id="{7C494D6F-EB3B-39A0-2B29-5126EEEDDD2D}"/>
              </a:ext>
            </a:extLst>
          </p:cNvPr>
          <p:cNvSpPr txBox="1"/>
          <p:nvPr/>
        </p:nvSpPr>
        <p:spPr>
          <a:xfrm>
            <a:off x="5384208" y="4206346"/>
            <a:ext cx="1444513" cy="184666"/>
          </a:xfrm>
          <a:prstGeom prst="rect">
            <a:avLst/>
          </a:prstGeom>
          <a:noFill/>
        </p:spPr>
        <p:txBody>
          <a:bodyPr wrap="square" rtlCol="0" anchor="ctr">
            <a:spAutoFit/>
          </a:bodyPr>
          <a:lstStyle/>
          <a:p>
            <a:pPr algn="ctr"/>
            <a:r>
              <a:rPr kumimoji="1" lang="ja-JP" altLang="en-US" sz="600"/>
              <a:t>新潟市医師会 様</a:t>
            </a:r>
            <a:endParaRPr kumimoji="1" lang="ja-JP" altLang="en-US" sz="600" dirty="0"/>
          </a:p>
        </p:txBody>
      </p:sp>
      <p:sp>
        <p:nvSpPr>
          <p:cNvPr id="47" name="テキスト ボックス 46">
            <a:extLst>
              <a:ext uri="{FF2B5EF4-FFF2-40B4-BE49-F238E27FC236}">
                <a16:creationId xmlns:a16="http://schemas.microsoft.com/office/drawing/2014/main" id="{FCE85E56-7658-2A6F-44F5-3D6BD3AC1F1C}"/>
              </a:ext>
            </a:extLst>
          </p:cNvPr>
          <p:cNvSpPr txBox="1"/>
          <p:nvPr/>
        </p:nvSpPr>
        <p:spPr>
          <a:xfrm>
            <a:off x="7078140" y="4189910"/>
            <a:ext cx="1114045" cy="184666"/>
          </a:xfrm>
          <a:prstGeom prst="rect">
            <a:avLst/>
          </a:prstGeom>
          <a:noFill/>
        </p:spPr>
        <p:txBody>
          <a:bodyPr wrap="square" rtlCol="0" anchor="ctr">
            <a:spAutoFit/>
          </a:bodyPr>
          <a:lstStyle/>
          <a:p>
            <a:pPr algn="ctr"/>
            <a:r>
              <a:rPr kumimoji="1" lang="ja-JP" altLang="en-US" sz="600"/>
              <a:t>社会福祉法人みやび 様</a:t>
            </a:r>
            <a:endParaRPr kumimoji="1" lang="ja-JP" altLang="en-US" sz="600" dirty="0"/>
          </a:p>
        </p:txBody>
      </p:sp>
      <p:sp>
        <p:nvSpPr>
          <p:cNvPr id="49" name="コンテンツ プレースホルダー 2">
            <a:extLst>
              <a:ext uri="{FF2B5EF4-FFF2-40B4-BE49-F238E27FC236}">
                <a16:creationId xmlns:a16="http://schemas.microsoft.com/office/drawing/2014/main" id="{95121434-B6AE-721E-BA0B-537C195E29C2}"/>
              </a:ext>
            </a:extLst>
          </p:cNvPr>
          <p:cNvSpPr>
            <a:spLocks noGrp="1"/>
          </p:cNvSpPr>
          <p:nvPr>
            <p:ph idx="1"/>
          </p:nvPr>
        </p:nvSpPr>
        <p:spPr>
          <a:xfrm>
            <a:off x="628649" y="777786"/>
            <a:ext cx="7886701" cy="3671828"/>
          </a:xfrm>
        </p:spPr>
        <p:txBody>
          <a:bodyPr>
            <a:normAutofit/>
          </a:bodyPr>
          <a:lstStyle/>
          <a:p>
            <a:r>
              <a:rPr lang="ja-JP" altLang="en-US" sz="1400"/>
              <a:t>日本人のワークスタイルの変化を見つめてきたサイボウズ。</a:t>
            </a:r>
            <a:br>
              <a:rPr lang="en-US" altLang="ja-JP" sz="1400" dirty="0"/>
            </a:br>
            <a:r>
              <a:rPr lang="ja-JP" altLang="en-US" sz="1400"/>
              <a:t>ユーザーのニーズに合わせて進化しつづけ、</a:t>
            </a:r>
            <a:br>
              <a:rPr lang="en-US" altLang="ja-JP" sz="1400" dirty="0"/>
            </a:br>
            <a:r>
              <a:rPr lang="ja-JP" altLang="en-US" b="1">
                <a:solidFill>
                  <a:srgbClr val="EE3556"/>
                </a:solidFill>
                <a:latin typeface="Yu Gothic" panose="020B0400000000000000" pitchFamily="34" charset="-128"/>
                <a:ea typeface="Yu Gothic" panose="020B0400000000000000" pitchFamily="34" charset="-128"/>
              </a:rPr>
              <a:t>業界業種を問わず、多くの中小企業</a:t>
            </a:r>
            <a:r>
              <a:rPr lang="ja-JP" altLang="en-US" sz="1400"/>
              <a:t>に支持されています。</a:t>
            </a:r>
            <a:endParaRPr lang="en-US" altLang="ja-JP" sz="1400" dirty="0"/>
          </a:p>
        </p:txBody>
      </p:sp>
      <p:pic>
        <p:nvPicPr>
          <p:cNvPr id="48" name="図 47" descr="スーツを着た男性たち&#10;&#10;自動的に生成された説明">
            <a:extLst>
              <a:ext uri="{FF2B5EF4-FFF2-40B4-BE49-F238E27FC236}">
                <a16:creationId xmlns:a16="http://schemas.microsoft.com/office/drawing/2014/main" id="{DA61B167-FC3C-9B2A-7514-528A08BC238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59024" y="2272434"/>
            <a:ext cx="886241" cy="598632"/>
          </a:xfrm>
          <a:prstGeom prst="rect">
            <a:avLst/>
          </a:prstGeom>
        </p:spPr>
      </p:pic>
      <p:pic>
        <p:nvPicPr>
          <p:cNvPr id="51" name="図 50" descr="人, 女性, コンピュータ, 男 が含まれている画像&#10;&#10;自動的に生成された説明">
            <a:extLst>
              <a:ext uri="{FF2B5EF4-FFF2-40B4-BE49-F238E27FC236}">
                <a16:creationId xmlns:a16="http://schemas.microsoft.com/office/drawing/2014/main" id="{7295E20F-C74E-BC8C-E2F8-B367D3DBB85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179121" y="3608863"/>
            <a:ext cx="886241" cy="598632"/>
          </a:xfrm>
          <a:prstGeom prst="rect">
            <a:avLst/>
          </a:prstGeom>
        </p:spPr>
      </p:pic>
      <p:pic>
        <p:nvPicPr>
          <p:cNvPr id="3" name="図 2">
            <a:extLst>
              <a:ext uri="{FF2B5EF4-FFF2-40B4-BE49-F238E27FC236}">
                <a16:creationId xmlns:a16="http://schemas.microsoft.com/office/drawing/2014/main" id="{B730A828-4FCA-B6C5-9D3D-75A578D9FF6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668364" y="2281575"/>
            <a:ext cx="850705" cy="567137"/>
          </a:xfrm>
          <a:prstGeom prst="rect">
            <a:avLst/>
          </a:prstGeom>
        </p:spPr>
      </p:pic>
      <p:pic>
        <p:nvPicPr>
          <p:cNvPr id="28" name="図 27">
            <a:extLst>
              <a:ext uri="{FF2B5EF4-FFF2-40B4-BE49-F238E27FC236}">
                <a16:creationId xmlns:a16="http://schemas.microsoft.com/office/drawing/2014/main" id="{CBB8C39F-4DC5-BE90-0254-0F9342CDF7A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71029" y="2267891"/>
            <a:ext cx="867466" cy="605491"/>
          </a:xfrm>
          <a:prstGeom prst="rect">
            <a:avLst/>
          </a:prstGeom>
        </p:spPr>
      </p:pic>
    </p:spTree>
    <p:extLst>
      <p:ext uri="{BB962C8B-B14F-4D97-AF65-F5344CB8AC3E}">
        <p14:creationId xmlns:p14="http://schemas.microsoft.com/office/powerpoint/2010/main" val="3972242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66D40A-2622-5BBD-61F1-9866DE94988B}"/>
              </a:ext>
            </a:extLst>
          </p:cNvPr>
          <p:cNvSpPr>
            <a:spLocks noGrp="1"/>
          </p:cNvSpPr>
          <p:nvPr>
            <p:ph type="title"/>
          </p:nvPr>
        </p:nvSpPr>
        <p:spPr>
          <a:xfrm>
            <a:off x="628650" y="1941279"/>
            <a:ext cx="7886700" cy="541571"/>
          </a:xfrm>
        </p:spPr>
        <p:txBody>
          <a:bodyPr/>
          <a:lstStyle/>
          <a:p>
            <a:r>
              <a:rPr kumimoji="1" lang="ja-JP" altLang="en-US" sz="3200"/>
              <a:t>サイボウズ</a:t>
            </a:r>
            <a:r>
              <a:rPr kumimoji="1" lang="en-US" altLang="ja-JP" sz="3200" dirty="0"/>
              <a:t> Office </a:t>
            </a:r>
            <a:r>
              <a:rPr kumimoji="1" lang="ja-JP" altLang="en-US" sz="3200"/>
              <a:t>機能紹介</a:t>
            </a:r>
          </a:p>
        </p:txBody>
      </p:sp>
      <p:sp>
        <p:nvSpPr>
          <p:cNvPr id="3" name="フッター プレースホルダー 2">
            <a:extLst>
              <a:ext uri="{FF2B5EF4-FFF2-40B4-BE49-F238E27FC236}">
                <a16:creationId xmlns:a16="http://schemas.microsoft.com/office/drawing/2014/main" id="{0691526E-8FFC-66F8-B9CF-153B8FE634EA}"/>
              </a:ext>
            </a:extLst>
          </p:cNvPr>
          <p:cNvSpPr>
            <a:spLocks noGrp="1"/>
          </p:cNvSpPr>
          <p:nvPr>
            <p:ph type="ftr" sz="quarter" idx="3"/>
          </p:nvPr>
        </p:nvSpPr>
        <p:spPr/>
        <p:txBody>
          <a:bodyPr/>
          <a:lstStyle/>
          <a:p>
            <a:r>
              <a:rPr kumimoji="1" lang="en" altLang="ja-JP"/>
              <a:t>Copyright © Cybozu, Inc.</a:t>
            </a:r>
            <a:endParaRPr kumimoji="1" lang="ja-JP" altLang="en-US"/>
          </a:p>
        </p:txBody>
      </p:sp>
      <p:sp>
        <p:nvSpPr>
          <p:cNvPr id="4" name="スライド番号プレースホルダー 3">
            <a:extLst>
              <a:ext uri="{FF2B5EF4-FFF2-40B4-BE49-F238E27FC236}">
                <a16:creationId xmlns:a16="http://schemas.microsoft.com/office/drawing/2014/main" id="{AFEF67DA-5F53-BBCB-D08C-BEF4C3F8569B}"/>
              </a:ext>
            </a:extLst>
          </p:cNvPr>
          <p:cNvSpPr>
            <a:spLocks noGrp="1"/>
          </p:cNvSpPr>
          <p:nvPr>
            <p:ph type="sldNum" sz="quarter" idx="4"/>
          </p:nvPr>
        </p:nvSpPr>
        <p:spPr/>
        <p:txBody>
          <a:bodyPr/>
          <a:lstStyle/>
          <a:p>
            <a:fld id="{870598C0-F87F-9642-9260-C28AE0AA0F34}" type="slidenum">
              <a:rPr kumimoji="1" lang="ja-JP" altLang="en-US" smtClean="0"/>
              <a:pPr/>
              <a:t>7</a:t>
            </a:fld>
            <a:endParaRPr kumimoji="1" lang="ja-JP" altLang="en-US"/>
          </a:p>
        </p:txBody>
      </p:sp>
      <p:sp>
        <p:nvSpPr>
          <p:cNvPr id="5" name="タイトル 1">
            <a:extLst>
              <a:ext uri="{FF2B5EF4-FFF2-40B4-BE49-F238E27FC236}">
                <a16:creationId xmlns:a16="http://schemas.microsoft.com/office/drawing/2014/main" id="{177408BC-63D4-C1D7-9045-36227234204D}"/>
              </a:ext>
            </a:extLst>
          </p:cNvPr>
          <p:cNvSpPr txBox="1">
            <a:spLocks/>
          </p:cNvSpPr>
          <p:nvPr/>
        </p:nvSpPr>
        <p:spPr>
          <a:xfrm>
            <a:off x="2235200" y="2652479"/>
            <a:ext cx="4375150" cy="1627421"/>
          </a:xfrm>
          <a:prstGeom prst="rect">
            <a:avLst/>
          </a:prstGeom>
        </p:spPr>
        <p:txBody>
          <a:bodyPr vert="horz" lIns="91440" tIns="45720" rIns="91440" bIns="45720" rtlCol="0" anchor="t" anchorCtr="0">
            <a:noAutofit/>
          </a:bodyPr>
          <a:lstStyle>
            <a:lvl1pPr algn="ctr" defTabSz="685800" rtl="0" eaLnBrk="1" latinLnBrk="0" hangingPunct="1">
              <a:lnSpc>
                <a:spcPct val="90000"/>
              </a:lnSpc>
              <a:spcBef>
                <a:spcPct val="0"/>
              </a:spcBef>
              <a:buNone/>
              <a:defRPr kumimoji="1" sz="2600" b="1" i="0" kern="1200" spc="200" baseline="0">
                <a:solidFill>
                  <a:srgbClr val="1892D4"/>
                </a:solidFill>
                <a:latin typeface="Yu Gothic" panose="020B0400000000000000" pitchFamily="34" charset="-128"/>
                <a:ea typeface="Yu Gothic" panose="020B0400000000000000" pitchFamily="34" charset="-128"/>
                <a:cs typeface="+mj-cs"/>
              </a:defRPr>
            </a:lvl1pPr>
          </a:lstStyle>
          <a:p>
            <a:pPr marL="266700" indent="-266700" algn="l">
              <a:lnSpc>
                <a:spcPct val="110000"/>
              </a:lnSpc>
              <a:buClr>
                <a:srgbClr val="1892D4"/>
              </a:buClr>
              <a:buSzPct val="80000"/>
              <a:buFont typeface="Wingdings" pitchFamily="2" charset="2"/>
              <a:buChar char="l"/>
            </a:pPr>
            <a:r>
              <a:rPr lang="ja-JP" altLang="en-US" sz="2000"/>
              <a:t>機能とコース概要</a:t>
            </a:r>
            <a:endParaRPr lang="en-US" altLang="ja-JP" sz="2000" dirty="0"/>
          </a:p>
          <a:p>
            <a:pPr marL="266700" indent="-266700" algn="l">
              <a:lnSpc>
                <a:spcPct val="110000"/>
              </a:lnSpc>
              <a:buClr>
                <a:srgbClr val="1892D4"/>
              </a:buClr>
              <a:buSzPct val="80000"/>
              <a:buFont typeface="Wingdings" pitchFamily="2" charset="2"/>
              <a:buChar char="l"/>
            </a:pPr>
            <a:r>
              <a:rPr lang="ja-JP" altLang="en-US" sz="2000"/>
              <a:t>利用シーン別機能一覧</a:t>
            </a:r>
            <a:endParaRPr lang="en-US" altLang="ja-JP" sz="2000" dirty="0"/>
          </a:p>
          <a:p>
            <a:pPr marL="266700" indent="-266700" algn="l">
              <a:lnSpc>
                <a:spcPct val="110000"/>
              </a:lnSpc>
              <a:buClr>
                <a:srgbClr val="1892D4"/>
              </a:buClr>
              <a:buSzPct val="80000"/>
              <a:buFont typeface="Wingdings" pitchFamily="2" charset="2"/>
              <a:buChar char="l"/>
            </a:pPr>
            <a:r>
              <a:rPr lang="ja-JP" altLang="en-US" sz="2000"/>
              <a:t>各機能の紹介</a:t>
            </a:r>
            <a:endParaRPr lang="en-US" altLang="ja-JP" sz="2000" dirty="0"/>
          </a:p>
          <a:p>
            <a:pPr marL="266700" indent="-266700" algn="l">
              <a:lnSpc>
                <a:spcPct val="110000"/>
              </a:lnSpc>
              <a:buClr>
                <a:srgbClr val="1892D4"/>
              </a:buClr>
              <a:buSzPct val="80000"/>
              <a:buFont typeface="Wingdings" pitchFamily="2" charset="2"/>
              <a:buChar char="l"/>
            </a:pPr>
            <a:r>
              <a:rPr lang="ja-JP" altLang="en-US" sz="2000"/>
              <a:t>公式ツール</a:t>
            </a:r>
            <a:endParaRPr lang="en-US" altLang="ja-JP" sz="2000" dirty="0"/>
          </a:p>
        </p:txBody>
      </p:sp>
    </p:spTree>
    <p:extLst>
      <p:ext uri="{BB962C8B-B14F-4D97-AF65-F5344CB8AC3E}">
        <p14:creationId xmlns:p14="http://schemas.microsoft.com/office/powerpoint/2010/main" val="3825222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BA82260-1CF8-95B4-004D-60FF80D4BD32}"/>
              </a:ext>
            </a:extLst>
          </p:cNvPr>
          <p:cNvSpPr>
            <a:spLocks noGrp="1"/>
          </p:cNvSpPr>
          <p:nvPr>
            <p:ph idx="1"/>
          </p:nvPr>
        </p:nvSpPr>
        <p:spPr/>
        <p:txBody>
          <a:bodyPr>
            <a:normAutofit/>
          </a:bodyPr>
          <a:lstStyle/>
          <a:p>
            <a:r>
              <a:rPr lang="ja-JP" altLang="en-US" sz="1400"/>
              <a:t>標準機能を全てご利用いただける</a:t>
            </a:r>
            <a:r>
              <a:rPr lang="ja-JP" altLang="en-US" b="1">
                <a:solidFill>
                  <a:srgbClr val="EE3556"/>
                </a:solidFill>
                <a:latin typeface="Yu Gothic" panose="020B0400000000000000" pitchFamily="34" charset="-128"/>
                <a:ea typeface="Yu Gothic" panose="020B0400000000000000" pitchFamily="34" charset="-128"/>
              </a:rPr>
              <a:t>スタンダードコース</a:t>
            </a:r>
            <a:r>
              <a:rPr lang="ja-JP" altLang="en-US" sz="1400"/>
              <a:t>と、</a:t>
            </a:r>
            <a:br>
              <a:rPr lang="en-US" altLang="ja-JP" sz="1400" dirty="0"/>
            </a:br>
            <a:r>
              <a:rPr lang="ja-JP" altLang="en-US" sz="1400"/>
              <a:t>標準機能に加え、カスタムアプリまでご利用いただける</a:t>
            </a:r>
            <a:r>
              <a:rPr lang="ja-JP" altLang="en-US" sz="1800" b="1">
                <a:solidFill>
                  <a:srgbClr val="EE3556"/>
                </a:solidFill>
                <a:latin typeface="Yu Gothic" panose="020B0400000000000000" pitchFamily="34" charset="-128"/>
                <a:ea typeface="Yu Gothic" panose="020B0400000000000000" pitchFamily="34" charset="-128"/>
              </a:rPr>
              <a:t>プレミアムコース</a:t>
            </a:r>
            <a:r>
              <a:rPr lang="ja-JP" altLang="en-US" sz="1400"/>
              <a:t>をご用意しています。</a:t>
            </a:r>
            <a:endParaRPr lang="en-US" altLang="ja-JP" sz="1400" dirty="0"/>
          </a:p>
        </p:txBody>
      </p:sp>
      <p:sp>
        <p:nvSpPr>
          <p:cNvPr id="10" name="テキスト ボックス 9">
            <a:extLst>
              <a:ext uri="{FF2B5EF4-FFF2-40B4-BE49-F238E27FC236}">
                <a16:creationId xmlns:a16="http://schemas.microsoft.com/office/drawing/2014/main" id="{754B1039-BFB8-20DE-D613-1993867C95F0}"/>
              </a:ext>
            </a:extLst>
          </p:cNvPr>
          <p:cNvSpPr txBox="1"/>
          <p:nvPr/>
        </p:nvSpPr>
        <p:spPr>
          <a:xfrm>
            <a:off x="5230678" y="117453"/>
            <a:ext cx="3284671" cy="184666"/>
          </a:xfrm>
          <a:prstGeom prst="rect">
            <a:avLst/>
          </a:prstGeom>
          <a:noFill/>
        </p:spPr>
        <p:txBody>
          <a:bodyPr wrap="square" lIns="0" tIns="0" rIns="0" bIns="0" rtlCol="0">
            <a:spAutoFit/>
          </a:bodyPr>
          <a:lstStyle/>
          <a:p>
            <a:pPr algn="r"/>
            <a:r>
              <a:rPr kumimoji="1" lang="ja-JP" altLang="en-US" sz="1200" b="1" spc="60">
                <a:solidFill>
                  <a:srgbClr val="1892D4"/>
                </a:solidFill>
                <a:latin typeface="Yu Gothic" panose="020B0400000000000000" pitchFamily="34" charset="-128"/>
                <a:ea typeface="Yu Gothic" panose="020B0400000000000000" pitchFamily="34" charset="-128"/>
              </a:rPr>
              <a:t>機能紹介</a:t>
            </a:r>
          </a:p>
        </p:txBody>
      </p:sp>
      <p:sp>
        <p:nvSpPr>
          <p:cNvPr id="8" name="タイトル 7">
            <a:extLst>
              <a:ext uri="{FF2B5EF4-FFF2-40B4-BE49-F238E27FC236}">
                <a16:creationId xmlns:a16="http://schemas.microsoft.com/office/drawing/2014/main" id="{A2F77FB5-65A3-618C-6676-07B89929D731}"/>
              </a:ext>
            </a:extLst>
          </p:cNvPr>
          <p:cNvSpPr>
            <a:spLocks noGrp="1"/>
          </p:cNvSpPr>
          <p:nvPr>
            <p:ph type="title"/>
          </p:nvPr>
        </p:nvSpPr>
        <p:spPr/>
        <p:txBody>
          <a:bodyPr/>
          <a:lstStyle/>
          <a:p>
            <a:r>
              <a:rPr lang="ja-JP" altLang="en-US"/>
              <a:t>機能とコース概要</a:t>
            </a:r>
          </a:p>
        </p:txBody>
      </p:sp>
      <p:graphicFrame>
        <p:nvGraphicFramePr>
          <p:cNvPr id="11" name="表 13">
            <a:extLst>
              <a:ext uri="{FF2B5EF4-FFF2-40B4-BE49-F238E27FC236}">
                <a16:creationId xmlns:a16="http://schemas.microsoft.com/office/drawing/2014/main" id="{63C5DE1D-8E4C-84C1-C6E5-391819A31682}"/>
              </a:ext>
            </a:extLst>
          </p:cNvPr>
          <p:cNvGraphicFramePr>
            <a:graphicFrameLocks/>
          </p:cNvGraphicFramePr>
          <p:nvPr>
            <p:extLst>
              <p:ext uri="{D42A27DB-BD31-4B8C-83A1-F6EECF244321}">
                <p14:modId xmlns:p14="http://schemas.microsoft.com/office/powerpoint/2010/main" val="113953834"/>
              </p:ext>
            </p:extLst>
          </p:nvPr>
        </p:nvGraphicFramePr>
        <p:xfrm>
          <a:off x="705274" y="1605515"/>
          <a:ext cx="7867387" cy="3019783"/>
        </p:xfrm>
        <a:graphic>
          <a:graphicData uri="http://schemas.openxmlformats.org/drawingml/2006/table">
            <a:tbl>
              <a:tblPr firstRow="1" bandRow="1">
                <a:tableStyleId>{5C22544A-7EE6-4342-B048-85BDC9FD1C3A}</a:tableStyleId>
              </a:tblPr>
              <a:tblGrid>
                <a:gridCol w="4855954">
                  <a:extLst>
                    <a:ext uri="{9D8B030D-6E8A-4147-A177-3AD203B41FA5}">
                      <a16:colId xmlns:a16="http://schemas.microsoft.com/office/drawing/2014/main" val="3544106161"/>
                    </a:ext>
                  </a:extLst>
                </a:gridCol>
                <a:gridCol w="3011433">
                  <a:extLst>
                    <a:ext uri="{9D8B030D-6E8A-4147-A177-3AD203B41FA5}">
                      <a16:colId xmlns:a16="http://schemas.microsoft.com/office/drawing/2014/main" val="3820481010"/>
                    </a:ext>
                  </a:extLst>
                </a:gridCol>
              </a:tblGrid>
              <a:tr h="65341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1" i="0">
                          <a:latin typeface="Yu Gothic" panose="020B0400000000000000" pitchFamily="34" charset="-128"/>
                          <a:ea typeface="Yu Gothic" panose="020B0400000000000000" pitchFamily="34" charset="-128"/>
                        </a:rPr>
                        <a:t>スタンダードコース</a:t>
                      </a:r>
                      <a:endParaRPr kumimoji="1" lang="en-US" altLang="ja-JP" sz="1800" b="1" i="0" dirty="0">
                        <a:latin typeface="Yu Gothic" panose="020B0400000000000000" pitchFamily="34" charset="-128"/>
                        <a:ea typeface="Yu Gothic" panose="020B0400000000000000" pitchFamily="34" charset="-128"/>
                      </a:endParaRPr>
                    </a:p>
                  </a:txBody>
                  <a:tcPr anchor="ctr">
                    <a:solidFill>
                      <a:srgbClr val="1892D4"/>
                    </a:solidFill>
                  </a:tcPr>
                </a:tc>
                <a:tc>
                  <a:txBody>
                    <a:bodyPr/>
                    <a:lstStyle/>
                    <a:p>
                      <a:pPr algn="ctr"/>
                      <a:r>
                        <a:rPr kumimoji="1" lang="ja-JP" altLang="en-US" sz="1500" b="1" i="0">
                          <a:latin typeface="Yu Gothic" panose="020B0400000000000000" pitchFamily="34" charset="-128"/>
                          <a:ea typeface="Yu Gothic" panose="020B0400000000000000" pitchFamily="34" charset="-128"/>
                        </a:rPr>
                        <a:t>プレミアムコース</a:t>
                      </a:r>
                      <a:endParaRPr kumimoji="1" lang="en-US" altLang="ja-JP" sz="1500" b="1" i="0" dirty="0">
                        <a:latin typeface="Yu Gothic" panose="020B0400000000000000" pitchFamily="34" charset="-128"/>
                        <a:ea typeface="Yu Gothic" panose="020B0400000000000000" pitchFamily="34" charset="-128"/>
                      </a:endParaRPr>
                    </a:p>
                  </a:txBody>
                  <a:tcPr anchor="ctr">
                    <a:solidFill>
                      <a:srgbClr val="FFB63A"/>
                    </a:solidFill>
                  </a:tcPr>
                </a:tc>
                <a:extLst>
                  <a:ext uri="{0D108BD9-81ED-4DB2-BD59-A6C34878D82A}">
                    <a16:rowId xmlns:a16="http://schemas.microsoft.com/office/drawing/2014/main" val="2347456240"/>
                  </a:ext>
                </a:extLst>
              </a:tr>
              <a:tr h="64221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00" b="1" i="0">
                          <a:solidFill>
                            <a:schemeClr val="tx1"/>
                          </a:solidFill>
                          <a:latin typeface="Yu Gothic" panose="020B0400000000000000" pitchFamily="34" charset="-128"/>
                          <a:ea typeface="Yu Gothic" panose="020B0400000000000000" pitchFamily="34" charset="-128"/>
                        </a:rPr>
                        <a:t>月額</a:t>
                      </a:r>
                      <a:r>
                        <a:rPr kumimoji="1" lang="ja-JP" altLang="en-US" sz="1800" b="1" i="0">
                          <a:solidFill>
                            <a:schemeClr val="tx1"/>
                          </a:solidFill>
                          <a:latin typeface="Yu Gothic" panose="020B0400000000000000" pitchFamily="34" charset="-128"/>
                          <a:ea typeface="Yu Gothic" panose="020B0400000000000000" pitchFamily="34" charset="-128"/>
                        </a:rPr>
                        <a:t>５００</a:t>
                      </a:r>
                      <a:r>
                        <a:rPr kumimoji="1" lang="ja-JP" altLang="en-US" sz="1300" b="1" i="0">
                          <a:solidFill>
                            <a:schemeClr val="tx1"/>
                          </a:solidFill>
                          <a:latin typeface="Yu Gothic" panose="020B0400000000000000" pitchFamily="34" charset="-128"/>
                          <a:ea typeface="Yu Gothic" panose="020B0400000000000000" pitchFamily="34" charset="-128"/>
                        </a:rPr>
                        <a:t>円 </a:t>
                      </a:r>
                      <a:r>
                        <a:rPr kumimoji="1" lang="en-US" altLang="ja-JP" sz="1300" b="1" i="0" dirty="0">
                          <a:solidFill>
                            <a:schemeClr val="tx1"/>
                          </a:solidFill>
                          <a:latin typeface="Yu Gothic" panose="020B0400000000000000" pitchFamily="34" charset="-128"/>
                          <a:ea typeface="Yu Gothic" panose="020B0400000000000000" pitchFamily="34" charset="-128"/>
                        </a:rPr>
                        <a:t>/</a:t>
                      </a:r>
                      <a:r>
                        <a:rPr kumimoji="1" lang="ja-JP" altLang="en-US" sz="1300" b="1" i="0">
                          <a:solidFill>
                            <a:schemeClr val="tx1"/>
                          </a:solidFill>
                          <a:latin typeface="Yu Gothic" panose="020B0400000000000000" pitchFamily="34" charset="-128"/>
                          <a:ea typeface="Yu Gothic" panose="020B0400000000000000" pitchFamily="34" charset="-128"/>
                        </a:rPr>
                        <a:t> </a:t>
                      </a:r>
                      <a:r>
                        <a:rPr kumimoji="1" lang="en-US" altLang="ja-JP" sz="1300" b="1" i="0" dirty="0">
                          <a:solidFill>
                            <a:schemeClr val="tx1"/>
                          </a:solidFill>
                          <a:latin typeface="Yu Gothic" panose="020B0400000000000000" pitchFamily="34" charset="-128"/>
                          <a:ea typeface="Yu Gothic" panose="020B0400000000000000" pitchFamily="34" charset="-128"/>
                        </a:rPr>
                        <a:t>1</a:t>
                      </a:r>
                      <a:r>
                        <a:rPr kumimoji="1" lang="ja-JP" altLang="en-US" sz="1300" b="1" i="0">
                          <a:solidFill>
                            <a:schemeClr val="tx1"/>
                          </a:solidFill>
                          <a:latin typeface="Yu Gothic" panose="020B0400000000000000" pitchFamily="34" charset="-128"/>
                          <a:ea typeface="Yu Gothic" panose="020B0400000000000000" pitchFamily="34" charset="-128"/>
                        </a:rPr>
                        <a:t>ユーザー</a:t>
                      </a:r>
                      <a:br>
                        <a:rPr kumimoji="1" lang="en-US" altLang="ja-JP" sz="1300" b="0" i="0" dirty="0">
                          <a:solidFill>
                            <a:schemeClr val="tx1"/>
                          </a:solidFill>
                          <a:latin typeface="Yu Gothic" panose="020B0400000000000000" pitchFamily="34" charset="-128"/>
                          <a:ea typeface="Yu Gothic" panose="020B0400000000000000" pitchFamily="34" charset="-128"/>
                        </a:rPr>
                      </a:br>
                      <a:r>
                        <a:rPr kumimoji="1" lang="ja-JP" altLang="en-US" sz="850" b="0" i="0">
                          <a:solidFill>
                            <a:schemeClr val="tx1"/>
                          </a:solidFill>
                          <a:latin typeface="Yu Gothic" panose="020B0400000000000000" pitchFamily="34" charset="-128"/>
                          <a:ea typeface="Yu Gothic" panose="020B0400000000000000" pitchFamily="34" charset="-128"/>
                        </a:rPr>
                        <a:t>（年額５</a:t>
                      </a:r>
                      <a:r>
                        <a:rPr kumimoji="1" lang="en-US" altLang="ja-JP" sz="850" b="0" i="0" dirty="0">
                          <a:solidFill>
                            <a:schemeClr val="tx1"/>
                          </a:solidFill>
                          <a:latin typeface="Yu Gothic" panose="020B0400000000000000" pitchFamily="34" charset="-128"/>
                          <a:ea typeface="Yu Gothic" panose="020B0400000000000000" pitchFamily="34" charset="-128"/>
                        </a:rPr>
                        <a:t>,</a:t>
                      </a:r>
                      <a:r>
                        <a:rPr kumimoji="1" lang="ja-JP" altLang="en-US" sz="850" b="0" i="0">
                          <a:solidFill>
                            <a:schemeClr val="tx1"/>
                          </a:solidFill>
                          <a:latin typeface="Yu Gothic" panose="020B0400000000000000" pitchFamily="34" charset="-128"/>
                          <a:ea typeface="Yu Gothic" panose="020B0400000000000000" pitchFamily="34" charset="-128"/>
                        </a:rPr>
                        <a:t>８８０円 </a:t>
                      </a:r>
                      <a:r>
                        <a:rPr kumimoji="1" lang="en-US" altLang="ja-JP" sz="850" b="0" i="0" dirty="0">
                          <a:solidFill>
                            <a:schemeClr val="tx1"/>
                          </a:solidFill>
                          <a:latin typeface="Yu Gothic" panose="020B0400000000000000" pitchFamily="34" charset="-128"/>
                          <a:ea typeface="Yu Gothic" panose="020B0400000000000000" pitchFamily="34" charset="-128"/>
                        </a:rPr>
                        <a:t>/</a:t>
                      </a:r>
                      <a:r>
                        <a:rPr kumimoji="1" lang="ja-JP" altLang="en-US" sz="850" b="0" i="0">
                          <a:solidFill>
                            <a:schemeClr val="tx1"/>
                          </a:solidFill>
                          <a:latin typeface="Yu Gothic" panose="020B0400000000000000" pitchFamily="34" charset="-128"/>
                          <a:ea typeface="Yu Gothic" panose="020B0400000000000000" pitchFamily="34" charset="-128"/>
                        </a:rPr>
                        <a:t> １ユーザー）</a:t>
                      </a:r>
                      <a:br>
                        <a:rPr kumimoji="1" lang="en-US" altLang="ja-JP" sz="850" b="0" i="0" dirty="0">
                          <a:solidFill>
                            <a:schemeClr val="tx1"/>
                          </a:solidFill>
                          <a:latin typeface="Yu Gothic" panose="020B0400000000000000" pitchFamily="34" charset="-128"/>
                          <a:ea typeface="Yu Gothic" panose="020B0400000000000000" pitchFamily="34" charset="-128"/>
                        </a:rPr>
                      </a:br>
                      <a:r>
                        <a:rPr kumimoji="1" lang="en-US" altLang="ja-JP" sz="850" b="0" i="0" dirty="0">
                          <a:solidFill>
                            <a:schemeClr val="tx1"/>
                          </a:solidFill>
                          <a:latin typeface="Yu Gothic" panose="020B0400000000000000" pitchFamily="34" charset="-128"/>
                          <a:ea typeface="Yu Gothic" panose="020B0400000000000000" pitchFamily="34" charset="-128"/>
                        </a:rPr>
                        <a:t>※</a:t>
                      </a:r>
                      <a:r>
                        <a:rPr kumimoji="1" lang="ja-JP" altLang="en-US" sz="850" b="0" i="0">
                          <a:solidFill>
                            <a:schemeClr val="tx1"/>
                          </a:solidFill>
                          <a:latin typeface="Yu Gothic" panose="020B0400000000000000" pitchFamily="34" charset="-128"/>
                          <a:ea typeface="Yu Gothic" panose="020B0400000000000000" pitchFamily="34" charset="-128"/>
                        </a:rPr>
                        <a:t>契約は５ユーザーから</a:t>
                      </a:r>
                    </a:p>
                  </a:txBody>
                  <a:tcPr anchor="ctr">
                    <a:solidFill>
                      <a:srgbClr val="1892D4">
                        <a:alpha val="30000"/>
                      </a:srgb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00" b="1" i="0">
                          <a:latin typeface="Yu Gothic" panose="020B0400000000000000" pitchFamily="34" charset="-128"/>
                          <a:ea typeface="Yu Gothic" panose="020B0400000000000000" pitchFamily="34" charset="-128"/>
                        </a:rPr>
                        <a:t>月額</a:t>
                      </a:r>
                      <a:r>
                        <a:rPr kumimoji="1" lang="ja-JP" altLang="en-US" sz="1800" b="1" i="0">
                          <a:latin typeface="Yu Gothic" panose="020B0400000000000000" pitchFamily="34" charset="-128"/>
                          <a:ea typeface="Yu Gothic" panose="020B0400000000000000" pitchFamily="34" charset="-128"/>
                        </a:rPr>
                        <a:t>８００</a:t>
                      </a:r>
                      <a:r>
                        <a:rPr kumimoji="1" lang="ja-JP" altLang="en-US" sz="1300" b="1" i="0">
                          <a:latin typeface="Yu Gothic" panose="020B0400000000000000" pitchFamily="34" charset="-128"/>
                          <a:ea typeface="Yu Gothic" panose="020B0400000000000000" pitchFamily="34" charset="-128"/>
                        </a:rPr>
                        <a:t>円 </a:t>
                      </a:r>
                      <a:r>
                        <a:rPr kumimoji="1" lang="en-US" altLang="ja-JP" sz="1300" b="1" i="0" dirty="0">
                          <a:latin typeface="Yu Gothic" panose="020B0400000000000000" pitchFamily="34" charset="-128"/>
                          <a:ea typeface="Yu Gothic" panose="020B0400000000000000" pitchFamily="34" charset="-128"/>
                        </a:rPr>
                        <a:t>/</a:t>
                      </a:r>
                      <a:r>
                        <a:rPr kumimoji="1" lang="ja-JP" altLang="en-US" sz="1300" b="1" i="0">
                          <a:latin typeface="Yu Gothic" panose="020B0400000000000000" pitchFamily="34" charset="-128"/>
                          <a:ea typeface="Yu Gothic" panose="020B0400000000000000" pitchFamily="34" charset="-128"/>
                        </a:rPr>
                        <a:t> </a:t>
                      </a:r>
                      <a:r>
                        <a:rPr kumimoji="1" lang="en-US" altLang="ja-JP" sz="1300" b="1" i="0" dirty="0">
                          <a:latin typeface="Yu Gothic" panose="020B0400000000000000" pitchFamily="34" charset="-128"/>
                          <a:ea typeface="Yu Gothic" panose="020B0400000000000000" pitchFamily="34" charset="-128"/>
                        </a:rPr>
                        <a:t>1</a:t>
                      </a:r>
                      <a:r>
                        <a:rPr kumimoji="1" lang="ja-JP" altLang="en-US" sz="1300" b="1" i="0">
                          <a:latin typeface="Yu Gothic" panose="020B0400000000000000" pitchFamily="34" charset="-128"/>
                          <a:ea typeface="Yu Gothic" panose="020B0400000000000000" pitchFamily="34" charset="-128"/>
                        </a:rPr>
                        <a:t>ユーザー</a:t>
                      </a:r>
                      <a:br>
                        <a:rPr kumimoji="1" lang="en-US" altLang="ja-JP" sz="1050" b="0" i="0" dirty="0">
                          <a:latin typeface="Yu Gothic" panose="020B0400000000000000" pitchFamily="34" charset="-128"/>
                          <a:ea typeface="Yu Gothic" panose="020B0400000000000000" pitchFamily="34" charset="-128"/>
                        </a:rPr>
                      </a:br>
                      <a:r>
                        <a:rPr kumimoji="1" lang="ja-JP" altLang="en-US" sz="850" b="0" i="0">
                          <a:latin typeface="Yu Gothic" panose="020B0400000000000000" pitchFamily="34" charset="-128"/>
                          <a:ea typeface="Yu Gothic" panose="020B0400000000000000" pitchFamily="34" charset="-128"/>
                        </a:rPr>
                        <a:t>（年額９</a:t>
                      </a:r>
                      <a:r>
                        <a:rPr kumimoji="1" lang="en-US" altLang="ja-JP" sz="850" b="0" i="0" dirty="0">
                          <a:latin typeface="Yu Gothic" panose="020B0400000000000000" pitchFamily="34" charset="-128"/>
                          <a:ea typeface="Yu Gothic" panose="020B0400000000000000" pitchFamily="34" charset="-128"/>
                        </a:rPr>
                        <a:t>,</a:t>
                      </a:r>
                      <a:r>
                        <a:rPr kumimoji="1" lang="ja-JP" altLang="en-US" sz="850" b="0" i="0">
                          <a:latin typeface="Yu Gothic" panose="020B0400000000000000" pitchFamily="34" charset="-128"/>
                          <a:ea typeface="Yu Gothic" panose="020B0400000000000000" pitchFamily="34" charset="-128"/>
                        </a:rPr>
                        <a:t>４０５円 </a:t>
                      </a:r>
                      <a:r>
                        <a:rPr kumimoji="1" lang="en-US" altLang="ja-JP" sz="850" b="0" i="0" dirty="0">
                          <a:latin typeface="Yu Gothic" panose="020B0400000000000000" pitchFamily="34" charset="-128"/>
                          <a:ea typeface="Yu Gothic" panose="020B0400000000000000" pitchFamily="34" charset="-128"/>
                        </a:rPr>
                        <a:t>/</a:t>
                      </a:r>
                      <a:r>
                        <a:rPr kumimoji="1" lang="ja-JP" altLang="en-US" sz="850" b="0" i="0">
                          <a:latin typeface="Yu Gothic" panose="020B0400000000000000" pitchFamily="34" charset="-128"/>
                          <a:ea typeface="Yu Gothic" panose="020B0400000000000000" pitchFamily="34" charset="-128"/>
                        </a:rPr>
                        <a:t>１ユーザー）</a:t>
                      </a:r>
                      <a:br>
                        <a:rPr kumimoji="1" lang="en-US" altLang="ja-JP" sz="850" b="0" i="0" dirty="0">
                          <a:latin typeface="Yu Gothic" panose="020B0400000000000000" pitchFamily="34" charset="-128"/>
                          <a:ea typeface="Yu Gothic" panose="020B0400000000000000" pitchFamily="34" charset="-128"/>
                        </a:rPr>
                      </a:br>
                      <a:r>
                        <a:rPr kumimoji="1" lang="en-US" altLang="ja-JP" sz="850" b="0" i="0" dirty="0">
                          <a:latin typeface="Yu Gothic" panose="020B0400000000000000" pitchFamily="34" charset="-128"/>
                          <a:ea typeface="Yu Gothic" panose="020B0400000000000000" pitchFamily="34" charset="-128"/>
                        </a:rPr>
                        <a:t>※</a:t>
                      </a:r>
                      <a:r>
                        <a:rPr kumimoji="1" lang="ja-JP" altLang="en-US" sz="850" b="0" i="0">
                          <a:latin typeface="Yu Gothic" panose="020B0400000000000000" pitchFamily="34" charset="-128"/>
                          <a:ea typeface="Yu Gothic" panose="020B0400000000000000" pitchFamily="34" charset="-128"/>
                        </a:rPr>
                        <a:t>契約は５ユーザーから</a:t>
                      </a:r>
                    </a:p>
                  </a:txBody>
                  <a:tcPr anchor="ctr">
                    <a:solidFill>
                      <a:srgbClr val="FFB63A">
                        <a:alpha val="30000"/>
                      </a:srgbClr>
                    </a:solidFill>
                  </a:tcPr>
                </a:tc>
                <a:extLst>
                  <a:ext uri="{0D108BD9-81ED-4DB2-BD59-A6C34878D82A}">
                    <a16:rowId xmlns:a16="http://schemas.microsoft.com/office/drawing/2014/main" val="2443366012"/>
                  </a:ext>
                </a:extLst>
              </a:tr>
              <a:tr h="1724149">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altLang="ja-JP" sz="900" b="0" i="0" u="none" strike="noStrike" dirty="0">
                        <a:effectLst/>
                        <a:latin typeface="Yu Gothic" panose="020B0400000000000000" pitchFamily="34" charset="-128"/>
                        <a:ea typeface="Yu Gothic" panose="020B0400000000000000" pitchFamily="34" charset="-128"/>
                      </a:endParaRPr>
                    </a:p>
                  </a:txBody>
                  <a:tcPr anchor="ctr">
                    <a:solidFill>
                      <a:srgbClr val="1892D4">
                        <a:alpha val="30000"/>
                      </a:srgbClr>
                    </a:solidFill>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altLang="ja-JP" sz="800" b="0" i="0" u="none" strike="noStrike" dirty="0">
                        <a:effectLst/>
                        <a:latin typeface="Yu Gothic" panose="020B0400000000000000" pitchFamily="34" charset="-128"/>
                        <a:ea typeface="Yu Gothic" panose="020B0400000000000000" pitchFamily="34" charset="-128"/>
                      </a:endParaRPr>
                    </a:p>
                  </a:txBody>
                  <a:tcPr anchor="ctr">
                    <a:solidFill>
                      <a:srgbClr val="FFB63A">
                        <a:alpha val="30000"/>
                      </a:srgbClr>
                    </a:solidFill>
                  </a:tcPr>
                </a:tc>
                <a:extLst>
                  <a:ext uri="{0D108BD9-81ED-4DB2-BD59-A6C34878D82A}">
                    <a16:rowId xmlns:a16="http://schemas.microsoft.com/office/drawing/2014/main" val="853146846"/>
                  </a:ext>
                </a:extLst>
              </a:tr>
            </a:tbl>
          </a:graphicData>
        </a:graphic>
      </p:graphicFrame>
      <p:sp>
        <p:nvSpPr>
          <p:cNvPr id="12" name="タイトル 7">
            <a:extLst>
              <a:ext uri="{FF2B5EF4-FFF2-40B4-BE49-F238E27FC236}">
                <a16:creationId xmlns:a16="http://schemas.microsoft.com/office/drawing/2014/main" id="{6E843A5D-0A54-566B-C07A-A153B6D1CD85}"/>
              </a:ext>
            </a:extLst>
          </p:cNvPr>
          <p:cNvSpPr txBox="1">
            <a:spLocks/>
          </p:cNvSpPr>
          <p:nvPr/>
        </p:nvSpPr>
        <p:spPr>
          <a:xfrm>
            <a:off x="5086175" y="3682752"/>
            <a:ext cx="1694455" cy="360000"/>
          </a:xfrm>
          <a:prstGeom prst="rect">
            <a:avLst/>
          </a:prstGeom>
        </p:spPr>
        <p:txBody>
          <a:bodyPr vert="horz" lIns="0" tIns="45720" rIns="0" bIns="45720" rtlCol="0" anchor="b" anchorCtr="0">
            <a:noAutofit/>
          </a:bodyPr>
          <a:lstStyle>
            <a:lvl1pPr algn="l" defTabSz="685800" rtl="0" eaLnBrk="1" latinLnBrk="0" hangingPunct="1">
              <a:lnSpc>
                <a:spcPct val="90000"/>
              </a:lnSpc>
              <a:spcBef>
                <a:spcPct val="0"/>
              </a:spcBef>
              <a:buNone/>
              <a:defRPr kumimoji="1" sz="2000" b="1" i="0" kern="1200" spc="180" baseline="0">
                <a:solidFill>
                  <a:srgbClr val="1892D4"/>
                </a:solidFill>
                <a:latin typeface="Yu Gothic" panose="020B0400000000000000" pitchFamily="34" charset="-128"/>
                <a:ea typeface="Yu Gothic" panose="020B0400000000000000" pitchFamily="34" charset="-128"/>
                <a:cs typeface="+mj-cs"/>
              </a:defRPr>
            </a:lvl1pPr>
          </a:lstStyle>
          <a:p>
            <a:pPr algn="ctr"/>
            <a:r>
              <a:rPr lang="en-US" altLang="ja-JP" sz="3500" b="0" dirty="0">
                <a:latin typeface="Hiragino Kaku Gothic Std W8" panose="020B0800000000000000" pitchFamily="34" charset="-128"/>
                <a:ea typeface="Hiragino Kaku Gothic Std W8" panose="020B0800000000000000" pitchFamily="34" charset="-128"/>
              </a:rPr>
              <a:t>+</a:t>
            </a:r>
          </a:p>
        </p:txBody>
      </p:sp>
      <p:pic>
        <p:nvPicPr>
          <p:cNvPr id="2" name="図 1">
            <a:extLst>
              <a:ext uri="{FF2B5EF4-FFF2-40B4-BE49-F238E27FC236}">
                <a16:creationId xmlns:a16="http://schemas.microsoft.com/office/drawing/2014/main" id="{5E7AC634-B14A-8514-9B3B-7609BB38C6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10572" y="3067599"/>
            <a:ext cx="521566" cy="521566"/>
          </a:xfrm>
          <a:prstGeom prst="rect">
            <a:avLst/>
          </a:prstGeom>
        </p:spPr>
      </p:pic>
      <p:pic>
        <p:nvPicPr>
          <p:cNvPr id="6" name="図 5">
            <a:extLst>
              <a:ext uri="{FF2B5EF4-FFF2-40B4-BE49-F238E27FC236}">
                <a16:creationId xmlns:a16="http://schemas.microsoft.com/office/drawing/2014/main" id="{486A99D1-F311-DFDB-3CE2-82881EA965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4083" y="3068664"/>
            <a:ext cx="542856" cy="542856"/>
          </a:xfrm>
          <a:prstGeom prst="rect">
            <a:avLst/>
          </a:prstGeom>
        </p:spPr>
      </p:pic>
      <p:pic>
        <p:nvPicPr>
          <p:cNvPr id="7" name="図 6">
            <a:extLst>
              <a:ext uri="{FF2B5EF4-FFF2-40B4-BE49-F238E27FC236}">
                <a16:creationId xmlns:a16="http://schemas.microsoft.com/office/drawing/2014/main" id="{9CA4DD5F-9109-EE52-4113-CF431596D3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43976" y="3039083"/>
            <a:ext cx="551030" cy="551030"/>
          </a:xfrm>
          <a:prstGeom prst="rect">
            <a:avLst/>
          </a:prstGeom>
        </p:spPr>
      </p:pic>
      <p:pic>
        <p:nvPicPr>
          <p:cNvPr id="9" name="図 8">
            <a:extLst>
              <a:ext uri="{FF2B5EF4-FFF2-40B4-BE49-F238E27FC236}">
                <a16:creationId xmlns:a16="http://schemas.microsoft.com/office/drawing/2014/main" id="{98C8DDB7-5E1A-ABF1-6EEC-6EFD9B0F37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7463" y="3055362"/>
            <a:ext cx="533221" cy="533221"/>
          </a:xfrm>
          <a:prstGeom prst="rect">
            <a:avLst/>
          </a:prstGeom>
        </p:spPr>
      </p:pic>
      <p:pic>
        <p:nvPicPr>
          <p:cNvPr id="13" name="図 12">
            <a:extLst>
              <a:ext uri="{FF2B5EF4-FFF2-40B4-BE49-F238E27FC236}">
                <a16:creationId xmlns:a16="http://schemas.microsoft.com/office/drawing/2014/main" id="{B5952A39-E75D-D0CF-2041-EA74D813188A}"/>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579955" y="3062287"/>
            <a:ext cx="533275" cy="533275"/>
          </a:xfrm>
          <a:prstGeom prst="rect">
            <a:avLst/>
          </a:prstGeom>
        </p:spPr>
      </p:pic>
      <p:pic>
        <p:nvPicPr>
          <p:cNvPr id="14" name="図 13">
            <a:extLst>
              <a:ext uri="{FF2B5EF4-FFF2-40B4-BE49-F238E27FC236}">
                <a16:creationId xmlns:a16="http://schemas.microsoft.com/office/drawing/2014/main" id="{67CBCB46-994D-898D-2CED-84B5EC0482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40840" y="3054572"/>
            <a:ext cx="520955" cy="520955"/>
          </a:xfrm>
          <a:prstGeom prst="rect">
            <a:avLst/>
          </a:prstGeom>
        </p:spPr>
      </p:pic>
      <p:pic>
        <p:nvPicPr>
          <p:cNvPr id="15" name="図 14">
            <a:extLst>
              <a:ext uri="{FF2B5EF4-FFF2-40B4-BE49-F238E27FC236}">
                <a16:creationId xmlns:a16="http://schemas.microsoft.com/office/drawing/2014/main" id="{DAD75299-1BD5-4425-E5E9-9E8EDB42CFA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12217" y="3044920"/>
            <a:ext cx="524475" cy="524475"/>
          </a:xfrm>
          <a:prstGeom prst="rect">
            <a:avLst/>
          </a:prstGeom>
        </p:spPr>
      </p:pic>
      <p:pic>
        <p:nvPicPr>
          <p:cNvPr id="16" name="図 15">
            <a:extLst>
              <a:ext uri="{FF2B5EF4-FFF2-40B4-BE49-F238E27FC236}">
                <a16:creationId xmlns:a16="http://schemas.microsoft.com/office/drawing/2014/main" id="{4325526C-74EB-792C-FF37-0AD7B60089C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58935" y="3934106"/>
            <a:ext cx="501550" cy="501550"/>
          </a:xfrm>
          <a:prstGeom prst="rect">
            <a:avLst/>
          </a:prstGeom>
        </p:spPr>
      </p:pic>
      <p:pic>
        <p:nvPicPr>
          <p:cNvPr id="17" name="図 16">
            <a:extLst>
              <a:ext uri="{FF2B5EF4-FFF2-40B4-BE49-F238E27FC236}">
                <a16:creationId xmlns:a16="http://schemas.microsoft.com/office/drawing/2014/main" id="{316AE2B9-A900-7838-8D63-EEA58A1D0F4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99150" y="3909953"/>
            <a:ext cx="494885" cy="494885"/>
          </a:xfrm>
          <a:prstGeom prst="rect">
            <a:avLst/>
          </a:prstGeom>
        </p:spPr>
      </p:pic>
      <p:pic>
        <p:nvPicPr>
          <p:cNvPr id="18" name="図 17">
            <a:extLst>
              <a:ext uri="{FF2B5EF4-FFF2-40B4-BE49-F238E27FC236}">
                <a16:creationId xmlns:a16="http://schemas.microsoft.com/office/drawing/2014/main" id="{35450976-E977-541C-7695-608E6DA31EE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979578" y="3910922"/>
            <a:ext cx="519887" cy="519887"/>
          </a:xfrm>
          <a:prstGeom prst="rect">
            <a:avLst/>
          </a:prstGeom>
        </p:spPr>
      </p:pic>
      <p:pic>
        <p:nvPicPr>
          <p:cNvPr id="19" name="図 18">
            <a:extLst>
              <a:ext uri="{FF2B5EF4-FFF2-40B4-BE49-F238E27FC236}">
                <a16:creationId xmlns:a16="http://schemas.microsoft.com/office/drawing/2014/main" id="{8062701B-1705-1CCC-C800-C79EDBCEB0E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67863" y="3890421"/>
            <a:ext cx="533948" cy="533948"/>
          </a:xfrm>
          <a:prstGeom prst="rect">
            <a:avLst/>
          </a:prstGeom>
        </p:spPr>
      </p:pic>
      <p:pic>
        <p:nvPicPr>
          <p:cNvPr id="20" name="図 19">
            <a:extLst>
              <a:ext uri="{FF2B5EF4-FFF2-40B4-BE49-F238E27FC236}">
                <a16:creationId xmlns:a16="http://schemas.microsoft.com/office/drawing/2014/main" id="{F64515C7-13EA-9F1E-C9C1-B4C873B17B6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81989" y="3932798"/>
            <a:ext cx="504169" cy="504169"/>
          </a:xfrm>
          <a:prstGeom prst="rect">
            <a:avLst/>
          </a:prstGeom>
        </p:spPr>
      </p:pic>
      <p:pic>
        <p:nvPicPr>
          <p:cNvPr id="21" name="図 20">
            <a:extLst>
              <a:ext uri="{FF2B5EF4-FFF2-40B4-BE49-F238E27FC236}">
                <a16:creationId xmlns:a16="http://schemas.microsoft.com/office/drawing/2014/main" id="{ADAAACA0-7AF7-3891-010E-51DD352EE23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254799" y="3936598"/>
            <a:ext cx="441624" cy="441624"/>
          </a:xfrm>
          <a:prstGeom prst="rect">
            <a:avLst/>
          </a:prstGeom>
        </p:spPr>
      </p:pic>
      <p:pic>
        <p:nvPicPr>
          <p:cNvPr id="22" name="図 21">
            <a:extLst>
              <a:ext uri="{FF2B5EF4-FFF2-40B4-BE49-F238E27FC236}">
                <a16:creationId xmlns:a16="http://schemas.microsoft.com/office/drawing/2014/main" id="{CCD733CB-8780-C549-BA06-6397C3FE860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824015" y="3950053"/>
            <a:ext cx="441624" cy="441624"/>
          </a:xfrm>
          <a:prstGeom prst="rect">
            <a:avLst/>
          </a:prstGeom>
        </p:spPr>
      </p:pic>
      <p:pic>
        <p:nvPicPr>
          <p:cNvPr id="23" name="図 22">
            <a:extLst>
              <a:ext uri="{FF2B5EF4-FFF2-40B4-BE49-F238E27FC236}">
                <a16:creationId xmlns:a16="http://schemas.microsoft.com/office/drawing/2014/main" id="{8B39122C-D21C-B481-DDD9-EFB11E8C2CE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879500" y="3289998"/>
            <a:ext cx="627672" cy="627672"/>
          </a:xfrm>
          <a:prstGeom prst="rect">
            <a:avLst/>
          </a:prstGeom>
        </p:spPr>
      </p:pic>
      <p:sp>
        <p:nvSpPr>
          <p:cNvPr id="24" name="テキスト ボックス 23">
            <a:extLst>
              <a:ext uri="{FF2B5EF4-FFF2-40B4-BE49-F238E27FC236}">
                <a16:creationId xmlns:a16="http://schemas.microsoft.com/office/drawing/2014/main" id="{45D3D862-AE5A-006B-22B0-AE8B68CA0704}"/>
              </a:ext>
            </a:extLst>
          </p:cNvPr>
          <p:cNvSpPr txBox="1"/>
          <p:nvPr/>
        </p:nvSpPr>
        <p:spPr>
          <a:xfrm>
            <a:off x="5579369" y="4122372"/>
            <a:ext cx="2958416" cy="538609"/>
          </a:xfrm>
          <a:prstGeom prst="rect">
            <a:avLst/>
          </a:prstGeom>
          <a:noFill/>
        </p:spPr>
        <p:txBody>
          <a:bodyPr wrap="square" lIns="90000" rtlCol="0" anchor="t" anchorCtr="0">
            <a:spAutoFit/>
          </a:bodyPr>
          <a:lstStyle/>
          <a:p>
            <a:r>
              <a:rPr lang="ja-JP" altLang="en-US" sz="1100" b="1"/>
              <a:t>カスタムアプリとは？</a:t>
            </a:r>
            <a:endParaRPr lang="en-US" altLang="ja-JP" sz="1100" b="1" dirty="0"/>
          </a:p>
          <a:p>
            <a:r>
              <a:rPr kumimoji="1" lang="ja-JP" altLang="en-US" sz="900"/>
              <a:t>日報、顧客台帳など、標準機能にはないアプリケーションをお客様ご自身でかんたんに作成できます。</a:t>
            </a:r>
            <a:endParaRPr kumimoji="1" lang="en-US" altLang="ja-JP" sz="900" dirty="0"/>
          </a:p>
        </p:txBody>
      </p:sp>
      <p:sp>
        <p:nvSpPr>
          <p:cNvPr id="25" name="テキスト ボックス 24">
            <a:extLst>
              <a:ext uri="{FF2B5EF4-FFF2-40B4-BE49-F238E27FC236}">
                <a16:creationId xmlns:a16="http://schemas.microsoft.com/office/drawing/2014/main" id="{16777A08-1DFF-F939-02FE-BB19D86619D6}"/>
              </a:ext>
            </a:extLst>
          </p:cNvPr>
          <p:cNvSpPr txBox="1"/>
          <p:nvPr/>
        </p:nvSpPr>
        <p:spPr>
          <a:xfrm>
            <a:off x="904985" y="3573026"/>
            <a:ext cx="836998" cy="207749"/>
          </a:xfrm>
          <a:prstGeom prst="rect">
            <a:avLst/>
          </a:prstGeom>
          <a:noFill/>
        </p:spPr>
        <p:txBody>
          <a:bodyPr wrap="square" rtlCol="0" anchor="ctr">
            <a:spAutoFit/>
          </a:bodyPr>
          <a:lstStyle/>
          <a:p>
            <a:pPr algn="ctr"/>
            <a:r>
              <a:rPr kumimoji="1" lang="ja-JP" altLang="en-US" sz="750" dirty="0"/>
              <a:t>トップページ</a:t>
            </a:r>
          </a:p>
        </p:txBody>
      </p:sp>
      <p:sp>
        <p:nvSpPr>
          <p:cNvPr id="26" name="テキスト ボックス 25">
            <a:extLst>
              <a:ext uri="{FF2B5EF4-FFF2-40B4-BE49-F238E27FC236}">
                <a16:creationId xmlns:a16="http://schemas.microsoft.com/office/drawing/2014/main" id="{876C1704-D65A-7F73-35F6-B98698F922AC}"/>
              </a:ext>
            </a:extLst>
          </p:cNvPr>
          <p:cNvSpPr txBox="1"/>
          <p:nvPr/>
        </p:nvSpPr>
        <p:spPr>
          <a:xfrm>
            <a:off x="1551200" y="3576290"/>
            <a:ext cx="836998" cy="207749"/>
          </a:xfrm>
          <a:prstGeom prst="rect">
            <a:avLst/>
          </a:prstGeom>
          <a:noFill/>
        </p:spPr>
        <p:txBody>
          <a:bodyPr wrap="square" rtlCol="0" anchor="ctr">
            <a:spAutoFit/>
          </a:bodyPr>
          <a:lstStyle/>
          <a:p>
            <a:pPr algn="ctr"/>
            <a:r>
              <a:rPr kumimoji="1" lang="ja-JP" altLang="en-US" sz="750"/>
              <a:t>スケジュール</a:t>
            </a:r>
            <a:endParaRPr kumimoji="1" lang="ja-JP" altLang="en-US" sz="750" dirty="0"/>
          </a:p>
        </p:txBody>
      </p:sp>
      <p:sp>
        <p:nvSpPr>
          <p:cNvPr id="27" name="テキスト ボックス 26">
            <a:extLst>
              <a:ext uri="{FF2B5EF4-FFF2-40B4-BE49-F238E27FC236}">
                <a16:creationId xmlns:a16="http://schemas.microsoft.com/office/drawing/2014/main" id="{BB9E44C3-D2CB-72AC-FAC6-F960A6E89A2E}"/>
              </a:ext>
            </a:extLst>
          </p:cNvPr>
          <p:cNvSpPr txBox="1"/>
          <p:nvPr/>
        </p:nvSpPr>
        <p:spPr>
          <a:xfrm>
            <a:off x="2208756" y="3571300"/>
            <a:ext cx="836998" cy="207749"/>
          </a:xfrm>
          <a:prstGeom prst="rect">
            <a:avLst/>
          </a:prstGeom>
          <a:noFill/>
        </p:spPr>
        <p:txBody>
          <a:bodyPr wrap="square" rtlCol="0" anchor="ctr">
            <a:spAutoFit/>
          </a:bodyPr>
          <a:lstStyle/>
          <a:p>
            <a:pPr algn="ctr"/>
            <a:r>
              <a:rPr kumimoji="1" lang="ja-JP" altLang="en-US" sz="750"/>
              <a:t>施設予約</a:t>
            </a:r>
            <a:endParaRPr kumimoji="1" lang="ja-JP" altLang="en-US" sz="750" dirty="0"/>
          </a:p>
        </p:txBody>
      </p:sp>
      <p:sp>
        <p:nvSpPr>
          <p:cNvPr id="28" name="テキスト ボックス 27">
            <a:extLst>
              <a:ext uri="{FF2B5EF4-FFF2-40B4-BE49-F238E27FC236}">
                <a16:creationId xmlns:a16="http://schemas.microsoft.com/office/drawing/2014/main" id="{EE76B4D6-9E6F-08B4-4663-C37D2D4688AF}"/>
              </a:ext>
            </a:extLst>
          </p:cNvPr>
          <p:cNvSpPr txBox="1"/>
          <p:nvPr/>
        </p:nvSpPr>
        <p:spPr>
          <a:xfrm>
            <a:off x="2819740" y="3589517"/>
            <a:ext cx="836998" cy="207749"/>
          </a:xfrm>
          <a:prstGeom prst="rect">
            <a:avLst/>
          </a:prstGeom>
          <a:noFill/>
        </p:spPr>
        <p:txBody>
          <a:bodyPr wrap="square" rtlCol="0" anchor="ctr">
            <a:spAutoFit/>
          </a:bodyPr>
          <a:lstStyle/>
          <a:p>
            <a:pPr algn="ctr"/>
            <a:r>
              <a:rPr kumimoji="1" lang="ja-JP" altLang="en-US" sz="750"/>
              <a:t>報告書</a:t>
            </a:r>
            <a:endParaRPr kumimoji="1" lang="ja-JP" altLang="en-US" sz="750" dirty="0"/>
          </a:p>
        </p:txBody>
      </p:sp>
      <p:sp>
        <p:nvSpPr>
          <p:cNvPr id="29" name="テキスト ボックス 28">
            <a:extLst>
              <a:ext uri="{FF2B5EF4-FFF2-40B4-BE49-F238E27FC236}">
                <a16:creationId xmlns:a16="http://schemas.microsoft.com/office/drawing/2014/main" id="{8274067B-CCD6-573D-D3C7-7EF2350FD1F7}"/>
              </a:ext>
            </a:extLst>
          </p:cNvPr>
          <p:cNvSpPr txBox="1"/>
          <p:nvPr/>
        </p:nvSpPr>
        <p:spPr>
          <a:xfrm>
            <a:off x="3422943" y="3576542"/>
            <a:ext cx="836998" cy="207749"/>
          </a:xfrm>
          <a:prstGeom prst="rect">
            <a:avLst/>
          </a:prstGeom>
          <a:noFill/>
        </p:spPr>
        <p:txBody>
          <a:bodyPr wrap="square" rtlCol="0" anchor="ctr">
            <a:spAutoFit/>
          </a:bodyPr>
          <a:lstStyle/>
          <a:p>
            <a:pPr algn="ctr"/>
            <a:r>
              <a:rPr kumimoji="1" lang="ja-JP" altLang="en-US" sz="750"/>
              <a:t>掲示板</a:t>
            </a:r>
            <a:endParaRPr kumimoji="1" lang="ja-JP" altLang="en-US" sz="750" dirty="0"/>
          </a:p>
        </p:txBody>
      </p:sp>
      <p:sp>
        <p:nvSpPr>
          <p:cNvPr id="30" name="テキスト ボックス 29">
            <a:extLst>
              <a:ext uri="{FF2B5EF4-FFF2-40B4-BE49-F238E27FC236}">
                <a16:creationId xmlns:a16="http://schemas.microsoft.com/office/drawing/2014/main" id="{046D1187-0685-86EA-8847-598AB8291DCD}"/>
              </a:ext>
            </a:extLst>
          </p:cNvPr>
          <p:cNvSpPr txBox="1"/>
          <p:nvPr/>
        </p:nvSpPr>
        <p:spPr>
          <a:xfrm>
            <a:off x="4071960" y="3571284"/>
            <a:ext cx="836998" cy="207749"/>
          </a:xfrm>
          <a:prstGeom prst="rect">
            <a:avLst/>
          </a:prstGeom>
          <a:noFill/>
        </p:spPr>
        <p:txBody>
          <a:bodyPr wrap="square" rtlCol="0" anchor="ctr">
            <a:spAutoFit/>
          </a:bodyPr>
          <a:lstStyle/>
          <a:p>
            <a:pPr algn="ctr"/>
            <a:r>
              <a:rPr kumimoji="1" lang="ja-JP" altLang="en-US" sz="750"/>
              <a:t>メッセージ</a:t>
            </a:r>
            <a:endParaRPr kumimoji="1" lang="ja-JP" altLang="en-US" sz="750" dirty="0"/>
          </a:p>
        </p:txBody>
      </p:sp>
      <p:sp>
        <p:nvSpPr>
          <p:cNvPr id="31" name="テキスト ボックス 30">
            <a:extLst>
              <a:ext uri="{FF2B5EF4-FFF2-40B4-BE49-F238E27FC236}">
                <a16:creationId xmlns:a16="http://schemas.microsoft.com/office/drawing/2014/main" id="{373CD000-333B-E351-B404-25FCD51C54E5}"/>
              </a:ext>
            </a:extLst>
          </p:cNvPr>
          <p:cNvSpPr txBox="1"/>
          <p:nvPr/>
        </p:nvSpPr>
        <p:spPr>
          <a:xfrm>
            <a:off x="4672952" y="3573726"/>
            <a:ext cx="836998" cy="207749"/>
          </a:xfrm>
          <a:prstGeom prst="rect">
            <a:avLst/>
          </a:prstGeom>
          <a:noFill/>
        </p:spPr>
        <p:txBody>
          <a:bodyPr wrap="square" rtlCol="0" anchor="ctr">
            <a:spAutoFit/>
          </a:bodyPr>
          <a:lstStyle/>
          <a:p>
            <a:pPr algn="ctr"/>
            <a:r>
              <a:rPr kumimoji="1" lang="ja-JP" altLang="en-US" sz="750"/>
              <a:t>電話メモ</a:t>
            </a:r>
            <a:endParaRPr kumimoji="1" lang="ja-JP" altLang="en-US" sz="750" dirty="0"/>
          </a:p>
        </p:txBody>
      </p:sp>
      <p:sp>
        <p:nvSpPr>
          <p:cNvPr id="32" name="テキスト ボックス 31">
            <a:extLst>
              <a:ext uri="{FF2B5EF4-FFF2-40B4-BE49-F238E27FC236}">
                <a16:creationId xmlns:a16="http://schemas.microsoft.com/office/drawing/2014/main" id="{959DB653-4882-101F-8409-0E9FC749FC21}"/>
              </a:ext>
            </a:extLst>
          </p:cNvPr>
          <p:cNvSpPr txBox="1"/>
          <p:nvPr/>
        </p:nvSpPr>
        <p:spPr>
          <a:xfrm>
            <a:off x="897779" y="4419276"/>
            <a:ext cx="836998" cy="207749"/>
          </a:xfrm>
          <a:prstGeom prst="rect">
            <a:avLst/>
          </a:prstGeom>
          <a:noFill/>
        </p:spPr>
        <p:txBody>
          <a:bodyPr wrap="square" rtlCol="0" anchor="ctr">
            <a:spAutoFit/>
          </a:bodyPr>
          <a:lstStyle/>
          <a:p>
            <a:pPr algn="ctr"/>
            <a:r>
              <a:rPr kumimoji="1" lang="ja-JP" altLang="en-US" sz="750"/>
              <a:t>メール</a:t>
            </a:r>
            <a:endParaRPr kumimoji="1" lang="ja-JP" altLang="en-US" sz="750" dirty="0"/>
          </a:p>
        </p:txBody>
      </p:sp>
      <p:sp>
        <p:nvSpPr>
          <p:cNvPr id="33" name="テキスト ボックス 32">
            <a:extLst>
              <a:ext uri="{FF2B5EF4-FFF2-40B4-BE49-F238E27FC236}">
                <a16:creationId xmlns:a16="http://schemas.microsoft.com/office/drawing/2014/main" id="{86EEE657-3C66-51BE-6745-7A085F3BFDA3}"/>
              </a:ext>
            </a:extLst>
          </p:cNvPr>
          <p:cNvSpPr txBox="1"/>
          <p:nvPr/>
        </p:nvSpPr>
        <p:spPr>
          <a:xfrm>
            <a:off x="1514498" y="4422540"/>
            <a:ext cx="836998" cy="207749"/>
          </a:xfrm>
          <a:prstGeom prst="rect">
            <a:avLst/>
          </a:prstGeom>
          <a:noFill/>
        </p:spPr>
        <p:txBody>
          <a:bodyPr wrap="square" rtlCol="0" anchor="ctr">
            <a:spAutoFit/>
          </a:bodyPr>
          <a:lstStyle/>
          <a:p>
            <a:pPr algn="ctr"/>
            <a:r>
              <a:rPr kumimoji="1" lang="ja-JP" altLang="en-US" sz="750"/>
              <a:t>ワークフロー</a:t>
            </a:r>
            <a:endParaRPr kumimoji="1" lang="ja-JP" altLang="en-US" sz="750" dirty="0"/>
          </a:p>
        </p:txBody>
      </p:sp>
      <p:sp>
        <p:nvSpPr>
          <p:cNvPr id="34" name="テキスト ボックス 33">
            <a:extLst>
              <a:ext uri="{FF2B5EF4-FFF2-40B4-BE49-F238E27FC236}">
                <a16:creationId xmlns:a16="http://schemas.microsoft.com/office/drawing/2014/main" id="{7C0C3871-EF29-FF3D-36E8-99FB2B0ECE7F}"/>
              </a:ext>
            </a:extLst>
          </p:cNvPr>
          <p:cNvSpPr txBox="1"/>
          <p:nvPr/>
        </p:nvSpPr>
        <p:spPr>
          <a:xfrm>
            <a:off x="2201550" y="4417550"/>
            <a:ext cx="836998" cy="207749"/>
          </a:xfrm>
          <a:prstGeom prst="rect">
            <a:avLst/>
          </a:prstGeom>
          <a:noFill/>
        </p:spPr>
        <p:txBody>
          <a:bodyPr wrap="square" rtlCol="0" anchor="ctr">
            <a:spAutoFit/>
          </a:bodyPr>
          <a:lstStyle/>
          <a:p>
            <a:pPr algn="ctr"/>
            <a:r>
              <a:rPr kumimoji="1" lang="ja-JP" altLang="en-US" sz="750"/>
              <a:t>ファイル管理</a:t>
            </a:r>
            <a:endParaRPr kumimoji="1" lang="ja-JP" altLang="en-US" sz="750" dirty="0"/>
          </a:p>
        </p:txBody>
      </p:sp>
      <p:sp>
        <p:nvSpPr>
          <p:cNvPr id="35" name="テキスト ボックス 34">
            <a:extLst>
              <a:ext uri="{FF2B5EF4-FFF2-40B4-BE49-F238E27FC236}">
                <a16:creationId xmlns:a16="http://schemas.microsoft.com/office/drawing/2014/main" id="{51529DFF-1B8A-C42D-A121-A3314D8E0EC2}"/>
              </a:ext>
            </a:extLst>
          </p:cNvPr>
          <p:cNvSpPr txBox="1"/>
          <p:nvPr/>
        </p:nvSpPr>
        <p:spPr>
          <a:xfrm>
            <a:off x="2842903" y="4420443"/>
            <a:ext cx="836998" cy="207749"/>
          </a:xfrm>
          <a:prstGeom prst="rect">
            <a:avLst/>
          </a:prstGeom>
          <a:noFill/>
        </p:spPr>
        <p:txBody>
          <a:bodyPr wrap="square" rtlCol="0" anchor="ctr">
            <a:spAutoFit/>
          </a:bodyPr>
          <a:lstStyle/>
          <a:p>
            <a:pPr algn="ctr"/>
            <a:r>
              <a:rPr kumimoji="1" lang="ja-JP" altLang="en-US" sz="750"/>
              <a:t>アドレス帳</a:t>
            </a:r>
            <a:endParaRPr kumimoji="1" lang="ja-JP" altLang="en-US" sz="750" dirty="0"/>
          </a:p>
        </p:txBody>
      </p:sp>
      <p:sp>
        <p:nvSpPr>
          <p:cNvPr id="36" name="テキスト ボックス 35">
            <a:extLst>
              <a:ext uri="{FF2B5EF4-FFF2-40B4-BE49-F238E27FC236}">
                <a16:creationId xmlns:a16="http://schemas.microsoft.com/office/drawing/2014/main" id="{AD4E5778-F60B-4A7E-AE69-FDB3471DFF18}"/>
              </a:ext>
            </a:extLst>
          </p:cNvPr>
          <p:cNvSpPr txBox="1"/>
          <p:nvPr/>
        </p:nvSpPr>
        <p:spPr>
          <a:xfrm>
            <a:off x="3415737" y="4422792"/>
            <a:ext cx="836998" cy="207749"/>
          </a:xfrm>
          <a:prstGeom prst="rect">
            <a:avLst/>
          </a:prstGeom>
          <a:noFill/>
        </p:spPr>
        <p:txBody>
          <a:bodyPr wrap="square" rtlCol="0" anchor="ctr">
            <a:spAutoFit/>
          </a:bodyPr>
          <a:lstStyle/>
          <a:p>
            <a:pPr algn="ctr"/>
            <a:r>
              <a:rPr kumimoji="1" lang="ja-JP" altLang="en-US" sz="750"/>
              <a:t>プロジェクト</a:t>
            </a:r>
            <a:endParaRPr kumimoji="1" lang="ja-JP" altLang="en-US" sz="750" dirty="0"/>
          </a:p>
        </p:txBody>
      </p:sp>
      <p:sp>
        <p:nvSpPr>
          <p:cNvPr id="37" name="テキスト ボックス 36">
            <a:extLst>
              <a:ext uri="{FF2B5EF4-FFF2-40B4-BE49-F238E27FC236}">
                <a16:creationId xmlns:a16="http://schemas.microsoft.com/office/drawing/2014/main" id="{3ED2B826-0D01-CDAF-95A0-FCE22F8F5426}"/>
              </a:ext>
            </a:extLst>
          </p:cNvPr>
          <p:cNvSpPr txBox="1"/>
          <p:nvPr/>
        </p:nvSpPr>
        <p:spPr>
          <a:xfrm>
            <a:off x="4064754" y="4425417"/>
            <a:ext cx="836998" cy="207749"/>
          </a:xfrm>
          <a:prstGeom prst="rect">
            <a:avLst/>
          </a:prstGeom>
          <a:noFill/>
        </p:spPr>
        <p:txBody>
          <a:bodyPr wrap="square" rtlCol="0" anchor="ctr">
            <a:spAutoFit/>
          </a:bodyPr>
          <a:lstStyle/>
          <a:p>
            <a:pPr algn="ctr"/>
            <a:r>
              <a:rPr kumimoji="1" lang="ja-JP" altLang="en-US" sz="750"/>
              <a:t>タイムカード</a:t>
            </a:r>
            <a:endParaRPr kumimoji="1" lang="ja-JP" altLang="en-US" sz="750" dirty="0"/>
          </a:p>
        </p:txBody>
      </p:sp>
      <p:sp>
        <p:nvSpPr>
          <p:cNvPr id="38" name="テキスト ボックス 37">
            <a:extLst>
              <a:ext uri="{FF2B5EF4-FFF2-40B4-BE49-F238E27FC236}">
                <a16:creationId xmlns:a16="http://schemas.microsoft.com/office/drawing/2014/main" id="{57E1CFB8-37DE-6B14-4CE7-FF3450528576}"/>
              </a:ext>
            </a:extLst>
          </p:cNvPr>
          <p:cNvSpPr txBox="1"/>
          <p:nvPr/>
        </p:nvSpPr>
        <p:spPr>
          <a:xfrm>
            <a:off x="4665746" y="4419976"/>
            <a:ext cx="836998" cy="207749"/>
          </a:xfrm>
          <a:prstGeom prst="rect">
            <a:avLst/>
          </a:prstGeom>
          <a:noFill/>
        </p:spPr>
        <p:txBody>
          <a:bodyPr wrap="square" rtlCol="0" anchor="ctr">
            <a:spAutoFit/>
          </a:bodyPr>
          <a:lstStyle/>
          <a:p>
            <a:pPr algn="ctr"/>
            <a:r>
              <a:rPr kumimoji="1" lang="en-US" altLang="ja-JP" sz="750" dirty="0" err="1"/>
              <a:t>ToDo</a:t>
            </a:r>
            <a:r>
              <a:rPr kumimoji="1" lang="ja-JP" altLang="en-US" sz="750"/>
              <a:t>リスト</a:t>
            </a:r>
            <a:endParaRPr kumimoji="1" lang="ja-JP" altLang="en-US" sz="750" dirty="0"/>
          </a:p>
        </p:txBody>
      </p:sp>
      <p:sp>
        <p:nvSpPr>
          <p:cNvPr id="39" name="テキスト ボックス 38">
            <a:extLst>
              <a:ext uri="{FF2B5EF4-FFF2-40B4-BE49-F238E27FC236}">
                <a16:creationId xmlns:a16="http://schemas.microsoft.com/office/drawing/2014/main" id="{0340F601-8303-318D-9469-A51025201C3F}"/>
              </a:ext>
            </a:extLst>
          </p:cNvPr>
          <p:cNvSpPr txBox="1"/>
          <p:nvPr/>
        </p:nvSpPr>
        <p:spPr>
          <a:xfrm>
            <a:off x="6646071" y="3845813"/>
            <a:ext cx="1094530" cy="230832"/>
          </a:xfrm>
          <a:prstGeom prst="rect">
            <a:avLst/>
          </a:prstGeom>
          <a:noFill/>
        </p:spPr>
        <p:txBody>
          <a:bodyPr wrap="square" rtlCol="0" anchor="ctr">
            <a:spAutoFit/>
          </a:bodyPr>
          <a:lstStyle/>
          <a:p>
            <a:pPr algn="ctr"/>
            <a:r>
              <a:rPr kumimoji="1" lang="ja-JP" altLang="en-US" sz="900"/>
              <a:t>カスタムアプリ</a:t>
            </a:r>
            <a:endParaRPr kumimoji="1" lang="ja-JP" altLang="en-US" sz="900" dirty="0"/>
          </a:p>
        </p:txBody>
      </p:sp>
      <p:sp>
        <p:nvSpPr>
          <p:cNvPr id="40" name="フッター プレースホルダー 3">
            <a:extLst>
              <a:ext uri="{FF2B5EF4-FFF2-40B4-BE49-F238E27FC236}">
                <a16:creationId xmlns:a16="http://schemas.microsoft.com/office/drawing/2014/main" id="{C53E7DB3-C368-B647-515D-C1A76EC8FD65}"/>
              </a:ext>
            </a:extLst>
          </p:cNvPr>
          <p:cNvSpPr>
            <a:spLocks noGrp="1"/>
          </p:cNvSpPr>
          <p:nvPr>
            <p:ph type="ftr" sz="quarter" idx="3"/>
          </p:nvPr>
        </p:nvSpPr>
        <p:spPr>
          <a:xfrm>
            <a:off x="3028950" y="4868863"/>
            <a:ext cx="3086100" cy="274637"/>
          </a:xfrm>
        </p:spPr>
        <p:txBody>
          <a:bodyPr/>
          <a:lstStyle/>
          <a:p>
            <a:r>
              <a:rPr kumimoji="1" lang="en" altLang="ja-JP" dirty="0"/>
              <a:t>Copyright © </a:t>
            </a:r>
            <a:r>
              <a:rPr kumimoji="1" lang="en" altLang="ja-JP" dirty="0" err="1"/>
              <a:t>Cybozu</a:t>
            </a:r>
            <a:r>
              <a:rPr kumimoji="1" lang="en" altLang="ja-JP" dirty="0"/>
              <a:t>, Inc.</a:t>
            </a:r>
            <a:endParaRPr kumimoji="1" lang="ja-JP" altLang="en-US"/>
          </a:p>
        </p:txBody>
      </p:sp>
      <p:sp>
        <p:nvSpPr>
          <p:cNvPr id="41" name="テキスト ボックス 40">
            <a:extLst>
              <a:ext uri="{FF2B5EF4-FFF2-40B4-BE49-F238E27FC236}">
                <a16:creationId xmlns:a16="http://schemas.microsoft.com/office/drawing/2014/main" id="{C1AAA1BE-8C49-85E5-4299-6EFFD5AF704C}"/>
              </a:ext>
            </a:extLst>
          </p:cNvPr>
          <p:cNvSpPr txBox="1"/>
          <p:nvPr/>
        </p:nvSpPr>
        <p:spPr>
          <a:xfrm>
            <a:off x="6700813" y="4597761"/>
            <a:ext cx="1836972" cy="215444"/>
          </a:xfrm>
          <a:prstGeom prst="rect">
            <a:avLst/>
          </a:prstGeom>
          <a:noFill/>
        </p:spPr>
        <p:txBody>
          <a:bodyPr wrap="square" rtlCol="0" anchor="ctr">
            <a:spAutoFit/>
          </a:bodyPr>
          <a:lstStyle/>
          <a:p>
            <a:pPr algn="r"/>
            <a:r>
              <a:rPr kumimoji="1" lang="en-US" altLang="ja-JP" sz="800" dirty="0"/>
              <a:t>※</a:t>
            </a:r>
            <a:r>
              <a:rPr kumimoji="1" lang="ja-JP" altLang="en-US" sz="800"/>
              <a:t>すべて税抜価格です</a:t>
            </a:r>
            <a:endParaRPr kumimoji="1" lang="ja-JP" altLang="en-US" sz="800" dirty="0"/>
          </a:p>
        </p:txBody>
      </p:sp>
      <p:sp>
        <p:nvSpPr>
          <p:cNvPr id="43" name="円形吹き出し 42">
            <a:extLst>
              <a:ext uri="{FF2B5EF4-FFF2-40B4-BE49-F238E27FC236}">
                <a16:creationId xmlns:a16="http://schemas.microsoft.com/office/drawing/2014/main" id="{38171D49-2905-75C6-6F57-B4BF22448AA6}"/>
              </a:ext>
            </a:extLst>
          </p:cNvPr>
          <p:cNvSpPr/>
          <p:nvPr/>
        </p:nvSpPr>
        <p:spPr>
          <a:xfrm>
            <a:off x="7591058" y="3120857"/>
            <a:ext cx="715355" cy="710369"/>
          </a:xfrm>
          <a:prstGeom prst="wedgeEllipseCallout">
            <a:avLst>
              <a:gd name="adj1" fmla="val -48901"/>
              <a:gd name="adj2" fmla="val 37481"/>
            </a:avLst>
          </a:prstGeom>
          <a:solidFill>
            <a:srgbClr val="EE3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200" b="1" dirty="0">
              <a:solidFill>
                <a:schemeClr val="bg1"/>
              </a:solidFill>
              <a:latin typeface="Hiragino Sans W6" panose="020B0400000000000000" pitchFamily="34" charset="-128"/>
              <a:ea typeface="Hiragino Sans W6" panose="020B0400000000000000" pitchFamily="34" charset="-128"/>
            </a:endParaRPr>
          </a:p>
        </p:txBody>
      </p:sp>
      <p:sp>
        <p:nvSpPr>
          <p:cNvPr id="44" name="テキスト ボックス 43">
            <a:extLst>
              <a:ext uri="{FF2B5EF4-FFF2-40B4-BE49-F238E27FC236}">
                <a16:creationId xmlns:a16="http://schemas.microsoft.com/office/drawing/2014/main" id="{B5655844-7605-A2F5-3DB0-5964D98CC897}"/>
              </a:ext>
            </a:extLst>
          </p:cNvPr>
          <p:cNvSpPr txBox="1"/>
          <p:nvPr/>
        </p:nvSpPr>
        <p:spPr>
          <a:xfrm>
            <a:off x="7528574" y="3319145"/>
            <a:ext cx="836998" cy="207749"/>
          </a:xfrm>
          <a:prstGeom prst="rect">
            <a:avLst/>
          </a:prstGeom>
          <a:noFill/>
        </p:spPr>
        <p:txBody>
          <a:bodyPr wrap="square" rtlCol="0" anchor="ctr">
            <a:spAutoFit/>
          </a:bodyPr>
          <a:lstStyle/>
          <a:p>
            <a:pPr algn="ctr"/>
            <a:r>
              <a:rPr kumimoji="1" lang="ja-JP" altLang="en-US" sz="750" b="1">
                <a:solidFill>
                  <a:schemeClr val="bg1"/>
                </a:solidFill>
              </a:rPr>
              <a:t>アプリ作成数</a:t>
            </a:r>
            <a:endParaRPr kumimoji="1" lang="en-US" altLang="ja-JP" sz="750" b="1" dirty="0">
              <a:solidFill>
                <a:schemeClr val="bg1"/>
              </a:solidFill>
            </a:endParaRPr>
          </a:p>
        </p:txBody>
      </p:sp>
      <p:sp>
        <p:nvSpPr>
          <p:cNvPr id="46" name="円形吹き出し 45">
            <a:extLst>
              <a:ext uri="{FF2B5EF4-FFF2-40B4-BE49-F238E27FC236}">
                <a16:creationId xmlns:a16="http://schemas.microsoft.com/office/drawing/2014/main" id="{FF360607-8952-E2B6-B79F-231DA89F0869}"/>
              </a:ext>
            </a:extLst>
          </p:cNvPr>
          <p:cNvSpPr/>
          <p:nvPr/>
        </p:nvSpPr>
        <p:spPr>
          <a:xfrm>
            <a:off x="5981071" y="2904214"/>
            <a:ext cx="893255" cy="874819"/>
          </a:xfrm>
          <a:prstGeom prst="wedgeEllipseCallout">
            <a:avLst>
              <a:gd name="adj1" fmla="val 49227"/>
              <a:gd name="adj2" fmla="val 36656"/>
            </a:avLst>
          </a:prstGeom>
          <a:solidFill>
            <a:srgbClr val="EE3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200" b="1" dirty="0">
              <a:solidFill>
                <a:schemeClr val="bg1"/>
              </a:solidFill>
              <a:latin typeface="Hiragino Sans W6" panose="020B0400000000000000" pitchFamily="34" charset="-128"/>
              <a:ea typeface="Hiragino Sans W6" panose="020B0400000000000000" pitchFamily="34" charset="-128"/>
            </a:endParaRPr>
          </a:p>
        </p:txBody>
      </p:sp>
      <p:sp>
        <p:nvSpPr>
          <p:cNvPr id="47" name="テキスト ボックス 46">
            <a:extLst>
              <a:ext uri="{FF2B5EF4-FFF2-40B4-BE49-F238E27FC236}">
                <a16:creationId xmlns:a16="http://schemas.microsoft.com/office/drawing/2014/main" id="{937A9B0B-8EE7-D51F-41F4-E1AFDBBD0222}"/>
              </a:ext>
            </a:extLst>
          </p:cNvPr>
          <p:cNvSpPr txBox="1"/>
          <p:nvPr/>
        </p:nvSpPr>
        <p:spPr>
          <a:xfrm>
            <a:off x="5939917" y="3114202"/>
            <a:ext cx="893255" cy="246221"/>
          </a:xfrm>
          <a:prstGeom prst="rect">
            <a:avLst/>
          </a:prstGeom>
          <a:noFill/>
        </p:spPr>
        <p:txBody>
          <a:bodyPr wrap="square" rtlCol="0" anchor="ctr">
            <a:spAutoFit/>
          </a:bodyPr>
          <a:lstStyle/>
          <a:p>
            <a:pPr algn="ctr"/>
            <a:r>
              <a:rPr kumimoji="1" lang="en-US" altLang="ja-JP" sz="1000" b="1" dirty="0">
                <a:solidFill>
                  <a:srgbClr val="FFC710"/>
                </a:solidFill>
              </a:rPr>
              <a:t>100</a:t>
            </a:r>
            <a:r>
              <a:rPr kumimoji="1" lang="ja-JP" altLang="en-US" sz="1000" b="1">
                <a:solidFill>
                  <a:srgbClr val="FFC710"/>
                </a:solidFill>
              </a:rPr>
              <a:t>種類以上</a:t>
            </a:r>
            <a:endParaRPr kumimoji="1" lang="en-US" altLang="ja-JP" sz="1000" b="1" dirty="0">
              <a:solidFill>
                <a:srgbClr val="FFC710"/>
              </a:solidFill>
            </a:endParaRPr>
          </a:p>
        </p:txBody>
      </p:sp>
      <p:sp>
        <p:nvSpPr>
          <p:cNvPr id="48" name="テキスト ボックス 47">
            <a:extLst>
              <a:ext uri="{FF2B5EF4-FFF2-40B4-BE49-F238E27FC236}">
                <a16:creationId xmlns:a16="http://schemas.microsoft.com/office/drawing/2014/main" id="{466E2A48-418E-8314-1B04-E78C8FE29A7E}"/>
              </a:ext>
            </a:extLst>
          </p:cNvPr>
          <p:cNvSpPr txBox="1"/>
          <p:nvPr/>
        </p:nvSpPr>
        <p:spPr>
          <a:xfrm>
            <a:off x="6673918" y="3150386"/>
            <a:ext cx="239425" cy="207749"/>
          </a:xfrm>
          <a:prstGeom prst="rect">
            <a:avLst/>
          </a:prstGeom>
          <a:noFill/>
        </p:spPr>
        <p:txBody>
          <a:bodyPr wrap="square" rtlCol="0" anchor="ctr">
            <a:spAutoFit/>
          </a:bodyPr>
          <a:lstStyle/>
          <a:p>
            <a:pPr algn="ctr"/>
            <a:r>
              <a:rPr kumimoji="1" lang="ja-JP" altLang="en-US" sz="750" b="1">
                <a:solidFill>
                  <a:schemeClr val="bg1"/>
                </a:solidFill>
              </a:rPr>
              <a:t>の</a:t>
            </a:r>
            <a:endParaRPr kumimoji="1" lang="en-US" altLang="ja-JP" sz="750" b="1" dirty="0">
              <a:solidFill>
                <a:schemeClr val="bg1"/>
              </a:solidFill>
            </a:endParaRPr>
          </a:p>
        </p:txBody>
      </p:sp>
      <p:sp>
        <p:nvSpPr>
          <p:cNvPr id="49" name="テキスト ボックス 48">
            <a:extLst>
              <a:ext uri="{FF2B5EF4-FFF2-40B4-BE49-F238E27FC236}">
                <a16:creationId xmlns:a16="http://schemas.microsoft.com/office/drawing/2014/main" id="{C36B1EBB-5A61-6518-72C4-121990D1D844}"/>
              </a:ext>
            </a:extLst>
          </p:cNvPr>
          <p:cNvSpPr txBox="1"/>
          <p:nvPr/>
        </p:nvSpPr>
        <p:spPr>
          <a:xfrm>
            <a:off x="5977421" y="3292740"/>
            <a:ext cx="910104" cy="323165"/>
          </a:xfrm>
          <a:prstGeom prst="rect">
            <a:avLst/>
          </a:prstGeom>
          <a:noFill/>
        </p:spPr>
        <p:txBody>
          <a:bodyPr wrap="square" rtlCol="0" anchor="ctr">
            <a:spAutoFit/>
          </a:bodyPr>
          <a:lstStyle/>
          <a:p>
            <a:pPr algn="ctr"/>
            <a:r>
              <a:rPr kumimoji="1" lang="ja-JP" altLang="en-US" sz="750" b="1">
                <a:solidFill>
                  <a:schemeClr val="bg1"/>
                </a:solidFill>
              </a:rPr>
              <a:t>テンプレートを</a:t>
            </a:r>
            <a:endParaRPr kumimoji="1" lang="en-US" altLang="ja-JP" sz="750" b="1" dirty="0">
              <a:solidFill>
                <a:schemeClr val="bg1"/>
              </a:solidFill>
            </a:endParaRPr>
          </a:p>
          <a:p>
            <a:pPr algn="ctr"/>
            <a:r>
              <a:rPr kumimoji="1" lang="ja-JP" altLang="en-US" sz="750" b="1">
                <a:solidFill>
                  <a:schemeClr val="bg1"/>
                </a:solidFill>
              </a:rPr>
              <a:t>選んで使える！</a:t>
            </a:r>
            <a:endParaRPr kumimoji="1" lang="en-US" altLang="ja-JP" sz="750" b="1" dirty="0">
              <a:solidFill>
                <a:schemeClr val="bg1"/>
              </a:solidFill>
            </a:endParaRPr>
          </a:p>
        </p:txBody>
      </p:sp>
      <p:sp>
        <p:nvSpPr>
          <p:cNvPr id="4" name="テキスト ボックス 3">
            <a:extLst>
              <a:ext uri="{FF2B5EF4-FFF2-40B4-BE49-F238E27FC236}">
                <a16:creationId xmlns:a16="http://schemas.microsoft.com/office/drawing/2014/main" id="{80D95F53-519F-1DBF-9CF4-77D2BEB120DA}"/>
              </a:ext>
            </a:extLst>
          </p:cNvPr>
          <p:cNvSpPr txBox="1"/>
          <p:nvPr/>
        </p:nvSpPr>
        <p:spPr>
          <a:xfrm>
            <a:off x="7541529" y="3455880"/>
            <a:ext cx="893255" cy="246221"/>
          </a:xfrm>
          <a:prstGeom prst="rect">
            <a:avLst/>
          </a:prstGeom>
          <a:noFill/>
        </p:spPr>
        <p:txBody>
          <a:bodyPr wrap="square" rtlCol="0" anchor="ctr">
            <a:spAutoFit/>
          </a:bodyPr>
          <a:lstStyle/>
          <a:p>
            <a:pPr algn="ctr"/>
            <a:r>
              <a:rPr kumimoji="1" lang="ja-JP" altLang="en-US" sz="1000" b="1">
                <a:solidFill>
                  <a:srgbClr val="FFC710"/>
                </a:solidFill>
              </a:rPr>
              <a:t>無制限</a:t>
            </a:r>
            <a:r>
              <a:rPr kumimoji="1" lang="ja-JP" altLang="en-US" sz="1000" b="1">
                <a:solidFill>
                  <a:srgbClr val="FFA210"/>
                </a:solidFill>
              </a:rPr>
              <a:t>！</a:t>
            </a:r>
            <a:endParaRPr kumimoji="1" lang="en-US" altLang="ja-JP" sz="1000" b="1" dirty="0">
              <a:solidFill>
                <a:srgbClr val="FFA210"/>
              </a:solidFill>
            </a:endParaRPr>
          </a:p>
        </p:txBody>
      </p:sp>
      <p:sp>
        <p:nvSpPr>
          <p:cNvPr id="42" name="スライド番号プレースホルダー 3">
            <a:extLst>
              <a:ext uri="{FF2B5EF4-FFF2-40B4-BE49-F238E27FC236}">
                <a16:creationId xmlns:a16="http://schemas.microsoft.com/office/drawing/2014/main" id="{3F189B2E-202E-3741-2152-115B94BDD2EE}"/>
              </a:ext>
            </a:extLst>
          </p:cNvPr>
          <p:cNvSpPr>
            <a:spLocks noGrp="1"/>
          </p:cNvSpPr>
          <p:nvPr>
            <p:ph type="sldNum" sz="quarter" idx="4"/>
          </p:nvPr>
        </p:nvSpPr>
        <p:spPr>
          <a:xfrm>
            <a:off x="133673" y="4862648"/>
            <a:ext cx="494977" cy="274637"/>
          </a:xfrm>
        </p:spPr>
        <p:txBody>
          <a:bodyPr/>
          <a:lstStyle/>
          <a:p>
            <a:fld id="{870598C0-F87F-9642-9260-C28AE0AA0F34}" type="slidenum">
              <a:rPr kumimoji="1" lang="ja-JP" altLang="en-US" smtClean="0"/>
              <a:pPr/>
              <a:t>8</a:t>
            </a:fld>
            <a:endParaRPr kumimoji="1" lang="ja-JP" altLang="en-US"/>
          </a:p>
        </p:txBody>
      </p:sp>
    </p:spTree>
    <p:extLst>
      <p:ext uri="{BB962C8B-B14F-4D97-AF65-F5344CB8AC3E}">
        <p14:creationId xmlns:p14="http://schemas.microsoft.com/office/powerpoint/2010/main" val="396265025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18830</TotalTime>
  <Words>4607</Words>
  <Application>Microsoft Macintosh PowerPoint</Application>
  <PresentationFormat>画面に合わせる (16:9)</PresentationFormat>
  <Paragraphs>636</Paragraphs>
  <Slides>45</Slides>
  <Notes>8</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45</vt:i4>
      </vt:variant>
    </vt:vector>
  </HeadingPairs>
  <TitlesOfParts>
    <vt:vector size="55" baseType="lpstr">
      <vt:lpstr>Hiragino Kaku Gothic Std W8</vt:lpstr>
      <vt:lpstr>Hiragino Sans W6</vt:lpstr>
      <vt:lpstr>YuGothic</vt:lpstr>
      <vt:lpstr>游ゴシック</vt:lpstr>
      <vt:lpstr>游ゴシック</vt:lpstr>
      <vt:lpstr>Yu Gothic Medium</vt:lpstr>
      <vt:lpstr>Arial</vt:lpstr>
      <vt:lpstr>Calibri</vt:lpstr>
      <vt:lpstr>Wingdings</vt:lpstr>
      <vt:lpstr>Office テーマ</vt:lpstr>
      <vt:lpstr>はじめに</vt:lpstr>
      <vt:lpstr>ご提案資料</vt:lpstr>
      <vt:lpstr>会社概要</vt:lpstr>
      <vt:lpstr>サイボウズ Office 製品概要</vt:lpstr>
      <vt:lpstr>PowerPoint プレゼンテーション</vt:lpstr>
      <vt:lpstr>サイボウズ Officeの導入社数</vt:lpstr>
      <vt:lpstr>導入事例</vt:lpstr>
      <vt:lpstr>サイボウズ Office 機能紹介</vt:lpstr>
      <vt:lpstr>機能とコース概要</vt:lpstr>
      <vt:lpstr>利用シーン別機能一覧</vt:lpstr>
      <vt:lpstr>　　トップページ</vt:lpstr>
      <vt:lpstr>　　スケジュール（1/2）</vt:lpstr>
      <vt:lpstr>　　スケジュール（2/2）</vt:lpstr>
      <vt:lpstr>　　施設予約</vt:lpstr>
      <vt:lpstr>　　報告書</vt:lpstr>
      <vt:lpstr>　　掲示板</vt:lpstr>
      <vt:lpstr>　　メッセージ</vt:lpstr>
      <vt:lpstr>　　電話メモ（在席確認）</vt:lpstr>
      <vt:lpstr>　　メール</vt:lpstr>
      <vt:lpstr>　　ワークフロー</vt:lpstr>
      <vt:lpstr>　　ファイル管理</vt:lpstr>
      <vt:lpstr>　　プロジェクト</vt:lpstr>
      <vt:lpstr>　　アドレス帳</vt:lpstr>
      <vt:lpstr>　　カスタムアプリ（1/4）-カスタムアプリとは-</vt:lpstr>
      <vt:lpstr>　　カスタムアプリ（2/4）-カスタムアプリ利用例-</vt:lpstr>
      <vt:lpstr>　　カスタムアプリ（3/4）-カスタムアプリ利用例-</vt:lpstr>
      <vt:lpstr>　　カスタムアプリ（4/4）</vt:lpstr>
      <vt:lpstr>公式ツール　-Cybozu Desktop 2-</vt:lpstr>
      <vt:lpstr>　　公式ツール　-モバイル版アプリ-</vt:lpstr>
      <vt:lpstr>　　公式ツール　-モバイル版アプリ利用例-</vt:lpstr>
      <vt:lpstr>サイボウズ Office が選ばれる理由</vt:lpstr>
      <vt:lpstr>◆理由１◆ 誰でもかんたんらくらくに使える</vt:lpstr>
      <vt:lpstr>◆理由２◆ 導入・運用を応援する充実のサポートメニュー</vt:lpstr>
      <vt:lpstr>◆理由３◆ 外部機関からの高い評価</vt:lpstr>
      <vt:lpstr>◆理由３◆ 外部機関からの高い評価　-利用者の声-</vt:lpstr>
      <vt:lpstr>サイボウズ Office の運用基盤</vt:lpstr>
      <vt:lpstr>不正アクセスを防止する機能</vt:lpstr>
      <vt:lpstr>信頼性の高い運用基盤　-災害時もデータを守るバックアップ-</vt:lpstr>
      <vt:lpstr>価格とお試し方法</vt:lpstr>
      <vt:lpstr>価格</vt:lpstr>
      <vt:lpstr>お試し方法</vt:lpstr>
      <vt:lpstr>導入までの流れとよくある質問</vt:lpstr>
      <vt:lpstr>導入までの流れ</vt:lpstr>
      <vt:lpstr>よくある質問</vt:lpstr>
      <vt:lpstr>お問い合わせ</vt:lpstr>
    </vt:vector>
  </TitlesOfParts>
  <Manager/>
  <Company>サイボウズ株式会社</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サイボウズ Office ご提案資料</dc:title>
  <dc:subject>サイボウズ Office ご提案資料</dc:subject>
  <dc:creator/>
  <cp:keywords/>
  <dc:description>導入を検討されているお客様向けの「サイボウズ Office」説明資料です。稟議の際などにご活用ください。</dc:description>
  <cp:lastModifiedBy>Aoi Yoshino (吉野 葵)</cp:lastModifiedBy>
  <cp:revision>607</cp:revision>
  <cp:lastPrinted>2023-10-31T00:21:16Z</cp:lastPrinted>
  <dcterms:created xsi:type="dcterms:W3CDTF">2020-10-06T01:28:50Z</dcterms:created>
  <dcterms:modified xsi:type="dcterms:W3CDTF">2023-11-22T00:46:30Z</dcterms:modified>
  <cp:category/>
</cp:coreProperties>
</file>