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sldIdLst>
    <p:sldId id="262" r:id="rId2"/>
    <p:sldId id="265" r:id="rId3"/>
    <p:sldId id="266" r:id="rId4"/>
    <p:sldId id="267" r:id="rId5"/>
    <p:sldId id="268" r:id="rId6"/>
    <p:sldId id="269" r:id="rId7"/>
    <p:sldId id="270" r:id="rId8"/>
    <p:sldId id="271" r:id="rId9"/>
    <p:sldId id="257" r:id="rId10"/>
    <p:sldId id="274" r:id="rId11"/>
    <p:sldId id="272" r:id="rId12"/>
    <p:sldId id="273"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97" r:id="rId27"/>
    <p:sldId id="288" r:id="rId28"/>
    <p:sldId id="298" r:id="rId29"/>
    <p:sldId id="416" r:id="rId30"/>
    <p:sldId id="299" r:id="rId31"/>
    <p:sldId id="290" r:id="rId32"/>
    <p:sldId id="291" r:id="rId33"/>
    <p:sldId id="292" r:id="rId34"/>
    <p:sldId id="293" r:id="rId35"/>
    <p:sldId id="294" r:id="rId36"/>
    <p:sldId id="306" r:id="rId37"/>
    <p:sldId id="295" r:id="rId38"/>
    <p:sldId id="296" r:id="rId39"/>
    <p:sldId id="300" r:id="rId40"/>
    <p:sldId id="301" r:id="rId41"/>
    <p:sldId id="307" r:id="rId42"/>
    <p:sldId id="302" r:id="rId4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8BDE"/>
    <a:srgbClr val="00A6F8"/>
    <a:srgbClr val="FF9900"/>
    <a:srgbClr val="FFFF00"/>
    <a:srgbClr val="C3FF64"/>
    <a:srgbClr val="00FFFF"/>
    <a:srgbClr val="FF8FDF"/>
    <a:srgbClr val="1992D3"/>
    <a:srgbClr val="2F75F4"/>
    <a:srgbClr val="00A5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p:restoredTop sz="95782"/>
  </p:normalViewPr>
  <p:slideViewPr>
    <p:cSldViewPr snapToGrid="0" snapToObjects="1">
      <p:cViewPr varScale="1">
        <p:scale>
          <a:sx n="122" d="100"/>
          <a:sy n="122" d="100"/>
        </p:scale>
        <p:origin x="752"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2179-53C9-41C5-A2A9-E8FAAA11D219}" type="doc">
      <dgm:prSet loTypeId="urn:microsoft.com/office/officeart/2005/8/layout/chevron1" loCatId="process" qsTypeId="urn:microsoft.com/office/officeart/2005/8/quickstyle/simple2" qsCatId="simple" csTypeId="urn:microsoft.com/office/officeart/2005/8/colors/accent0_2" csCatId="mainScheme" phldr="1"/>
      <dgm:spPr/>
    </dgm:pt>
    <dgm:pt modelId="{242AA1C7-1296-4253-8881-AE139442449F}">
      <dgm:prSet phldrT="[テキスト]"/>
      <dgm:spPr/>
      <dgm:t>
        <a:bodyPr/>
        <a:lstStyle/>
        <a:p>
          <a:r>
            <a:rPr kumimoji="1" lang="en-US" altLang="ja-JP" dirty="0">
              <a:latin typeface="+mn-ea"/>
              <a:ea typeface="+mn-ea"/>
            </a:rPr>
            <a:t>1997</a:t>
          </a:r>
          <a:r>
            <a:rPr kumimoji="1" lang="ja-JP" altLang="en-US" dirty="0">
              <a:latin typeface="+mn-ea"/>
              <a:ea typeface="+mn-ea"/>
            </a:rPr>
            <a:t>年</a:t>
          </a:r>
        </a:p>
      </dgm:t>
    </dgm:pt>
    <dgm:pt modelId="{3C00E1B9-C87C-4401-8117-B7B1697AA3DF}" type="parTrans" cxnId="{D0837EEC-E3DA-4712-9EF5-D59D2AC832C8}">
      <dgm:prSet/>
      <dgm:spPr/>
      <dgm:t>
        <a:bodyPr/>
        <a:lstStyle/>
        <a:p>
          <a:endParaRPr kumimoji="1" lang="ja-JP" altLang="en-US">
            <a:latin typeface="+mn-ea"/>
            <a:ea typeface="+mn-ea"/>
          </a:endParaRPr>
        </a:p>
      </dgm:t>
    </dgm:pt>
    <dgm:pt modelId="{8E4AC02C-8917-4B3E-B18F-F18AE8E98063}" type="sibTrans" cxnId="{D0837EEC-E3DA-4712-9EF5-D59D2AC832C8}">
      <dgm:prSet/>
      <dgm:spPr/>
      <dgm:t>
        <a:bodyPr/>
        <a:lstStyle/>
        <a:p>
          <a:endParaRPr kumimoji="1" lang="ja-JP" altLang="en-US">
            <a:latin typeface="+mn-ea"/>
            <a:ea typeface="+mn-ea"/>
          </a:endParaRPr>
        </a:p>
      </dgm:t>
    </dgm:pt>
    <dgm:pt modelId="{AF094EB5-FF95-4B85-9A8F-D35F86257FF5}">
      <dgm:prSet phldrT="[テキスト]"/>
      <dgm:spPr/>
      <dgm:t>
        <a:bodyPr/>
        <a:lstStyle/>
        <a:p>
          <a:r>
            <a:rPr kumimoji="1" lang="en-US" altLang="ja-JP" dirty="0">
              <a:latin typeface="+mn-ea"/>
              <a:ea typeface="+mn-ea"/>
            </a:rPr>
            <a:t>2001</a:t>
          </a:r>
          <a:r>
            <a:rPr kumimoji="1" lang="ja-JP" altLang="en-US" dirty="0">
              <a:latin typeface="+mn-ea"/>
              <a:ea typeface="+mn-ea"/>
            </a:rPr>
            <a:t>年</a:t>
          </a:r>
          <a:endParaRPr kumimoji="1" lang="en-US" altLang="ja-JP" dirty="0">
            <a:latin typeface="+mn-ea"/>
            <a:ea typeface="+mn-ea"/>
          </a:endParaRPr>
        </a:p>
      </dgm:t>
    </dgm:pt>
    <dgm:pt modelId="{699F3530-25F9-4441-BC0D-13A0294D7236}" type="parTrans" cxnId="{39EAD47B-9FD2-4369-8097-4575E10CBBE5}">
      <dgm:prSet/>
      <dgm:spPr/>
      <dgm:t>
        <a:bodyPr/>
        <a:lstStyle/>
        <a:p>
          <a:endParaRPr kumimoji="1" lang="ja-JP" altLang="en-US">
            <a:latin typeface="+mn-ea"/>
            <a:ea typeface="+mn-ea"/>
          </a:endParaRPr>
        </a:p>
      </dgm:t>
    </dgm:pt>
    <dgm:pt modelId="{FCFE738F-84B9-4CC8-ABB9-4E37E7E15B29}" type="sibTrans" cxnId="{39EAD47B-9FD2-4369-8097-4575E10CBBE5}">
      <dgm:prSet/>
      <dgm:spPr/>
      <dgm:t>
        <a:bodyPr/>
        <a:lstStyle/>
        <a:p>
          <a:endParaRPr kumimoji="1" lang="ja-JP" altLang="en-US">
            <a:latin typeface="+mn-ea"/>
            <a:ea typeface="+mn-ea"/>
          </a:endParaRPr>
        </a:p>
      </dgm:t>
    </dgm:pt>
    <dgm:pt modelId="{0AAB47AB-9799-4158-AA03-0F7965A19C77}">
      <dgm:prSet phldrT="[テキスト]"/>
      <dgm:spPr/>
      <dgm:t>
        <a:bodyPr/>
        <a:lstStyle/>
        <a:p>
          <a:r>
            <a:rPr kumimoji="1" lang="en-US" altLang="ja-JP" dirty="0">
              <a:latin typeface="+mn-ea"/>
              <a:ea typeface="+mn-ea"/>
            </a:rPr>
            <a:t>2002</a:t>
          </a:r>
          <a:r>
            <a:rPr kumimoji="1" lang="ja-JP" altLang="en-US" dirty="0">
              <a:latin typeface="+mn-ea"/>
              <a:ea typeface="+mn-ea"/>
            </a:rPr>
            <a:t>年</a:t>
          </a:r>
        </a:p>
      </dgm:t>
    </dgm:pt>
    <dgm:pt modelId="{BBF76311-9EB7-4400-AA8B-D8F9DCB8B3DD}" type="parTrans" cxnId="{592B6E57-835D-44CF-A71C-17B803DFC087}">
      <dgm:prSet/>
      <dgm:spPr/>
      <dgm:t>
        <a:bodyPr/>
        <a:lstStyle/>
        <a:p>
          <a:endParaRPr kumimoji="1" lang="ja-JP" altLang="en-US">
            <a:latin typeface="+mn-ea"/>
            <a:ea typeface="+mn-ea"/>
          </a:endParaRPr>
        </a:p>
      </dgm:t>
    </dgm:pt>
    <dgm:pt modelId="{F382A520-144B-4BBD-9044-1A3F8167094D}" type="sibTrans" cxnId="{592B6E57-835D-44CF-A71C-17B803DFC087}">
      <dgm:prSet/>
      <dgm:spPr/>
      <dgm:t>
        <a:bodyPr/>
        <a:lstStyle/>
        <a:p>
          <a:endParaRPr kumimoji="1" lang="ja-JP" altLang="en-US">
            <a:latin typeface="+mn-ea"/>
            <a:ea typeface="+mn-ea"/>
          </a:endParaRPr>
        </a:p>
      </dgm:t>
    </dgm:pt>
    <dgm:pt modelId="{1B00E0B7-83EC-494E-AAA3-9D7F1CEF53FC}">
      <dgm:prSet phldrT="[テキスト]"/>
      <dgm:spPr/>
      <dgm:t>
        <a:bodyPr/>
        <a:lstStyle/>
        <a:p>
          <a:r>
            <a:rPr kumimoji="1" lang="en-US" altLang="ja-JP" dirty="0">
              <a:latin typeface="+mn-ea"/>
              <a:ea typeface="+mn-ea"/>
            </a:rPr>
            <a:t>2009</a:t>
          </a:r>
          <a:r>
            <a:rPr kumimoji="1" lang="ja-JP" altLang="en-US" dirty="0">
              <a:latin typeface="+mn-ea"/>
              <a:ea typeface="+mn-ea"/>
            </a:rPr>
            <a:t>年</a:t>
          </a:r>
        </a:p>
      </dgm:t>
    </dgm:pt>
    <dgm:pt modelId="{AD9013E4-A99F-4A03-B20E-4F009309A04C}" type="parTrans" cxnId="{57467E00-BA25-4D29-B5BC-02396D98714F}">
      <dgm:prSet/>
      <dgm:spPr/>
      <dgm:t>
        <a:bodyPr/>
        <a:lstStyle/>
        <a:p>
          <a:endParaRPr kumimoji="1" lang="ja-JP" altLang="en-US">
            <a:latin typeface="+mn-ea"/>
            <a:ea typeface="+mn-ea"/>
          </a:endParaRPr>
        </a:p>
      </dgm:t>
    </dgm:pt>
    <dgm:pt modelId="{54D28D80-D543-451A-899C-D8C265DB86D0}" type="sibTrans" cxnId="{57467E00-BA25-4D29-B5BC-02396D98714F}">
      <dgm:prSet/>
      <dgm:spPr/>
      <dgm:t>
        <a:bodyPr/>
        <a:lstStyle/>
        <a:p>
          <a:endParaRPr kumimoji="1" lang="ja-JP" altLang="en-US">
            <a:latin typeface="+mn-ea"/>
            <a:ea typeface="+mn-ea"/>
          </a:endParaRPr>
        </a:p>
      </dgm:t>
    </dgm:pt>
    <dgm:pt modelId="{7A712388-3763-4DF6-B826-CEA93884DBBF}">
      <dgm:prSet phldrT="[テキスト]"/>
      <dgm:spPr/>
      <dgm:t>
        <a:bodyPr/>
        <a:lstStyle/>
        <a:p>
          <a:r>
            <a:rPr kumimoji="1" lang="en-US" altLang="ja-JP" dirty="0">
              <a:latin typeface="+mn-ea"/>
              <a:ea typeface="+mn-ea"/>
            </a:rPr>
            <a:t>2011</a:t>
          </a:r>
          <a:r>
            <a:rPr kumimoji="1" lang="ja-JP" altLang="en-US" dirty="0">
              <a:latin typeface="+mn-ea"/>
              <a:ea typeface="+mn-ea"/>
            </a:rPr>
            <a:t>年</a:t>
          </a:r>
        </a:p>
      </dgm:t>
    </dgm:pt>
    <dgm:pt modelId="{4C51393E-094C-496D-B2A4-FB13CD0D865D}" type="parTrans" cxnId="{40D2AC5C-F6CF-480B-A66F-9D3E9D406F38}">
      <dgm:prSet/>
      <dgm:spPr/>
      <dgm:t>
        <a:bodyPr/>
        <a:lstStyle/>
        <a:p>
          <a:endParaRPr kumimoji="1" lang="ja-JP" altLang="en-US">
            <a:latin typeface="+mn-ea"/>
            <a:ea typeface="+mn-ea"/>
          </a:endParaRPr>
        </a:p>
      </dgm:t>
    </dgm:pt>
    <dgm:pt modelId="{62721BF2-E96E-46B3-86B8-BE4ED0A20345}" type="sibTrans" cxnId="{40D2AC5C-F6CF-480B-A66F-9D3E9D406F38}">
      <dgm:prSet/>
      <dgm:spPr/>
      <dgm:t>
        <a:bodyPr/>
        <a:lstStyle/>
        <a:p>
          <a:endParaRPr kumimoji="1" lang="ja-JP" altLang="en-US">
            <a:latin typeface="+mn-ea"/>
            <a:ea typeface="+mn-ea"/>
          </a:endParaRPr>
        </a:p>
      </dgm:t>
    </dgm:pt>
    <dgm:pt modelId="{835C91D5-DF3D-4CBA-8C23-1E1FED99641A}">
      <dgm:prSet phldrT="[テキスト]"/>
      <dgm:spPr/>
      <dgm:t>
        <a:bodyPr/>
        <a:lstStyle/>
        <a:p>
          <a:r>
            <a:rPr kumimoji="1" lang="en-US" altLang="ja-JP" dirty="0">
              <a:latin typeface="+mn-ea"/>
              <a:ea typeface="+mn-ea"/>
            </a:rPr>
            <a:t>2013</a:t>
          </a:r>
          <a:r>
            <a:rPr kumimoji="1" lang="ja-JP" altLang="en-US" dirty="0">
              <a:latin typeface="+mn-ea"/>
              <a:ea typeface="+mn-ea"/>
            </a:rPr>
            <a:t>年</a:t>
          </a:r>
        </a:p>
      </dgm:t>
    </dgm:pt>
    <dgm:pt modelId="{16E1E58B-75CB-42A1-9FE2-95E34FBC8A3C}" type="parTrans" cxnId="{CA17E137-65FA-4AC4-BAD1-859FB94397CD}">
      <dgm:prSet/>
      <dgm:spPr/>
      <dgm:t>
        <a:bodyPr/>
        <a:lstStyle/>
        <a:p>
          <a:endParaRPr kumimoji="1" lang="ja-JP" altLang="en-US">
            <a:latin typeface="+mn-ea"/>
            <a:ea typeface="+mn-ea"/>
          </a:endParaRPr>
        </a:p>
      </dgm:t>
    </dgm:pt>
    <dgm:pt modelId="{48D0CB4D-6A2B-430B-999C-0E8CAE90EC01}" type="sibTrans" cxnId="{CA17E137-65FA-4AC4-BAD1-859FB94397CD}">
      <dgm:prSet/>
      <dgm:spPr/>
      <dgm:t>
        <a:bodyPr/>
        <a:lstStyle/>
        <a:p>
          <a:endParaRPr kumimoji="1" lang="ja-JP" altLang="en-US">
            <a:latin typeface="+mn-ea"/>
            <a:ea typeface="+mn-ea"/>
          </a:endParaRPr>
        </a:p>
      </dgm:t>
    </dgm:pt>
    <dgm:pt modelId="{9E7931CF-6DA3-4491-8CE7-8B1863951796}" type="pres">
      <dgm:prSet presAssocID="{C5322179-53C9-41C5-A2A9-E8FAAA11D219}" presName="Name0" presStyleCnt="0">
        <dgm:presLayoutVars>
          <dgm:dir/>
          <dgm:animLvl val="lvl"/>
          <dgm:resizeHandles val="exact"/>
        </dgm:presLayoutVars>
      </dgm:prSet>
      <dgm:spPr/>
    </dgm:pt>
    <dgm:pt modelId="{EDD1B645-FB42-4843-AFB7-9945B3AAFA96}" type="pres">
      <dgm:prSet presAssocID="{242AA1C7-1296-4253-8881-AE139442449F}" presName="parTxOnly" presStyleLbl="node1" presStyleIdx="0" presStyleCnt="6">
        <dgm:presLayoutVars>
          <dgm:chMax val="0"/>
          <dgm:chPref val="0"/>
          <dgm:bulletEnabled val="1"/>
        </dgm:presLayoutVars>
      </dgm:prSet>
      <dgm:spPr/>
    </dgm:pt>
    <dgm:pt modelId="{F2FADA62-EE7D-43D9-9A90-8EF45E933EC7}" type="pres">
      <dgm:prSet presAssocID="{8E4AC02C-8917-4B3E-B18F-F18AE8E98063}" presName="parTxOnlySpace" presStyleCnt="0"/>
      <dgm:spPr/>
    </dgm:pt>
    <dgm:pt modelId="{59979B6C-A562-4EF0-A14E-7958EF83432A}" type="pres">
      <dgm:prSet presAssocID="{AF094EB5-FF95-4B85-9A8F-D35F86257FF5}" presName="parTxOnly" presStyleLbl="node1" presStyleIdx="1" presStyleCnt="6">
        <dgm:presLayoutVars>
          <dgm:chMax val="0"/>
          <dgm:chPref val="0"/>
          <dgm:bulletEnabled val="1"/>
        </dgm:presLayoutVars>
      </dgm:prSet>
      <dgm:spPr/>
    </dgm:pt>
    <dgm:pt modelId="{E1A1B9CB-93AD-4EE9-8881-40B7938BC8BE}" type="pres">
      <dgm:prSet presAssocID="{FCFE738F-84B9-4CC8-ABB9-4E37E7E15B29}" presName="parTxOnlySpace" presStyleCnt="0"/>
      <dgm:spPr/>
    </dgm:pt>
    <dgm:pt modelId="{CFEE98EB-2325-41E9-929D-3E31DB9F3B74}" type="pres">
      <dgm:prSet presAssocID="{0AAB47AB-9799-4158-AA03-0F7965A19C77}" presName="parTxOnly" presStyleLbl="node1" presStyleIdx="2" presStyleCnt="6">
        <dgm:presLayoutVars>
          <dgm:chMax val="0"/>
          <dgm:chPref val="0"/>
          <dgm:bulletEnabled val="1"/>
        </dgm:presLayoutVars>
      </dgm:prSet>
      <dgm:spPr/>
    </dgm:pt>
    <dgm:pt modelId="{4A66507E-7E2A-423C-B9E5-9B6AFAC6356B}" type="pres">
      <dgm:prSet presAssocID="{F382A520-144B-4BBD-9044-1A3F8167094D}" presName="parTxOnlySpace" presStyleCnt="0"/>
      <dgm:spPr/>
    </dgm:pt>
    <dgm:pt modelId="{ECD7F20B-1B58-4BB8-A7A4-EB5C73932458}" type="pres">
      <dgm:prSet presAssocID="{1B00E0B7-83EC-494E-AAA3-9D7F1CEF53FC}" presName="parTxOnly" presStyleLbl="node1" presStyleIdx="3" presStyleCnt="6">
        <dgm:presLayoutVars>
          <dgm:chMax val="0"/>
          <dgm:chPref val="0"/>
          <dgm:bulletEnabled val="1"/>
        </dgm:presLayoutVars>
      </dgm:prSet>
      <dgm:spPr/>
    </dgm:pt>
    <dgm:pt modelId="{69DBDC1E-38D3-4292-A177-BC401CD276C9}" type="pres">
      <dgm:prSet presAssocID="{54D28D80-D543-451A-899C-D8C265DB86D0}" presName="parTxOnlySpace" presStyleCnt="0"/>
      <dgm:spPr/>
    </dgm:pt>
    <dgm:pt modelId="{3F6438DF-84EF-4400-95C8-2C348B76097E}" type="pres">
      <dgm:prSet presAssocID="{7A712388-3763-4DF6-B826-CEA93884DBBF}" presName="parTxOnly" presStyleLbl="node1" presStyleIdx="4" presStyleCnt="6">
        <dgm:presLayoutVars>
          <dgm:chMax val="0"/>
          <dgm:chPref val="0"/>
          <dgm:bulletEnabled val="1"/>
        </dgm:presLayoutVars>
      </dgm:prSet>
      <dgm:spPr/>
    </dgm:pt>
    <dgm:pt modelId="{3390D1BA-E593-4480-81C8-D2FE71A48A57}" type="pres">
      <dgm:prSet presAssocID="{62721BF2-E96E-46B3-86B8-BE4ED0A20345}" presName="parTxOnlySpace" presStyleCnt="0"/>
      <dgm:spPr/>
    </dgm:pt>
    <dgm:pt modelId="{960E1691-445B-4D9F-8280-8069D8D2DE87}" type="pres">
      <dgm:prSet presAssocID="{835C91D5-DF3D-4CBA-8C23-1E1FED99641A}" presName="parTxOnly" presStyleLbl="node1" presStyleIdx="5" presStyleCnt="6">
        <dgm:presLayoutVars>
          <dgm:chMax val="0"/>
          <dgm:chPref val="0"/>
          <dgm:bulletEnabled val="1"/>
        </dgm:presLayoutVars>
      </dgm:prSet>
      <dgm:spPr/>
    </dgm:pt>
  </dgm:ptLst>
  <dgm:cxnLst>
    <dgm:cxn modelId="{57467E00-BA25-4D29-B5BC-02396D98714F}" srcId="{C5322179-53C9-41C5-A2A9-E8FAAA11D219}" destId="{1B00E0B7-83EC-494E-AAA3-9D7F1CEF53FC}" srcOrd="3" destOrd="0" parTransId="{AD9013E4-A99F-4A03-B20E-4F009309A04C}" sibTransId="{54D28D80-D543-451A-899C-D8C265DB86D0}"/>
    <dgm:cxn modelId="{2F09570B-425A-44E4-8335-83D46E79DBC9}" type="presOf" srcId="{242AA1C7-1296-4253-8881-AE139442449F}" destId="{EDD1B645-FB42-4843-AFB7-9945B3AAFA96}" srcOrd="0" destOrd="0" presId="urn:microsoft.com/office/officeart/2005/8/layout/chevron1"/>
    <dgm:cxn modelId="{CA17E137-65FA-4AC4-BAD1-859FB94397CD}" srcId="{C5322179-53C9-41C5-A2A9-E8FAAA11D219}" destId="{835C91D5-DF3D-4CBA-8C23-1E1FED99641A}" srcOrd="5" destOrd="0" parTransId="{16E1E58B-75CB-42A1-9FE2-95E34FBC8A3C}" sibTransId="{48D0CB4D-6A2B-430B-999C-0E8CAE90EC01}"/>
    <dgm:cxn modelId="{592B6E57-835D-44CF-A71C-17B803DFC087}" srcId="{C5322179-53C9-41C5-A2A9-E8FAAA11D219}" destId="{0AAB47AB-9799-4158-AA03-0F7965A19C77}" srcOrd="2" destOrd="0" parTransId="{BBF76311-9EB7-4400-AA8B-D8F9DCB8B3DD}" sibTransId="{F382A520-144B-4BBD-9044-1A3F8167094D}"/>
    <dgm:cxn modelId="{40D2AC5C-F6CF-480B-A66F-9D3E9D406F38}" srcId="{C5322179-53C9-41C5-A2A9-E8FAAA11D219}" destId="{7A712388-3763-4DF6-B826-CEA93884DBBF}" srcOrd="4" destOrd="0" parTransId="{4C51393E-094C-496D-B2A4-FB13CD0D865D}" sibTransId="{62721BF2-E96E-46B3-86B8-BE4ED0A20345}"/>
    <dgm:cxn modelId="{4E7E665D-D557-42E9-80C3-84A71175EDA2}" type="presOf" srcId="{835C91D5-DF3D-4CBA-8C23-1E1FED99641A}" destId="{960E1691-445B-4D9F-8280-8069D8D2DE87}" srcOrd="0" destOrd="0" presId="urn:microsoft.com/office/officeart/2005/8/layout/chevron1"/>
    <dgm:cxn modelId="{AEEC4465-5944-4A77-BA78-35DB7613ACFA}" type="presOf" srcId="{7A712388-3763-4DF6-B826-CEA93884DBBF}" destId="{3F6438DF-84EF-4400-95C8-2C348B76097E}" srcOrd="0" destOrd="0" presId="urn:microsoft.com/office/officeart/2005/8/layout/chevron1"/>
    <dgm:cxn modelId="{74B9B378-4AC9-4F14-8E7A-A03A4101AC91}" type="presOf" srcId="{1B00E0B7-83EC-494E-AAA3-9D7F1CEF53FC}" destId="{ECD7F20B-1B58-4BB8-A7A4-EB5C73932458}" srcOrd="0" destOrd="0" presId="urn:microsoft.com/office/officeart/2005/8/layout/chevron1"/>
    <dgm:cxn modelId="{39EAD47B-9FD2-4369-8097-4575E10CBBE5}" srcId="{C5322179-53C9-41C5-A2A9-E8FAAA11D219}" destId="{AF094EB5-FF95-4B85-9A8F-D35F86257FF5}" srcOrd="1" destOrd="0" parTransId="{699F3530-25F9-4441-BC0D-13A0294D7236}" sibTransId="{FCFE738F-84B9-4CC8-ABB9-4E37E7E15B29}"/>
    <dgm:cxn modelId="{4E0A3E7F-F1E8-4D01-8BD9-BFE0F5EAB52C}" type="presOf" srcId="{AF094EB5-FF95-4B85-9A8F-D35F86257FF5}" destId="{59979B6C-A562-4EF0-A14E-7958EF83432A}" srcOrd="0" destOrd="0" presId="urn:microsoft.com/office/officeart/2005/8/layout/chevron1"/>
    <dgm:cxn modelId="{1643A5AA-510D-47EA-A19D-B2B04DFC1139}" type="presOf" srcId="{C5322179-53C9-41C5-A2A9-E8FAAA11D219}" destId="{9E7931CF-6DA3-4491-8CE7-8B1863951796}" srcOrd="0" destOrd="0" presId="urn:microsoft.com/office/officeart/2005/8/layout/chevron1"/>
    <dgm:cxn modelId="{0002D4E4-1C85-4B7B-AE39-D88DA2FB2F45}" type="presOf" srcId="{0AAB47AB-9799-4158-AA03-0F7965A19C77}" destId="{CFEE98EB-2325-41E9-929D-3E31DB9F3B74}" srcOrd="0" destOrd="0" presId="urn:microsoft.com/office/officeart/2005/8/layout/chevron1"/>
    <dgm:cxn modelId="{D0837EEC-E3DA-4712-9EF5-D59D2AC832C8}" srcId="{C5322179-53C9-41C5-A2A9-E8FAAA11D219}" destId="{242AA1C7-1296-4253-8881-AE139442449F}" srcOrd="0" destOrd="0" parTransId="{3C00E1B9-C87C-4401-8117-B7B1697AA3DF}" sibTransId="{8E4AC02C-8917-4B3E-B18F-F18AE8E98063}"/>
    <dgm:cxn modelId="{F9957D7A-A915-4BF2-9890-22F12B5A118B}" type="presParOf" srcId="{9E7931CF-6DA3-4491-8CE7-8B1863951796}" destId="{EDD1B645-FB42-4843-AFB7-9945B3AAFA96}" srcOrd="0" destOrd="0" presId="urn:microsoft.com/office/officeart/2005/8/layout/chevron1"/>
    <dgm:cxn modelId="{0D65F8B7-CD9B-4556-A216-386453370269}" type="presParOf" srcId="{9E7931CF-6DA3-4491-8CE7-8B1863951796}" destId="{F2FADA62-EE7D-43D9-9A90-8EF45E933EC7}" srcOrd="1" destOrd="0" presId="urn:microsoft.com/office/officeart/2005/8/layout/chevron1"/>
    <dgm:cxn modelId="{57A41531-8619-4E00-9C34-85123B0F4516}" type="presParOf" srcId="{9E7931CF-6DA3-4491-8CE7-8B1863951796}" destId="{59979B6C-A562-4EF0-A14E-7958EF83432A}" srcOrd="2" destOrd="0" presId="urn:microsoft.com/office/officeart/2005/8/layout/chevron1"/>
    <dgm:cxn modelId="{4B8C723C-550E-4E8A-8720-C4E3FB9375C0}" type="presParOf" srcId="{9E7931CF-6DA3-4491-8CE7-8B1863951796}" destId="{E1A1B9CB-93AD-4EE9-8881-40B7938BC8BE}" srcOrd="3" destOrd="0" presId="urn:microsoft.com/office/officeart/2005/8/layout/chevron1"/>
    <dgm:cxn modelId="{3D690436-1423-416B-A2D9-25A688BD0FEE}" type="presParOf" srcId="{9E7931CF-6DA3-4491-8CE7-8B1863951796}" destId="{CFEE98EB-2325-41E9-929D-3E31DB9F3B74}" srcOrd="4" destOrd="0" presId="urn:microsoft.com/office/officeart/2005/8/layout/chevron1"/>
    <dgm:cxn modelId="{542AFA29-8F4C-42A1-83D5-1449EB3F0B30}" type="presParOf" srcId="{9E7931CF-6DA3-4491-8CE7-8B1863951796}" destId="{4A66507E-7E2A-423C-B9E5-9B6AFAC6356B}" srcOrd="5" destOrd="0" presId="urn:microsoft.com/office/officeart/2005/8/layout/chevron1"/>
    <dgm:cxn modelId="{A9800ABE-21D1-4045-BFAA-93CDB8D60A7B}" type="presParOf" srcId="{9E7931CF-6DA3-4491-8CE7-8B1863951796}" destId="{ECD7F20B-1B58-4BB8-A7A4-EB5C73932458}" srcOrd="6" destOrd="0" presId="urn:microsoft.com/office/officeart/2005/8/layout/chevron1"/>
    <dgm:cxn modelId="{D8929C53-F4F5-4B0E-AE09-8405F9A9C211}" type="presParOf" srcId="{9E7931CF-6DA3-4491-8CE7-8B1863951796}" destId="{69DBDC1E-38D3-4292-A177-BC401CD276C9}" srcOrd="7" destOrd="0" presId="urn:microsoft.com/office/officeart/2005/8/layout/chevron1"/>
    <dgm:cxn modelId="{56094FEE-4485-444C-8418-16B1BB08E746}" type="presParOf" srcId="{9E7931CF-6DA3-4491-8CE7-8B1863951796}" destId="{3F6438DF-84EF-4400-95C8-2C348B76097E}" srcOrd="8" destOrd="0" presId="urn:microsoft.com/office/officeart/2005/8/layout/chevron1"/>
    <dgm:cxn modelId="{F05197DC-9E4B-4F74-A878-B57596950ED4}" type="presParOf" srcId="{9E7931CF-6DA3-4491-8CE7-8B1863951796}" destId="{3390D1BA-E593-4480-81C8-D2FE71A48A57}" srcOrd="9" destOrd="0" presId="urn:microsoft.com/office/officeart/2005/8/layout/chevron1"/>
    <dgm:cxn modelId="{0960E75F-F558-40F0-8D0F-87B57475C238}" type="presParOf" srcId="{9E7931CF-6DA3-4491-8CE7-8B1863951796}" destId="{960E1691-445B-4D9F-8280-8069D8D2DE87}"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22179-53C9-41C5-A2A9-E8FAAA11D219}" type="doc">
      <dgm:prSet loTypeId="urn:microsoft.com/office/officeart/2005/8/layout/chevron1" loCatId="process" qsTypeId="urn:microsoft.com/office/officeart/2005/8/quickstyle/simple2" qsCatId="simple" csTypeId="urn:microsoft.com/office/officeart/2005/8/colors/accent0_2" csCatId="mainScheme" phldr="1"/>
      <dgm:spPr/>
    </dgm:pt>
    <dgm:pt modelId="{94F04A3C-5A9F-5046-B2C3-46C6F46C91E3}">
      <dgm:prSet/>
      <dgm:spPr/>
      <dgm:t>
        <a:bodyPr/>
        <a:lstStyle/>
        <a:p>
          <a:r>
            <a:rPr kumimoji="1" lang="en-US" altLang="ja-JP" dirty="0"/>
            <a:t>2023</a:t>
          </a:r>
          <a:r>
            <a:rPr kumimoji="1" lang="ja-JP" altLang="en-US" dirty="0"/>
            <a:t>年</a:t>
          </a:r>
        </a:p>
      </dgm:t>
    </dgm:pt>
    <dgm:pt modelId="{FDD7C063-27F5-5447-BE0F-97D5286D2E30}" type="parTrans" cxnId="{97C2EFFD-2CA4-634D-9648-9BFB904C9926}">
      <dgm:prSet/>
      <dgm:spPr/>
      <dgm:t>
        <a:bodyPr/>
        <a:lstStyle/>
        <a:p>
          <a:endParaRPr kumimoji="1" lang="ja-JP" altLang="en-US"/>
        </a:p>
      </dgm:t>
    </dgm:pt>
    <dgm:pt modelId="{55CB0AA2-CE0C-BC45-B763-E6A05CD78FCA}" type="sibTrans" cxnId="{97C2EFFD-2CA4-634D-9648-9BFB904C9926}">
      <dgm:prSet/>
      <dgm:spPr/>
      <dgm:t>
        <a:bodyPr/>
        <a:lstStyle/>
        <a:p>
          <a:endParaRPr kumimoji="1" lang="ja-JP" altLang="en-US"/>
        </a:p>
      </dgm:t>
    </dgm:pt>
    <dgm:pt modelId="{9E7931CF-6DA3-4491-8CE7-8B1863951796}" type="pres">
      <dgm:prSet presAssocID="{C5322179-53C9-41C5-A2A9-E8FAAA11D219}" presName="Name0" presStyleCnt="0">
        <dgm:presLayoutVars>
          <dgm:dir/>
          <dgm:animLvl val="lvl"/>
          <dgm:resizeHandles val="exact"/>
        </dgm:presLayoutVars>
      </dgm:prSet>
      <dgm:spPr/>
    </dgm:pt>
    <dgm:pt modelId="{144FC9E5-DFA7-BB4D-A1C8-64288484FFD9}" type="pres">
      <dgm:prSet presAssocID="{94F04A3C-5A9F-5046-B2C3-46C6F46C91E3}" presName="parTxOnly" presStyleLbl="node1" presStyleIdx="0" presStyleCnt="1">
        <dgm:presLayoutVars>
          <dgm:chMax val="0"/>
          <dgm:chPref val="0"/>
          <dgm:bulletEnabled val="1"/>
        </dgm:presLayoutVars>
      </dgm:prSet>
      <dgm:spPr/>
    </dgm:pt>
  </dgm:ptLst>
  <dgm:cxnLst>
    <dgm:cxn modelId="{BBAF9B77-3DDA-2B46-990E-DCEEDC562E53}" type="presOf" srcId="{94F04A3C-5A9F-5046-B2C3-46C6F46C91E3}" destId="{144FC9E5-DFA7-BB4D-A1C8-64288484FFD9}" srcOrd="0" destOrd="0" presId="urn:microsoft.com/office/officeart/2005/8/layout/chevron1"/>
    <dgm:cxn modelId="{1643A5AA-510D-47EA-A19D-B2B04DFC1139}" type="presOf" srcId="{C5322179-53C9-41C5-A2A9-E8FAAA11D219}" destId="{9E7931CF-6DA3-4491-8CE7-8B1863951796}" srcOrd="0" destOrd="0" presId="urn:microsoft.com/office/officeart/2005/8/layout/chevron1"/>
    <dgm:cxn modelId="{97C2EFFD-2CA4-634D-9648-9BFB904C9926}" srcId="{C5322179-53C9-41C5-A2A9-E8FAAA11D219}" destId="{94F04A3C-5A9F-5046-B2C3-46C6F46C91E3}" srcOrd="0" destOrd="0" parTransId="{FDD7C063-27F5-5447-BE0F-97D5286D2E30}" sibTransId="{55CB0AA2-CE0C-BC45-B763-E6A05CD78FCA}"/>
    <dgm:cxn modelId="{CD4E5392-EF40-744D-B436-2720643688BD}" type="presParOf" srcId="{9E7931CF-6DA3-4491-8CE7-8B1863951796}" destId="{144FC9E5-DFA7-BB4D-A1C8-64288484FFD9}" srcOrd="0"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1B645-FB42-4843-AFB7-9945B3AAFA96}">
      <dsp:nvSpPr>
        <dsp:cNvPr id="0" name=""/>
        <dsp:cNvSpPr/>
      </dsp:nvSpPr>
      <dsp:spPr>
        <a:xfrm>
          <a:off x="4393" y="319854"/>
          <a:ext cx="1634514" cy="653805"/>
        </a:xfrm>
        <a:prstGeom prst="chevr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latin typeface="+mn-ea"/>
              <a:ea typeface="+mn-ea"/>
            </a:rPr>
            <a:t>1997</a:t>
          </a:r>
          <a:r>
            <a:rPr kumimoji="1" lang="ja-JP" altLang="en-US" sz="1900" kern="1200" dirty="0">
              <a:latin typeface="+mn-ea"/>
              <a:ea typeface="+mn-ea"/>
            </a:rPr>
            <a:t>年</a:t>
          </a:r>
        </a:p>
      </dsp:txBody>
      <dsp:txXfrm>
        <a:off x="331296" y="319854"/>
        <a:ext cx="980709" cy="653805"/>
      </dsp:txXfrm>
    </dsp:sp>
    <dsp:sp modelId="{59979B6C-A562-4EF0-A14E-7958EF83432A}">
      <dsp:nvSpPr>
        <dsp:cNvPr id="0" name=""/>
        <dsp:cNvSpPr/>
      </dsp:nvSpPr>
      <dsp:spPr>
        <a:xfrm>
          <a:off x="1475456" y="319854"/>
          <a:ext cx="1634514" cy="653805"/>
        </a:xfrm>
        <a:prstGeom prst="chevr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latin typeface="+mn-ea"/>
              <a:ea typeface="+mn-ea"/>
            </a:rPr>
            <a:t>2001</a:t>
          </a:r>
          <a:r>
            <a:rPr kumimoji="1" lang="ja-JP" altLang="en-US" sz="1900" kern="1200" dirty="0">
              <a:latin typeface="+mn-ea"/>
              <a:ea typeface="+mn-ea"/>
            </a:rPr>
            <a:t>年</a:t>
          </a:r>
          <a:endParaRPr kumimoji="1" lang="en-US" altLang="ja-JP" sz="1900" kern="1200" dirty="0">
            <a:latin typeface="+mn-ea"/>
            <a:ea typeface="+mn-ea"/>
          </a:endParaRPr>
        </a:p>
      </dsp:txBody>
      <dsp:txXfrm>
        <a:off x="1802359" y="319854"/>
        <a:ext cx="980709" cy="653805"/>
      </dsp:txXfrm>
    </dsp:sp>
    <dsp:sp modelId="{CFEE98EB-2325-41E9-929D-3E31DB9F3B74}">
      <dsp:nvSpPr>
        <dsp:cNvPr id="0" name=""/>
        <dsp:cNvSpPr/>
      </dsp:nvSpPr>
      <dsp:spPr>
        <a:xfrm>
          <a:off x="2946519" y="319854"/>
          <a:ext cx="1634514" cy="653805"/>
        </a:xfrm>
        <a:prstGeom prst="chevr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latin typeface="+mn-ea"/>
              <a:ea typeface="+mn-ea"/>
            </a:rPr>
            <a:t>2002</a:t>
          </a:r>
          <a:r>
            <a:rPr kumimoji="1" lang="ja-JP" altLang="en-US" sz="1900" kern="1200" dirty="0">
              <a:latin typeface="+mn-ea"/>
              <a:ea typeface="+mn-ea"/>
            </a:rPr>
            <a:t>年</a:t>
          </a:r>
        </a:p>
      </dsp:txBody>
      <dsp:txXfrm>
        <a:off x="3273422" y="319854"/>
        <a:ext cx="980709" cy="653805"/>
      </dsp:txXfrm>
    </dsp:sp>
    <dsp:sp modelId="{ECD7F20B-1B58-4BB8-A7A4-EB5C73932458}">
      <dsp:nvSpPr>
        <dsp:cNvPr id="0" name=""/>
        <dsp:cNvSpPr/>
      </dsp:nvSpPr>
      <dsp:spPr>
        <a:xfrm>
          <a:off x="4417582" y="319854"/>
          <a:ext cx="1634514" cy="653805"/>
        </a:xfrm>
        <a:prstGeom prst="chevr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latin typeface="+mn-ea"/>
              <a:ea typeface="+mn-ea"/>
            </a:rPr>
            <a:t>2009</a:t>
          </a:r>
          <a:r>
            <a:rPr kumimoji="1" lang="ja-JP" altLang="en-US" sz="1900" kern="1200" dirty="0">
              <a:latin typeface="+mn-ea"/>
              <a:ea typeface="+mn-ea"/>
            </a:rPr>
            <a:t>年</a:t>
          </a:r>
        </a:p>
      </dsp:txBody>
      <dsp:txXfrm>
        <a:off x="4744485" y="319854"/>
        <a:ext cx="980709" cy="653805"/>
      </dsp:txXfrm>
    </dsp:sp>
    <dsp:sp modelId="{3F6438DF-84EF-4400-95C8-2C348B76097E}">
      <dsp:nvSpPr>
        <dsp:cNvPr id="0" name=""/>
        <dsp:cNvSpPr/>
      </dsp:nvSpPr>
      <dsp:spPr>
        <a:xfrm>
          <a:off x="5888645" y="319854"/>
          <a:ext cx="1634514" cy="653805"/>
        </a:xfrm>
        <a:prstGeom prst="chevr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latin typeface="+mn-ea"/>
              <a:ea typeface="+mn-ea"/>
            </a:rPr>
            <a:t>2011</a:t>
          </a:r>
          <a:r>
            <a:rPr kumimoji="1" lang="ja-JP" altLang="en-US" sz="1900" kern="1200" dirty="0">
              <a:latin typeface="+mn-ea"/>
              <a:ea typeface="+mn-ea"/>
            </a:rPr>
            <a:t>年</a:t>
          </a:r>
        </a:p>
      </dsp:txBody>
      <dsp:txXfrm>
        <a:off x="6215548" y="319854"/>
        <a:ext cx="980709" cy="653805"/>
      </dsp:txXfrm>
    </dsp:sp>
    <dsp:sp modelId="{960E1691-445B-4D9F-8280-8069D8D2DE87}">
      <dsp:nvSpPr>
        <dsp:cNvPr id="0" name=""/>
        <dsp:cNvSpPr/>
      </dsp:nvSpPr>
      <dsp:spPr>
        <a:xfrm>
          <a:off x="7359707" y="319854"/>
          <a:ext cx="1634514" cy="653805"/>
        </a:xfrm>
        <a:prstGeom prst="chevr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latin typeface="+mn-ea"/>
              <a:ea typeface="+mn-ea"/>
            </a:rPr>
            <a:t>2013</a:t>
          </a:r>
          <a:r>
            <a:rPr kumimoji="1" lang="ja-JP" altLang="en-US" sz="1900" kern="1200" dirty="0">
              <a:latin typeface="+mn-ea"/>
              <a:ea typeface="+mn-ea"/>
            </a:rPr>
            <a:t>年</a:t>
          </a:r>
        </a:p>
      </dsp:txBody>
      <dsp:txXfrm>
        <a:off x="7686610" y="319854"/>
        <a:ext cx="980709" cy="653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FC9E5-DFA7-BB4D-A1C8-64288484FFD9}">
      <dsp:nvSpPr>
        <dsp:cNvPr id="0" name=""/>
        <dsp:cNvSpPr/>
      </dsp:nvSpPr>
      <dsp:spPr>
        <a:xfrm>
          <a:off x="882" y="0"/>
          <a:ext cx="1804742" cy="613367"/>
        </a:xfrm>
        <a:prstGeom prst="chevr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kumimoji="1" lang="en-US" altLang="ja-JP" sz="2300" kern="1200" dirty="0"/>
            <a:t>2023</a:t>
          </a:r>
          <a:r>
            <a:rPr kumimoji="1" lang="ja-JP" altLang="en-US" sz="2300" kern="1200" dirty="0"/>
            <a:t>年</a:t>
          </a:r>
        </a:p>
      </dsp:txBody>
      <dsp:txXfrm>
        <a:off x="307566" y="0"/>
        <a:ext cx="1191375" cy="6133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51162-6555-7042-9064-DE8658D50F1C}" type="datetimeFigureOut">
              <a:rPr kumimoji="1" lang="ja-JP" altLang="en-US" smtClean="0"/>
              <a:t>2023/3/1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C0B71-9CB6-D943-88CA-8685AB3CFA09}" type="slidenum">
              <a:rPr kumimoji="1" lang="ja-JP" altLang="en-US" smtClean="0"/>
              <a:t>‹#›</a:t>
            </a:fld>
            <a:endParaRPr kumimoji="1" lang="ja-JP" altLang="en-US"/>
          </a:p>
        </p:txBody>
      </p:sp>
    </p:spTree>
    <p:extLst>
      <p:ext uri="{BB962C8B-B14F-4D97-AF65-F5344CB8AC3E}">
        <p14:creationId xmlns:p14="http://schemas.microsoft.com/office/powerpoint/2010/main" val="32912007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EC0E3566-0934-3248-ABC8-1CAB5CB9AF34}"/>
              </a:ext>
            </a:extLst>
          </p:cNvPr>
          <p:cNvGrpSpPr/>
          <p:nvPr userDrawn="1"/>
        </p:nvGrpSpPr>
        <p:grpSpPr>
          <a:xfrm>
            <a:off x="0" y="0"/>
            <a:ext cx="12200974" cy="6858000"/>
            <a:chOff x="15498" y="0"/>
            <a:chExt cx="12185476" cy="6849289"/>
          </a:xfrm>
        </p:grpSpPr>
        <p:pic>
          <p:nvPicPr>
            <p:cNvPr id="8" name="図 7" descr="モニター, 画面, テレビ が含まれている画像&#10;&#10;自動的に生成された説明">
              <a:extLst>
                <a:ext uri="{FF2B5EF4-FFF2-40B4-BE49-F238E27FC236}">
                  <a16:creationId xmlns:a16="http://schemas.microsoft.com/office/drawing/2014/main" id="{0660BD8A-4CE2-E441-A8B9-DBED42755A1F}"/>
                </a:ext>
              </a:extLst>
            </p:cNvPr>
            <p:cNvPicPr>
              <a:picLocks noChangeAspect="1"/>
            </p:cNvPicPr>
            <p:nvPr userDrawn="1"/>
          </p:nvPicPr>
          <p:blipFill rotWithShape="1">
            <a:blip r:embed="rId2">
              <a:clrChange>
                <a:clrFrom>
                  <a:srgbClr val="FFFFFF">
                    <a:alpha val="0"/>
                  </a:srgbClr>
                </a:clrFrom>
                <a:clrTo>
                  <a:srgbClr val="FFFFFF">
                    <a:alpha val="0"/>
                  </a:srgbClr>
                </a:clrTo>
              </a:clrChange>
            </a:blip>
            <a:srcRect l="11159" t="35852" r="11163" b="36000"/>
            <a:stretch/>
          </p:blipFill>
          <p:spPr>
            <a:xfrm>
              <a:off x="15498" y="0"/>
              <a:ext cx="12185476" cy="4033520"/>
            </a:xfrm>
            <a:prstGeom prst="rect">
              <a:avLst/>
            </a:prstGeom>
          </p:spPr>
        </p:pic>
        <p:pic>
          <p:nvPicPr>
            <p:cNvPr id="9" name="図 8" descr="モニター, 画面, テレビ が含まれている画像&#10;&#10;自動的に生成された説明">
              <a:extLst>
                <a:ext uri="{FF2B5EF4-FFF2-40B4-BE49-F238E27FC236}">
                  <a16:creationId xmlns:a16="http://schemas.microsoft.com/office/drawing/2014/main" id="{C84F2EB2-5E18-1541-8F09-A97C4415C2C3}"/>
                </a:ext>
              </a:extLst>
            </p:cNvPr>
            <p:cNvPicPr>
              <a:picLocks noChangeAspect="1"/>
            </p:cNvPicPr>
            <p:nvPr userDrawn="1"/>
          </p:nvPicPr>
          <p:blipFill rotWithShape="1">
            <a:blip r:embed="rId2">
              <a:clrChange>
                <a:clrFrom>
                  <a:srgbClr val="FFFFFF">
                    <a:alpha val="0"/>
                  </a:srgbClr>
                </a:clrFrom>
                <a:clrTo>
                  <a:srgbClr val="FFFFFF">
                    <a:alpha val="0"/>
                  </a:srgbClr>
                </a:clrTo>
              </a:clrChange>
            </a:blip>
            <a:srcRect l="11159" t="44349" r="11163" b="36000"/>
            <a:stretch/>
          </p:blipFill>
          <p:spPr>
            <a:xfrm flipV="1">
              <a:off x="15498" y="4033520"/>
              <a:ext cx="12185476" cy="2815769"/>
            </a:xfrm>
            <a:prstGeom prst="rect">
              <a:avLst/>
            </a:prstGeom>
          </p:spPr>
        </p:pic>
      </p:grpSp>
      <p:pic>
        <p:nvPicPr>
          <p:cNvPr id="20" name="図 19">
            <a:extLst>
              <a:ext uri="{FF2B5EF4-FFF2-40B4-BE49-F238E27FC236}">
                <a16:creationId xmlns:a16="http://schemas.microsoft.com/office/drawing/2014/main" id="{87EA3C5A-1FE4-4E44-80BB-FA82C25CE6D8}"/>
              </a:ext>
            </a:extLst>
          </p:cNvPr>
          <p:cNvPicPr>
            <a:picLocks noChangeAspect="1"/>
          </p:cNvPicPr>
          <p:nvPr userDrawn="1"/>
        </p:nvPicPr>
        <p:blipFill rotWithShape="1">
          <a:blip r:embed="rId3"/>
          <a:srcRect b="48213"/>
          <a:stretch/>
        </p:blipFill>
        <p:spPr>
          <a:xfrm>
            <a:off x="1443948" y="2039665"/>
            <a:ext cx="9304103" cy="4818335"/>
          </a:xfrm>
          <a:prstGeom prst="rect">
            <a:avLst/>
          </a:prstGeom>
        </p:spPr>
      </p:pic>
      <p:pic>
        <p:nvPicPr>
          <p:cNvPr id="12" name="図 11" descr="建物, ビデオ, 大きい, ゾウ が含まれている画像&#10;&#10;自動的に生成された説明">
            <a:extLst>
              <a:ext uri="{FF2B5EF4-FFF2-40B4-BE49-F238E27FC236}">
                <a16:creationId xmlns:a16="http://schemas.microsoft.com/office/drawing/2014/main" id="{EE418DA3-6BA6-F04B-8626-46B1D53A4E3C}"/>
              </a:ext>
            </a:extLst>
          </p:cNvPr>
          <p:cNvPicPr>
            <a:picLocks noChangeAspect="1"/>
          </p:cNvPicPr>
          <p:nvPr userDrawn="1"/>
        </p:nvPicPr>
        <p:blipFill rotWithShape="1">
          <a:blip r:embed="rId4">
            <a:alphaModFix amt="85000"/>
          </a:blip>
          <a:srcRect l="1" r="29724" b="16667"/>
          <a:stretch/>
        </p:blipFill>
        <p:spPr>
          <a:xfrm>
            <a:off x="-12700" y="-1"/>
            <a:ext cx="12200974" cy="6858001"/>
          </a:xfrm>
          <a:prstGeom prst="rect">
            <a:avLst/>
          </a:prstGeom>
        </p:spPr>
      </p:pic>
      <p:sp>
        <p:nvSpPr>
          <p:cNvPr id="2" name="タイトル 1">
            <a:extLst>
              <a:ext uri="{FF2B5EF4-FFF2-40B4-BE49-F238E27FC236}">
                <a16:creationId xmlns:a16="http://schemas.microsoft.com/office/drawing/2014/main" id="{B72710F2-724A-1A46-9AB9-B8164423002F}"/>
              </a:ext>
            </a:extLst>
          </p:cNvPr>
          <p:cNvSpPr>
            <a:spLocks noGrp="1"/>
          </p:cNvSpPr>
          <p:nvPr>
            <p:ph type="ctrTitle"/>
          </p:nvPr>
        </p:nvSpPr>
        <p:spPr>
          <a:xfrm>
            <a:off x="586237" y="1525000"/>
            <a:ext cx="11023376" cy="2387600"/>
          </a:xfrm>
        </p:spPr>
        <p:txBody>
          <a:bodyPr anchor="b">
            <a:noAutofit/>
          </a:bodyPr>
          <a:lstStyle>
            <a:lvl1pPr algn="ctr">
              <a:defRPr sz="5400" b="1">
                <a:solidFill>
                  <a:schemeClr val="bg1"/>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7394971-0DDF-0740-8746-5856244AF51C}"/>
              </a:ext>
            </a:extLst>
          </p:cNvPr>
          <p:cNvSpPr>
            <a:spLocks noGrp="1"/>
          </p:cNvSpPr>
          <p:nvPr>
            <p:ph type="subTitle" idx="1"/>
          </p:nvPr>
        </p:nvSpPr>
        <p:spPr>
          <a:xfrm>
            <a:off x="1524000" y="4041061"/>
            <a:ext cx="9144000" cy="1655762"/>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58CE1903-A028-8842-A066-988EFFAABD3A}"/>
              </a:ext>
            </a:extLst>
          </p:cNvPr>
          <p:cNvSpPr>
            <a:spLocks noGrp="1"/>
          </p:cNvSpPr>
          <p:nvPr>
            <p:ph type="sldNum" sz="quarter" idx="12"/>
          </p:nvPr>
        </p:nvSpPr>
        <p:spPr>
          <a:xfrm>
            <a:off x="9324583" y="6356350"/>
            <a:ext cx="2743200" cy="365125"/>
          </a:xfrm>
        </p:spPr>
        <p:txBody>
          <a:bodyPr/>
          <a:lstStyle/>
          <a:p>
            <a:fld id="{7119817F-A942-A842-AA54-F186C5491701}" type="slidenum">
              <a:rPr kumimoji="1" lang="ja-JP" altLang="en-US" smtClean="0"/>
              <a:t>‹#›</a:t>
            </a:fld>
            <a:endParaRPr kumimoji="1" lang="ja-JP" altLang="en-US"/>
          </a:p>
        </p:txBody>
      </p:sp>
      <p:pic>
        <p:nvPicPr>
          <p:cNvPr id="14" name="図 13" descr="ホイール, 挿絵 が含まれている画像&#10;&#10;自動的に生成された説明">
            <a:extLst>
              <a:ext uri="{FF2B5EF4-FFF2-40B4-BE49-F238E27FC236}">
                <a16:creationId xmlns:a16="http://schemas.microsoft.com/office/drawing/2014/main" id="{2F16687D-482F-F144-A5DC-F3C1F9521B89}"/>
              </a:ext>
            </a:extLst>
          </p:cNvPr>
          <p:cNvPicPr>
            <a:picLocks noChangeAspect="1"/>
          </p:cNvPicPr>
          <p:nvPr userDrawn="1"/>
        </p:nvPicPr>
        <p:blipFill>
          <a:blip r:embed="rId5"/>
          <a:stretch>
            <a:fillRect/>
          </a:stretch>
        </p:blipFill>
        <p:spPr>
          <a:xfrm>
            <a:off x="8943583" y="276107"/>
            <a:ext cx="3081403" cy="533083"/>
          </a:xfrm>
          <a:prstGeom prst="rect">
            <a:avLst/>
          </a:prstGeom>
        </p:spPr>
      </p:pic>
      <p:pic>
        <p:nvPicPr>
          <p:cNvPr id="78" name="図 77">
            <a:extLst>
              <a:ext uri="{FF2B5EF4-FFF2-40B4-BE49-F238E27FC236}">
                <a16:creationId xmlns:a16="http://schemas.microsoft.com/office/drawing/2014/main" id="{3199BAA3-7F6F-CE4F-9A63-AF0137132D79}"/>
              </a:ext>
            </a:extLst>
          </p:cNvPr>
          <p:cNvPicPr>
            <a:picLocks noChangeAspect="1"/>
          </p:cNvPicPr>
          <p:nvPr userDrawn="1"/>
        </p:nvPicPr>
        <p:blipFill rotWithShape="1">
          <a:blip r:embed="rId6"/>
          <a:srcRect r="4189"/>
          <a:stretch/>
        </p:blipFill>
        <p:spPr>
          <a:xfrm>
            <a:off x="8769619" y="1293232"/>
            <a:ext cx="3431355" cy="3454400"/>
          </a:xfrm>
          <a:prstGeom prst="rect">
            <a:avLst/>
          </a:prstGeom>
        </p:spPr>
      </p:pic>
      <p:grpSp>
        <p:nvGrpSpPr>
          <p:cNvPr id="98" name="グループ化 97">
            <a:extLst>
              <a:ext uri="{FF2B5EF4-FFF2-40B4-BE49-F238E27FC236}">
                <a16:creationId xmlns:a16="http://schemas.microsoft.com/office/drawing/2014/main" id="{E6580C59-91C9-4D42-AF5F-AB55607F7AF4}"/>
              </a:ext>
            </a:extLst>
          </p:cNvPr>
          <p:cNvGrpSpPr/>
          <p:nvPr userDrawn="1"/>
        </p:nvGrpSpPr>
        <p:grpSpPr>
          <a:xfrm>
            <a:off x="-12700" y="373851"/>
            <a:ext cx="4058307" cy="5842800"/>
            <a:chOff x="-12700" y="373851"/>
            <a:chExt cx="4058307" cy="5842800"/>
          </a:xfrm>
        </p:grpSpPr>
        <p:grpSp>
          <p:nvGrpSpPr>
            <p:cNvPr id="97" name="グループ化 96">
              <a:extLst>
                <a:ext uri="{FF2B5EF4-FFF2-40B4-BE49-F238E27FC236}">
                  <a16:creationId xmlns:a16="http://schemas.microsoft.com/office/drawing/2014/main" id="{076C5B7A-B16C-CE45-AE55-72FE953BE231}"/>
                </a:ext>
              </a:extLst>
            </p:cNvPr>
            <p:cNvGrpSpPr/>
            <p:nvPr userDrawn="1"/>
          </p:nvGrpSpPr>
          <p:grpSpPr>
            <a:xfrm>
              <a:off x="240517" y="373851"/>
              <a:ext cx="3805090" cy="5842800"/>
              <a:chOff x="240517" y="373851"/>
              <a:chExt cx="3805090" cy="5842800"/>
            </a:xfrm>
          </p:grpSpPr>
          <p:grpSp>
            <p:nvGrpSpPr>
              <p:cNvPr id="79" name="グループ化 78">
                <a:extLst>
                  <a:ext uri="{FF2B5EF4-FFF2-40B4-BE49-F238E27FC236}">
                    <a16:creationId xmlns:a16="http://schemas.microsoft.com/office/drawing/2014/main" id="{3F3BF0FE-9132-0D47-AC51-90CC1671E1C0}"/>
                  </a:ext>
                </a:extLst>
              </p:cNvPr>
              <p:cNvGrpSpPr>
                <a:grpSpLocks noChangeAspect="1"/>
              </p:cNvGrpSpPr>
              <p:nvPr userDrawn="1"/>
            </p:nvGrpSpPr>
            <p:grpSpPr>
              <a:xfrm>
                <a:off x="240517" y="373851"/>
                <a:ext cx="3805090" cy="5842800"/>
                <a:chOff x="177023" y="126250"/>
                <a:chExt cx="3395982" cy="5214606"/>
              </a:xfrm>
            </p:grpSpPr>
            <p:sp>
              <p:nvSpPr>
                <p:cNvPr id="80" name="ドーナツ 79">
                  <a:extLst>
                    <a:ext uri="{FF2B5EF4-FFF2-40B4-BE49-F238E27FC236}">
                      <a16:creationId xmlns:a16="http://schemas.microsoft.com/office/drawing/2014/main" id="{61AC5644-557F-6C4E-83C9-6F3D7D17B15E}"/>
                    </a:ext>
                  </a:extLst>
                </p:cNvPr>
                <p:cNvSpPr/>
                <p:nvPr userDrawn="1"/>
              </p:nvSpPr>
              <p:spPr>
                <a:xfrm>
                  <a:off x="1035145" y="126250"/>
                  <a:ext cx="1248050" cy="1248050"/>
                </a:xfrm>
                <a:prstGeom prst="donut">
                  <a:avLst>
                    <a:gd name="adj" fmla="val 13585"/>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ドーナツ 80">
                  <a:extLst>
                    <a:ext uri="{FF2B5EF4-FFF2-40B4-BE49-F238E27FC236}">
                      <a16:creationId xmlns:a16="http://schemas.microsoft.com/office/drawing/2014/main" id="{B5537480-B0BB-D048-9532-2FB9A69E3DE9}"/>
                    </a:ext>
                  </a:extLst>
                </p:cNvPr>
                <p:cNvSpPr/>
                <p:nvPr userDrawn="1"/>
              </p:nvSpPr>
              <p:spPr>
                <a:xfrm>
                  <a:off x="476834" y="1648155"/>
                  <a:ext cx="620411" cy="620411"/>
                </a:xfrm>
                <a:prstGeom prst="donut">
                  <a:avLst>
                    <a:gd name="adj" fmla="val 994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2" name="ドーナツ 81">
                  <a:extLst>
                    <a:ext uri="{FF2B5EF4-FFF2-40B4-BE49-F238E27FC236}">
                      <a16:creationId xmlns:a16="http://schemas.microsoft.com/office/drawing/2014/main" id="{CA481279-F9D4-3F4A-9CAB-5755D92A42A4}"/>
                    </a:ext>
                  </a:extLst>
                </p:cNvPr>
                <p:cNvSpPr/>
                <p:nvPr userDrawn="1"/>
              </p:nvSpPr>
              <p:spPr>
                <a:xfrm>
                  <a:off x="784048" y="2039909"/>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3" name="ドーナツ 82">
                  <a:extLst>
                    <a:ext uri="{FF2B5EF4-FFF2-40B4-BE49-F238E27FC236}">
                      <a16:creationId xmlns:a16="http://schemas.microsoft.com/office/drawing/2014/main" id="{8E428DEF-DF57-1549-B334-E53BDF27074E}"/>
                    </a:ext>
                  </a:extLst>
                </p:cNvPr>
                <p:cNvSpPr/>
                <p:nvPr userDrawn="1"/>
              </p:nvSpPr>
              <p:spPr>
                <a:xfrm>
                  <a:off x="3302800" y="1199302"/>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4" name="ドーナツ 83">
                  <a:extLst>
                    <a:ext uri="{FF2B5EF4-FFF2-40B4-BE49-F238E27FC236}">
                      <a16:creationId xmlns:a16="http://schemas.microsoft.com/office/drawing/2014/main" id="{904EF247-65BE-6640-9AD2-2088F666A29C}"/>
                    </a:ext>
                  </a:extLst>
                </p:cNvPr>
                <p:cNvSpPr/>
                <p:nvPr userDrawn="1"/>
              </p:nvSpPr>
              <p:spPr>
                <a:xfrm>
                  <a:off x="582630" y="3004406"/>
                  <a:ext cx="270205" cy="270205"/>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ドーナツ 85">
                  <a:extLst>
                    <a:ext uri="{FF2B5EF4-FFF2-40B4-BE49-F238E27FC236}">
                      <a16:creationId xmlns:a16="http://schemas.microsoft.com/office/drawing/2014/main" id="{38F6C2CF-0ED6-8447-A9C1-CCEC96B191C1}"/>
                    </a:ext>
                  </a:extLst>
                </p:cNvPr>
                <p:cNvSpPr/>
                <p:nvPr userDrawn="1"/>
              </p:nvSpPr>
              <p:spPr>
                <a:xfrm>
                  <a:off x="2243728" y="4562480"/>
                  <a:ext cx="778376" cy="778376"/>
                </a:xfrm>
                <a:prstGeom prst="donut">
                  <a:avLst>
                    <a:gd name="adj" fmla="val 568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7" name="円/楕円 86">
                  <a:extLst>
                    <a:ext uri="{FF2B5EF4-FFF2-40B4-BE49-F238E27FC236}">
                      <a16:creationId xmlns:a16="http://schemas.microsoft.com/office/drawing/2014/main" id="{A1714FB6-44B1-1D48-ACDE-840CD90C4DB4}"/>
                    </a:ext>
                  </a:extLst>
                </p:cNvPr>
                <p:cNvSpPr/>
                <p:nvPr userDrawn="1"/>
              </p:nvSpPr>
              <p:spPr>
                <a:xfrm>
                  <a:off x="3009073" y="1389906"/>
                  <a:ext cx="157969" cy="1579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a:extLst>
                    <a:ext uri="{FF2B5EF4-FFF2-40B4-BE49-F238E27FC236}">
                      <a16:creationId xmlns:a16="http://schemas.microsoft.com/office/drawing/2014/main" id="{6A009806-EE23-B94A-809F-33139D79A18E}"/>
                    </a:ext>
                  </a:extLst>
                </p:cNvPr>
                <p:cNvSpPr/>
                <p:nvPr userDrawn="1"/>
              </p:nvSpPr>
              <p:spPr>
                <a:xfrm>
                  <a:off x="3208037" y="1606987"/>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a:extLst>
                    <a:ext uri="{FF2B5EF4-FFF2-40B4-BE49-F238E27FC236}">
                      <a16:creationId xmlns:a16="http://schemas.microsoft.com/office/drawing/2014/main" id="{F2369D4A-90FC-C943-B1B0-8DE3EC70A437}"/>
                    </a:ext>
                  </a:extLst>
                </p:cNvPr>
                <p:cNvSpPr/>
                <p:nvPr userDrawn="1"/>
              </p:nvSpPr>
              <p:spPr>
                <a:xfrm>
                  <a:off x="985900" y="2493868"/>
                  <a:ext cx="98490" cy="98490"/>
                </a:xfrm>
                <a:prstGeom prst="ellipse">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a:extLst>
                    <a:ext uri="{FF2B5EF4-FFF2-40B4-BE49-F238E27FC236}">
                      <a16:creationId xmlns:a16="http://schemas.microsoft.com/office/drawing/2014/main" id="{0A128DC2-AF01-DB4A-BD1C-D0038E24B1AF}"/>
                    </a:ext>
                  </a:extLst>
                </p:cNvPr>
                <p:cNvSpPr>
                  <a:spLocks noChangeAspect="1"/>
                </p:cNvSpPr>
                <p:nvPr userDrawn="1"/>
              </p:nvSpPr>
              <p:spPr>
                <a:xfrm>
                  <a:off x="925265" y="2611203"/>
                  <a:ext cx="72000" cy="72000"/>
                </a:xfrm>
                <a:prstGeom prst="ellipse">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a:extLst>
                    <a:ext uri="{FF2B5EF4-FFF2-40B4-BE49-F238E27FC236}">
                      <a16:creationId xmlns:a16="http://schemas.microsoft.com/office/drawing/2014/main" id="{A2D0F8B7-F2FF-EB4B-92BF-279D71DCCD71}"/>
                    </a:ext>
                  </a:extLst>
                </p:cNvPr>
                <p:cNvSpPr/>
                <p:nvPr userDrawn="1"/>
              </p:nvSpPr>
              <p:spPr>
                <a:xfrm>
                  <a:off x="177023" y="2256122"/>
                  <a:ext cx="152940" cy="15294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a:extLst>
                    <a:ext uri="{FF2B5EF4-FFF2-40B4-BE49-F238E27FC236}">
                      <a16:creationId xmlns:a16="http://schemas.microsoft.com/office/drawing/2014/main" id="{557BC4AF-C346-194F-90AE-D0A83A426EDF}"/>
                    </a:ext>
                  </a:extLst>
                </p:cNvPr>
                <p:cNvSpPr>
                  <a:spLocks noChangeAspect="1"/>
                </p:cNvSpPr>
                <p:nvPr userDrawn="1"/>
              </p:nvSpPr>
              <p:spPr>
                <a:xfrm>
                  <a:off x="374873" y="3077394"/>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a:extLst>
                    <a:ext uri="{FF2B5EF4-FFF2-40B4-BE49-F238E27FC236}">
                      <a16:creationId xmlns:a16="http://schemas.microsoft.com/office/drawing/2014/main" id="{084CD02A-5D90-414F-B6E6-D8B894F8D616}"/>
                    </a:ext>
                  </a:extLst>
                </p:cNvPr>
                <p:cNvSpPr/>
                <p:nvPr userDrawn="1"/>
              </p:nvSpPr>
              <p:spPr>
                <a:xfrm>
                  <a:off x="3153955" y="897994"/>
                  <a:ext cx="152940" cy="15840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a:extLst>
                    <a:ext uri="{FF2B5EF4-FFF2-40B4-BE49-F238E27FC236}">
                      <a16:creationId xmlns:a16="http://schemas.microsoft.com/office/drawing/2014/main" id="{EE1442B1-EF0A-A646-8E82-F6DD97569650}"/>
                    </a:ext>
                  </a:extLst>
                </p:cNvPr>
                <p:cNvSpPr>
                  <a:spLocks noChangeAspect="1"/>
                </p:cNvSpPr>
                <p:nvPr userDrawn="1"/>
              </p:nvSpPr>
              <p:spPr>
                <a:xfrm>
                  <a:off x="927076" y="3489853"/>
                  <a:ext cx="86400" cy="8640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ドーナツ 94">
                  <a:extLst>
                    <a:ext uri="{FF2B5EF4-FFF2-40B4-BE49-F238E27FC236}">
                      <a16:creationId xmlns:a16="http://schemas.microsoft.com/office/drawing/2014/main" id="{3DCB31A2-5B2F-D047-9DCC-ADDF15A737D4}"/>
                    </a:ext>
                  </a:extLst>
                </p:cNvPr>
                <p:cNvSpPr/>
                <p:nvPr userDrawn="1"/>
              </p:nvSpPr>
              <p:spPr>
                <a:xfrm>
                  <a:off x="3012080" y="708982"/>
                  <a:ext cx="270205" cy="270205"/>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61" name="円/楕円 60">
                <a:extLst>
                  <a:ext uri="{FF2B5EF4-FFF2-40B4-BE49-F238E27FC236}">
                    <a16:creationId xmlns:a16="http://schemas.microsoft.com/office/drawing/2014/main" id="{55AEEA7A-B611-DA4F-8E8B-D427B460C348}"/>
                  </a:ext>
                </a:extLst>
              </p:cNvPr>
              <p:cNvSpPr/>
              <p:nvPr userDrawn="1"/>
            </p:nvSpPr>
            <p:spPr>
              <a:xfrm>
                <a:off x="765853" y="4989957"/>
                <a:ext cx="243889" cy="24388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6" name="図 95">
              <a:extLst>
                <a:ext uri="{FF2B5EF4-FFF2-40B4-BE49-F238E27FC236}">
                  <a16:creationId xmlns:a16="http://schemas.microsoft.com/office/drawing/2014/main" id="{4DE11BC2-AC8E-7A47-8AD2-0D9352F6F8CB}"/>
                </a:ext>
              </a:extLst>
            </p:cNvPr>
            <p:cNvPicPr>
              <a:picLocks noChangeAspect="1"/>
            </p:cNvPicPr>
            <p:nvPr userDrawn="1"/>
          </p:nvPicPr>
          <p:blipFill rotWithShape="1">
            <a:blip r:embed="rId7"/>
            <a:srcRect l="23209"/>
            <a:stretch/>
          </p:blipFill>
          <p:spPr>
            <a:xfrm>
              <a:off x="-12700" y="4557135"/>
              <a:ext cx="858208" cy="1130300"/>
            </a:xfrm>
            <a:prstGeom prst="rect">
              <a:avLst/>
            </a:prstGeom>
          </p:spPr>
        </p:pic>
      </p:grpSp>
    </p:spTree>
    <p:extLst>
      <p:ext uri="{BB962C8B-B14F-4D97-AF65-F5344CB8AC3E}">
        <p14:creationId xmlns:p14="http://schemas.microsoft.com/office/powerpoint/2010/main" val="460971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3C407308-7FF1-514D-B436-973A74375109}"/>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F9AFD09-8AC9-0144-AB94-7779B35CFA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553A67-AC21-F140-ACE2-CE6B742275FE}"/>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
        <p:nvSpPr>
          <p:cNvPr id="8" name="ドーナツ 7">
            <a:extLst>
              <a:ext uri="{FF2B5EF4-FFF2-40B4-BE49-F238E27FC236}">
                <a16:creationId xmlns:a16="http://schemas.microsoft.com/office/drawing/2014/main" id="{8A5E7B68-4559-4B42-8912-7D88FF7B29B0}"/>
              </a:ext>
            </a:extLst>
          </p:cNvPr>
          <p:cNvSpPr>
            <a:spLocks noChangeAspect="1"/>
          </p:cNvSpPr>
          <p:nvPr userDrawn="1"/>
        </p:nvSpPr>
        <p:spPr>
          <a:xfrm>
            <a:off x="1443948" y="-479044"/>
            <a:ext cx="9304103" cy="9304103"/>
          </a:xfrm>
          <a:prstGeom prst="donut">
            <a:avLst>
              <a:gd name="adj" fmla="val 24639"/>
            </a:avLst>
          </a:prstGeom>
          <a:gradFill flip="none" rotWithShape="1">
            <a:gsLst>
              <a:gs pos="0">
                <a:srgbClr val="3075F4"/>
              </a:gs>
              <a:gs pos="100000">
                <a:srgbClr val="00A5F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9" name="グループ化 8">
            <a:extLst>
              <a:ext uri="{FF2B5EF4-FFF2-40B4-BE49-F238E27FC236}">
                <a16:creationId xmlns:a16="http://schemas.microsoft.com/office/drawing/2014/main" id="{64D2F397-C837-BA43-A6CE-5C1C5CCB9AAA}"/>
              </a:ext>
            </a:extLst>
          </p:cNvPr>
          <p:cNvGrpSpPr/>
          <p:nvPr userDrawn="1"/>
        </p:nvGrpSpPr>
        <p:grpSpPr>
          <a:xfrm>
            <a:off x="685800" y="821697"/>
            <a:ext cx="3853495" cy="5214606"/>
            <a:chOff x="-280490" y="126250"/>
            <a:chExt cx="3853495" cy="5214606"/>
          </a:xfrm>
        </p:grpSpPr>
        <p:sp>
          <p:nvSpPr>
            <p:cNvPr id="10" name="ドーナツ 9">
              <a:extLst>
                <a:ext uri="{FF2B5EF4-FFF2-40B4-BE49-F238E27FC236}">
                  <a16:creationId xmlns:a16="http://schemas.microsoft.com/office/drawing/2014/main" id="{7B714583-C508-3844-8477-E030718842E5}"/>
                </a:ext>
              </a:extLst>
            </p:cNvPr>
            <p:cNvSpPr/>
            <p:nvPr userDrawn="1"/>
          </p:nvSpPr>
          <p:spPr>
            <a:xfrm>
              <a:off x="1035145" y="126250"/>
              <a:ext cx="1248050" cy="1248050"/>
            </a:xfrm>
            <a:prstGeom prst="donut">
              <a:avLst>
                <a:gd name="adj" fmla="val 13585"/>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10">
              <a:extLst>
                <a:ext uri="{FF2B5EF4-FFF2-40B4-BE49-F238E27FC236}">
                  <a16:creationId xmlns:a16="http://schemas.microsoft.com/office/drawing/2014/main" id="{3DA6389E-EDB9-0341-AFF3-9EF5D246547B}"/>
                </a:ext>
              </a:extLst>
            </p:cNvPr>
            <p:cNvSpPr/>
            <p:nvPr userDrawn="1"/>
          </p:nvSpPr>
          <p:spPr>
            <a:xfrm>
              <a:off x="476834" y="1648155"/>
              <a:ext cx="620411" cy="620411"/>
            </a:xfrm>
            <a:prstGeom prst="donut">
              <a:avLst>
                <a:gd name="adj" fmla="val 994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ドーナツ 11">
              <a:extLst>
                <a:ext uri="{FF2B5EF4-FFF2-40B4-BE49-F238E27FC236}">
                  <a16:creationId xmlns:a16="http://schemas.microsoft.com/office/drawing/2014/main" id="{31F86645-3889-334F-9142-A276CD022B9F}"/>
                </a:ext>
              </a:extLst>
            </p:cNvPr>
            <p:cNvSpPr/>
            <p:nvPr userDrawn="1"/>
          </p:nvSpPr>
          <p:spPr>
            <a:xfrm>
              <a:off x="784048" y="2039909"/>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ドーナツ 12">
              <a:extLst>
                <a:ext uri="{FF2B5EF4-FFF2-40B4-BE49-F238E27FC236}">
                  <a16:creationId xmlns:a16="http://schemas.microsoft.com/office/drawing/2014/main" id="{2261D750-93BC-204B-9188-12858E4D1926}"/>
                </a:ext>
              </a:extLst>
            </p:cNvPr>
            <p:cNvSpPr/>
            <p:nvPr userDrawn="1"/>
          </p:nvSpPr>
          <p:spPr>
            <a:xfrm>
              <a:off x="3302800" y="1199302"/>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13">
              <a:extLst>
                <a:ext uri="{FF2B5EF4-FFF2-40B4-BE49-F238E27FC236}">
                  <a16:creationId xmlns:a16="http://schemas.microsoft.com/office/drawing/2014/main" id="{0419DCE1-BDD7-2642-8575-8A3C96F37B94}"/>
                </a:ext>
              </a:extLst>
            </p:cNvPr>
            <p:cNvSpPr/>
            <p:nvPr userDrawn="1"/>
          </p:nvSpPr>
          <p:spPr>
            <a:xfrm>
              <a:off x="582630" y="3004406"/>
              <a:ext cx="270205" cy="270205"/>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ドーナツ 14">
              <a:extLst>
                <a:ext uri="{FF2B5EF4-FFF2-40B4-BE49-F238E27FC236}">
                  <a16:creationId xmlns:a16="http://schemas.microsoft.com/office/drawing/2014/main" id="{A5C4840D-3966-B642-9287-1A3FFB406F89}"/>
                </a:ext>
              </a:extLst>
            </p:cNvPr>
            <p:cNvSpPr/>
            <p:nvPr userDrawn="1"/>
          </p:nvSpPr>
          <p:spPr>
            <a:xfrm>
              <a:off x="-280490" y="3866231"/>
              <a:ext cx="1002308" cy="1002308"/>
            </a:xfrm>
            <a:prstGeom prst="donut">
              <a:avLst>
                <a:gd name="adj" fmla="val 11611"/>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ドーナツ 15">
              <a:extLst>
                <a:ext uri="{FF2B5EF4-FFF2-40B4-BE49-F238E27FC236}">
                  <a16:creationId xmlns:a16="http://schemas.microsoft.com/office/drawing/2014/main" id="{FE8973AD-5BF4-A044-A1B1-97D22893D35A}"/>
                </a:ext>
              </a:extLst>
            </p:cNvPr>
            <p:cNvSpPr/>
            <p:nvPr userDrawn="1"/>
          </p:nvSpPr>
          <p:spPr>
            <a:xfrm>
              <a:off x="2243728" y="4562480"/>
              <a:ext cx="778376" cy="778376"/>
            </a:xfrm>
            <a:prstGeom prst="donut">
              <a:avLst>
                <a:gd name="adj" fmla="val 568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a:extLst>
                <a:ext uri="{FF2B5EF4-FFF2-40B4-BE49-F238E27FC236}">
                  <a16:creationId xmlns:a16="http://schemas.microsoft.com/office/drawing/2014/main" id="{5D1A255F-EC3B-EB43-B981-F56E19C31074}"/>
                </a:ext>
              </a:extLst>
            </p:cNvPr>
            <p:cNvSpPr/>
            <p:nvPr userDrawn="1"/>
          </p:nvSpPr>
          <p:spPr>
            <a:xfrm>
              <a:off x="3009073" y="1389906"/>
              <a:ext cx="157969" cy="1579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a:extLst>
                <a:ext uri="{FF2B5EF4-FFF2-40B4-BE49-F238E27FC236}">
                  <a16:creationId xmlns:a16="http://schemas.microsoft.com/office/drawing/2014/main" id="{E5F5E302-CFAB-BE47-8D93-809ECE67BA0D}"/>
                </a:ext>
              </a:extLst>
            </p:cNvPr>
            <p:cNvSpPr/>
            <p:nvPr userDrawn="1"/>
          </p:nvSpPr>
          <p:spPr>
            <a:xfrm>
              <a:off x="3208037" y="1606987"/>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a:extLst>
                <a:ext uri="{FF2B5EF4-FFF2-40B4-BE49-F238E27FC236}">
                  <a16:creationId xmlns:a16="http://schemas.microsoft.com/office/drawing/2014/main" id="{023C7694-784F-3D43-B712-9B5C82E3EF46}"/>
                </a:ext>
              </a:extLst>
            </p:cNvPr>
            <p:cNvSpPr/>
            <p:nvPr userDrawn="1"/>
          </p:nvSpPr>
          <p:spPr>
            <a:xfrm>
              <a:off x="985900" y="2493868"/>
              <a:ext cx="98490" cy="98490"/>
            </a:xfrm>
            <a:prstGeom prst="ellipse">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a:extLst>
                <a:ext uri="{FF2B5EF4-FFF2-40B4-BE49-F238E27FC236}">
                  <a16:creationId xmlns:a16="http://schemas.microsoft.com/office/drawing/2014/main" id="{E8771F16-9417-4B44-84E5-97D5BFFA68DC}"/>
                </a:ext>
              </a:extLst>
            </p:cNvPr>
            <p:cNvSpPr>
              <a:spLocks noChangeAspect="1"/>
            </p:cNvSpPr>
            <p:nvPr userDrawn="1"/>
          </p:nvSpPr>
          <p:spPr>
            <a:xfrm>
              <a:off x="925265" y="2611203"/>
              <a:ext cx="72000" cy="72000"/>
            </a:xfrm>
            <a:prstGeom prst="ellipse">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4DADF2EB-9C42-8C46-97FC-F80CA41F5A1E}"/>
                </a:ext>
              </a:extLst>
            </p:cNvPr>
            <p:cNvSpPr/>
            <p:nvPr userDrawn="1"/>
          </p:nvSpPr>
          <p:spPr>
            <a:xfrm>
              <a:off x="177023" y="2256122"/>
              <a:ext cx="152940" cy="15294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a:extLst>
                <a:ext uri="{FF2B5EF4-FFF2-40B4-BE49-F238E27FC236}">
                  <a16:creationId xmlns:a16="http://schemas.microsoft.com/office/drawing/2014/main" id="{E36F7CA9-82B4-674B-AE91-2B5C19DBCD1C}"/>
                </a:ext>
              </a:extLst>
            </p:cNvPr>
            <p:cNvSpPr>
              <a:spLocks noChangeAspect="1"/>
            </p:cNvSpPr>
            <p:nvPr userDrawn="1"/>
          </p:nvSpPr>
          <p:spPr>
            <a:xfrm>
              <a:off x="374873" y="3077394"/>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a:extLst>
                <a:ext uri="{FF2B5EF4-FFF2-40B4-BE49-F238E27FC236}">
                  <a16:creationId xmlns:a16="http://schemas.microsoft.com/office/drawing/2014/main" id="{9683EC81-A11A-634B-8660-D4C7D108265B}"/>
                </a:ext>
              </a:extLst>
            </p:cNvPr>
            <p:cNvSpPr/>
            <p:nvPr userDrawn="1"/>
          </p:nvSpPr>
          <p:spPr>
            <a:xfrm>
              <a:off x="3153955" y="897994"/>
              <a:ext cx="152940" cy="15840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a:extLst>
                <a:ext uri="{FF2B5EF4-FFF2-40B4-BE49-F238E27FC236}">
                  <a16:creationId xmlns:a16="http://schemas.microsoft.com/office/drawing/2014/main" id="{E1E23356-3FEF-E042-B8C4-367CB975144A}"/>
                </a:ext>
              </a:extLst>
            </p:cNvPr>
            <p:cNvSpPr>
              <a:spLocks noChangeAspect="1"/>
            </p:cNvSpPr>
            <p:nvPr userDrawn="1"/>
          </p:nvSpPr>
          <p:spPr>
            <a:xfrm>
              <a:off x="927076" y="3489853"/>
              <a:ext cx="86400" cy="8640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ドーナツ 24">
              <a:extLst>
                <a:ext uri="{FF2B5EF4-FFF2-40B4-BE49-F238E27FC236}">
                  <a16:creationId xmlns:a16="http://schemas.microsoft.com/office/drawing/2014/main" id="{360D0E57-1FCA-BC4D-8520-5A7BEF2A1EE4}"/>
                </a:ext>
              </a:extLst>
            </p:cNvPr>
            <p:cNvSpPr/>
            <p:nvPr userDrawn="1"/>
          </p:nvSpPr>
          <p:spPr>
            <a:xfrm>
              <a:off x="3012080" y="708982"/>
              <a:ext cx="270205" cy="270205"/>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a:extLst>
              <a:ext uri="{FF2B5EF4-FFF2-40B4-BE49-F238E27FC236}">
                <a16:creationId xmlns:a16="http://schemas.microsoft.com/office/drawing/2014/main" id="{42224740-3483-0C42-83B0-CCBEA0276213}"/>
              </a:ext>
            </a:extLst>
          </p:cNvPr>
          <p:cNvGrpSpPr/>
          <p:nvPr userDrawn="1"/>
        </p:nvGrpSpPr>
        <p:grpSpPr>
          <a:xfrm>
            <a:off x="7537182" y="1313045"/>
            <a:ext cx="3575312" cy="3448654"/>
            <a:chOff x="8774151" y="1283561"/>
            <a:chExt cx="3575312" cy="3448654"/>
          </a:xfrm>
        </p:grpSpPr>
        <p:sp>
          <p:nvSpPr>
            <p:cNvPr id="27" name="ドーナツ 26">
              <a:extLst>
                <a:ext uri="{FF2B5EF4-FFF2-40B4-BE49-F238E27FC236}">
                  <a16:creationId xmlns:a16="http://schemas.microsoft.com/office/drawing/2014/main" id="{9F62F0B1-3073-ED47-9DC0-4C5A8BE3AA08}"/>
                </a:ext>
              </a:extLst>
            </p:cNvPr>
            <p:cNvSpPr/>
            <p:nvPr userDrawn="1"/>
          </p:nvSpPr>
          <p:spPr>
            <a:xfrm>
              <a:off x="11191280" y="1763386"/>
              <a:ext cx="1158183" cy="1158183"/>
            </a:xfrm>
            <a:prstGeom prst="donut">
              <a:avLst>
                <a:gd name="adj" fmla="val 17121"/>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ドーナツ 27">
              <a:extLst>
                <a:ext uri="{FF2B5EF4-FFF2-40B4-BE49-F238E27FC236}">
                  <a16:creationId xmlns:a16="http://schemas.microsoft.com/office/drawing/2014/main" id="{899B38CC-A693-F742-9CB3-BB00D76B81D0}"/>
                </a:ext>
              </a:extLst>
            </p:cNvPr>
            <p:cNvSpPr/>
            <p:nvPr userDrawn="1"/>
          </p:nvSpPr>
          <p:spPr>
            <a:xfrm>
              <a:off x="10535946" y="1321633"/>
              <a:ext cx="601800" cy="601800"/>
            </a:xfrm>
            <a:prstGeom prst="donut">
              <a:avLst>
                <a:gd name="adj" fmla="val 15125"/>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ドーナツ 28">
              <a:extLst>
                <a:ext uri="{FF2B5EF4-FFF2-40B4-BE49-F238E27FC236}">
                  <a16:creationId xmlns:a16="http://schemas.microsoft.com/office/drawing/2014/main" id="{5DDBDF32-7B6B-5247-947A-9CF120C26576}"/>
                </a:ext>
              </a:extLst>
            </p:cNvPr>
            <p:cNvSpPr/>
            <p:nvPr userDrawn="1"/>
          </p:nvSpPr>
          <p:spPr>
            <a:xfrm>
              <a:off x="8774151" y="1860177"/>
              <a:ext cx="290336" cy="290336"/>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ドーナツ 29">
              <a:extLst>
                <a:ext uri="{FF2B5EF4-FFF2-40B4-BE49-F238E27FC236}">
                  <a16:creationId xmlns:a16="http://schemas.microsoft.com/office/drawing/2014/main" id="{058A9640-4FF4-E84D-A27D-66779F7076FA}"/>
                </a:ext>
              </a:extLst>
            </p:cNvPr>
            <p:cNvSpPr/>
            <p:nvPr userDrawn="1"/>
          </p:nvSpPr>
          <p:spPr>
            <a:xfrm>
              <a:off x="10959651" y="4112317"/>
              <a:ext cx="291445" cy="291445"/>
            </a:xfrm>
            <a:prstGeom prst="donut">
              <a:avLst>
                <a:gd name="adj" fmla="val 1113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ドーナツ 30">
              <a:extLst>
                <a:ext uri="{FF2B5EF4-FFF2-40B4-BE49-F238E27FC236}">
                  <a16:creationId xmlns:a16="http://schemas.microsoft.com/office/drawing/2014/main" id="{F923D90B-D66D-1949-978E-73D86AC0E02D}"/>
                </a:ext>
              </a:extLst>
            </p:cNvPr>
            <p:cNvSpPr/>
            <p:nvPr userDrawn="1"/>
          </p:nvSpPr>
          <p:spPr>
            <a:xfrm>
              <a:off x="10730253" y="3929912"/>
              <a:ext cx="399541" cy="399541"/>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ドーナツ 31">
              <a:extLst>
                <a:ext uri="{FF2B5EF4-FFF2-40B4-BE49-F238E27FC236}">
                  <a16:creationId xmlns:a16="http://schemas.microsoft.com/office/drawing/2014/main" id="{CCB44E6A-8229-A540-A8FE-FB86E5884236}"/>
                </a:ext>
              </a:extLst>
            </p:cNvPr>
            <p:cNvSpPr/>
            <p:nvPr userDrawn="1"/>
          </p:nvSpPr>
          <p:spPr>
            <a:xfrm>
              <a:off x="11170572" y="3445399"/>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楕円 32">
              <a:extLst>
                <a:ext uri="{FF2B5EF4-FFF2-40B4-BE49-F238E27FC236}">
                  <a16:creationId xmlns:a16="http://schemas.microsoft.com/office/drawing/2014/main" id="{069DA61F-B0D5-D348-B529-F4916BA308F3}"/>
                </a:ext>
              </a:extLst>
            </p:cNvPr>
            <p:cNvSpPr/>
            <p:nvPr userDrawn="1"/>
          </p:nvSpPr>
          <p:spPr>
            <a:xfrm>
              <a:off x="10262114" y="1543548"/>
              <a:ext cx="157969" cy="1579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a:extLst>
                <a:ext uri="{FF2B5EF4-FFF2-40B4-BE49-F238E27FC236}">
                  <a16:creationId xmlns:a16="http://schemas.microsoft.com/office/drawing/2014/main" id="{F800B2ED-25D2-F845-82B4-6B9C9D0B8CC2}"/>
                </a:ext>
              </a:extLst>
            </p:cNvPr>
            <p:cNvSpPr/>
            <p:nvPr userDrawn="1"/>
          </p:nvSpPr>
          <p:spPr>
            <a:xfrm>
              <a:off x="9327176" y="1616712"/>
              <a:ext cx="157969" cy="157969"/>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a:extLst>
                <a:ext uri="{FF2B5EF4-FFF2-40B4-BE49-F238E27FC236}">
                  <a16:creationId xmlns:a16="http://schemas.microsoft.com/office/drawing/2014/main" id="{30AF7A73-64F4-8B43-A2F8-5D9CE1FFE489}"/>
                </a:ext>
              </a:extLst>
            </p:cNvPr>
            <p:cNvSpPr/>
            <p:nvPr userDrawn="1"/>
          </p:nvSpPr>
          <p:spPr>
            <a:xfrm>
              <a:off x="10790712" y="2158464"/>
              <a:ext cx="157969" cy="157969"/>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a:extLst>
                <a:ext uri="{FF2B5EF4-FFF2-40B4-BE49-F238E27FC236}">
                  <a16:creationId xmlns:a16="http://schemas.microsoft.com/office/drawing/2014/main" id="{118A54F9-5CD0-6246-825A-7332330AF537}"/>
                </a:ext>
              </a:extLst>
            </p:cNvPr>
            <p:cNvSpPr/>
            <p:nvPr userDrawn="1"/>
          </p:nvSpPr>
          <p:spPr>
            <a:xfrm>
              <a:off x="10814948" y="4474065"/>
              <a:ext cx="165803" cy="165803"/>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a:extLst>
                <a:ext uri="{FF2B5EF4-FFF2-40B4-BE49-F238E27FC236}">
                  <a16:creationId xmlns:a16="http://schemas.microsoft.com/office/drawing/2014/main" id="{0DF42282-1233-6840-82B4-C6B31A3A060C}"/>
                </a:ext>
              </a:extLst>
            </p:cNvPr>
            <p:cNvSpPr/>
            <p:nvPr userDrawn="1"/>
          </p:nvSpPr>
          <p:spPr>
            <a:xfrm>
              <a:off x="9070374" y="1283561"/>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a:extLst>
                <a:ext uri="{FF2B5EF4-FFF2-40B4-BE49-F238E27FC236}">
                  <a16:creationId xmlns:a16="http://schemas.microsoft.com/office/drawing/2014/main" id="{4C4A68C6-0317-814F-B907-3676CA266EFB}"/>
                </a:ext>
              </a:extLst>
            </p:cNvPr>
            <p:cNvSpPr/>
            <p:nvPr userDrawn="1"/>
          </p:nvSpPr>
          <p:spPr>
            <a:xfrm>
              <a:off x="10585025" y="2433033"/>
              <a:ext cx="98490" cy="98490"/>
            </a:xfrm>
            <a:prstGeom prst="ellipse">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a:extLst>
                <a:ext uri="{FF2B5EF4-FFF2-40B4-BE49-F238E27FC236}">
                  <a16:creationId xmlns:a16="http://schemas.microsoft.com/office/drawing/2014/main" id="{E0CF4000-6E54-5A42-A781-461139729D53}"/>
                </a:ext>
              </a:extLst>
            </p:cNvPr>
            <p:cNvSpPr/>
            <p:nvPr userDrawn="1"/>
          </p:nvSpPr>
          <p:spPr>
            <a:xfrm>
              <a:off x="9226093" y="2215519"/>
              <a:ext cx="98490" cy="98490"/>
            </a:xfrm>
            <a:prstGeom prst="ellipse">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8562FF77-7404-034C-AFC2-FD48B09C05AF}"/>
                </a:ext>
              </a:extLst>
            </p:cNvPr>
            <p:cNvSpPr/>
            <p:nvPr userDrawn="1"/>
          </p:nvSpPr>
          <p:spPr>
            <a:xfrm>
              <a:off x="10287364" y="4632041"/>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円/楕円 40">
            <a:extLst>
              <a:ext uri="{FF2B5EF4-FFF2-40B4-BE49-F238E27FC236}">
                <a16:creationId xmlns:a16="http://schemas.microsoft.com/office/drawing/2014/main" id="{1F1668CD-EDCC-2B4C-A395-5D5068CFA9F7}"/>
              </a:ext>
            </a:extLst>
          </p:cNvPr>
          <p:cNvSpPr/>
          <p:nvPr userDrawn="1"/>
        </p:nvSpPr>
        <p:spPr>
          <a:xfrm>
            <a:off x="1296253" y="5449706"/>
            <a:ext cx="175210" cy="17521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タイトル 1">
            <a:extLst>
              <a:ext uri="{FF2B5EF4-FFF2-40B4-BE49-F238E27FC236}">
                <a16:creationId xmlns:a16="http://schemas.microsoft.com/office/drawing/2014/main" id="{B9B7522E-9858-D84A-9B5C-16B410B37365}"/>
              </a:ext>
            </a:extLst>
          </p:cNvPr>
          <p:cNvSpPr>
            <a:spLocks noGrp="1"/>
          </p:cNvSpPr>
          <p:nvPr>
            <p:ph type="title" hasCustomPrompt="1"/>
          </p:nvPr>
        </p:nvSpPr>
        <p:spPr>
          <a:xfrm>
            <a:off x="330200" y="227013"/>
            <a:ext cx="8597900" cy="688975"/>
          </a:xfrm>
        </p:spPr>
        <p:txBody>
          <a:bodyPr anchor="ctr">
            <a:noAutofit/>
          </a:bodyPr>
          <a:lstStyle>
            <a:lvl1pPr>
              <a:lnSpc>
                <a:spcPct val="100000"/>
              </a:lnSpc>
              <a:defRPr sz="3200" b="1">
                <a:solidFill>
                  <a:schemeClr val="tx2">
                    <a:lumMod val="75000"/>
                  </a:schemeClr>
                </a:solidFill>
              </a:defRPr>
            </a:lvl1pPr>
          </a:lstStyle>
          <a:p>
            <a:r>
              <a:rPr kumimoji="1" lang="ja-JP" altLang="en-US"/>
              <a:t>素材</a:t>
            </a:r>
          </a:p>
        </p:txBody>
      </p:sp>
    </p:spTree>
    <p:extLst>
      <p:ext uri="{BB962C8B-B14F-4D97-AF65-F5344CB8AC3E}">
        <p14:creationId xmlns:p14="http://schemas.microsoft.com/office/powerpoint/2010/main" val="189085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251D81-290A-A641-8A59-422F75972AF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FC94BF-BCFA-844D-A92F-C89ED26A0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47D4843-61F3-FE48-A623-34E4118423D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01E441A-6133-F44E-9440-B58242E5D5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95C7768-66C3-BA41-8F0E-3B7D6B06513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8D3AA3-87C3-4940-8810-416B33610813}"/>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12303E1C-6925-254D-A92E-A979791FAF5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3CF9AF2-DCC6-6543-8936-73D4E5E9E15F}"/>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138650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FB8678-0F23-C64A-8985-25FB88B25F9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06A119C-1F1C-AA44-9550-0E9B2C9FDC37}"/>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6D908513-E956-9D40-82E0-0761E1AC31A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C78F919-D7B7-404F-89DC-BEEEAD2EBC0A}"/>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105549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06E3207-348D-6644-9FBC-0DEE79F807F1}"/>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A94095C7-B1E6-064F-AE90-C70E862984B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760E23E-C84B-BC4F-83E8-9B6FCFE667FC}"/>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1971929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343278-2FA1-F046-A200-37409C76929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860433-484F-1646-8FE1-D9C6E71DA3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DCD0E0-BF76-CA40-A239-963FAFEF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55DAF2-18F1-134F-B1B8-7BC64C23CEF2}"/>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A5151E4-15D4-8D4E-BC95-7861080D302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8F9841-8D7C-6745-9B70-05D227C72D62}"/>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2751903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8C8DE6-E1A6-9846-9FF9-A6FF4949777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8EC3A7-EC99-2E4E-AE52-B346536C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2898403B-7AE7-7C42-B15C-EC7DCE5D2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DFA30D-EF6D-0248-9EF8-795692455A8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E89250D-A939-5747-9784-30D4DB2D68C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854D49-5C8E-1B4C-83BB-FEC8D39DD9C0}"/>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2434512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8C322-E8F9-AE4C-A3A8-BD09266D30B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40390C-8CEB-7448-904F-918BFFC7AF1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0CEEBC-6EA7-6E44-B5D8-AD5000AB74F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4F17C1B-D903-254B-8233-58BE9771A7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E03147-8729-6B42-9122-CA7062E24869}"/>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357746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57738B7-AE25-7445-9A13-1029277D4B0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21B2BA-7510-2644-8A54-69B3C273A7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CE461E-39E2-C449-BFAE-803F59A3A7EB}"/>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F3C0825-4E7B-564A-BB00-B590CB513E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67BCBC-62E4-884E-891F-D23EF3CAE95E}"/>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190474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EC0E3566-0934-3248-ABC8-1CAB5CB9AF34}"/>
              </a:ext>
            </a:extLst>
          </p:cNvPr>
          <p:cNvGrpSpPr/>
          <p:nvPr userDrawn="1"/>
        </p:nvGrpSpPr>
        <p:grpSpPr>
          <a:xfrm>
            <a:off x="0" y="0"/>
            <a:ext cx="12200974" cy="6858000"/>
            <a:chOff x="15498" y="0"/>
            <a:chExt cx="12185476" cy="6849289"/>
          </a:xfrm>
        </p:grpSpPr>
        <p:pic>
          <p:nvPicPr>
            <p:cNvPr id="8" name="図 7" descr="モニター, 画面, テレビ が含まれている画像&#10;&#10;自動的に生成された説明">
              <a:extLst>
                <a:ext uri="{FF2B5EF4-FFF2-40B4-BE49-F238E27FC236}">
                  <a16:creationId xmlns:a16="http://schemas.microsoft.com/office/drawing/2014/main" id="{0660BD8A-4CE2-E441-A8B9-DBED42755A1F}"/>
                </a:ext>
              </a:extLst>
            </p:cNvPr>
            <p:cNvPicPr>
              <a:picLocks noChangeAspect="1"/>
            </p:cNvPicPr>
            <p:nvPr userDrawn="1"/>
          </p:nvPicPr>
          <p:blipFill rotWithShape="1">
            <a:blip r:embed="rId2">
              <a:clrChange>
                <a:clrFrom>
                  <a:srgbClr val="FFFFFF">
                    <a:alpha val="0"/>
                  </a:srgbClr>
                </a:clrFrom>
                <a:clrTo>
                  <a:srgbClr val="FFFFFF">
                    <a:alpha val="0"/>
                  </a:srgbClr>
                </a:clrTo>
              </a:clrChange>
            </a:blip>
            <a:srcRect l="11159" t="35852" r="11163" b="36000"/>
            <a:stretch/>
          </p:blipFill>
          <p:spPr>
            <a:xfrm>
              <a:off x="15498" y="0"/>
              <a:ext cx="12185476" cy="4033520"/>
            </a:xfrm>
            <a:prstGeom prst="rect">
              <a:avLst/>
            </a:prstGeom>
          </p:spPr>
        </p:pic>
        <p:pic>
          <p:nvPicPr>
            <p:cNvPr id="9" name="図 8" descr="モニター, 画面, テレビ が含まれている画像&#10;&#10;自動的に生成された説明">
              <a:extLst>
                <a:ext uri="{FF2B5EF4-FFF2-40B4-BE49-F238E27FC236}">
                  <a16:creationId xmlns:a16="http://schemas.microsoft.com/office/drawing/2014/main" id="{C84F2EB2-5E18-1541-8F09-A97C4415C2C3}"/>
                </a:ext>
              </a:extLst>
            </p:cNvPr>
            <p:cNvPicPr>
              <a:picLocks noChangeAspect="1"/>
            </p:cNvPicPr>
            <p:nvPr userDrawn="1"/>
          </p:nvPicPr>
          <p:blipFill rotWithShape="1">
            <a:blip r:embed="rId2">
              <a:clrChange>
                <a:clrFrom>
                  <a:srgbClr val="FFFFFF">
                    <a:alpha val="0"/>
                  </a:srgbClr>
                </a:clrFrom>
                <a:clrTo>
                  <a:srgbClr val="FFFFFF">
                    <a:alpha val="0"/>
                  </a:srgbClr>
                </a:clrTo>
              </a:clrChange>
            </a:blip>
            <a:srcRect l="11159" t="44349" r="11163" b="36000"/>
            <a:stretch/>
          </p:blipFill>
          <p:spPr>
            <a:xfrm flipV="1">
              <a:off x="15498" y="4033520"/>
              <a:ext cx="12185476" cy="2815769"/>
            </a:xfrm>
            <a:prstGeom prst="rect">
              <a:avLst/>
            </a:prstGeom>
          </p:spPr>
        </p:pic>
      </p:grpSp>
      <p:pic>
        <p:nvPicPr>
          <p:cNvPr id="20" name="図 19">
            <a:extLst>
              <a:ext uri="{FF2B5EF4-FFF2-40B4-BE49-F238E27FC236}">
                <a16:creationId xmlns:a16="http://schemas.microsoft.com/office/drawing/2014/main" id="{87EA3C5A-1FE4-4E44-80BB-FA82C25CE6D8}"/>
              </a:ext>
            </a:extLst>
          </p:cNvPr>
          <p:cNvPicPr>
            <a:picLocks noChangeAspect="1"/>
          </p:cNvPicPr>
          <p:nvPr userDrawn="1"/>
        </p:nvPicPr>
        <p:blipFill rotWithShape="1">
          <a:blip r:embed="rId3"/>
          <a:srcRect b="48213"/>
          <a:stretch/>
        </p:blipFill>
        <p:spPr>
          <a:xfrm>
            <a:off x="1443948" y="2039665"/>
            <a:ext cx="9304103" cy="4818335"/>
          </a:xfrm>
          <a:prstGeom prst="rect">
            <a:avLst/>
          </a:prstGeom>
        </p:spPr>
      </p:pic>
      <p:pic>
        <p:nvPicPr>
          <p:cNvPr id="12" name="図 11" descr="建物, ビデオ, 大きい, ゾウ が含まれている画像&#10;&#10;自動的に生成された説明">
            <a:extLst>
              <a:ext uri="{FF2B5EF4-FFF2-40B4-BE49-F238E27FC236}">
                <a16:creationId xmlns:a16="http://schemas.microsoft.com/office/drawing/2014/main" id="{EE418DA3-6BA6-F04B-8626-46B1D53A4E3C}"/>
              </a:ext>
            </a:extLst>
          </p:cNvPr>
          <p:cNvPicPr>
            <a:picLocks noChangeAspect="1"/>
          </p:cNvPicPr>
          <p:nvPr userDrawn="1"/>
        </p:nvPicPr>
        <p:blipFill rotWithShape="1">
          <a:blip r:embed="rId4">
            <a:alphaModFix amt="85000"/>
          </a:blip>
          <a:srcRect l="1" r="29724" b="16667"/>
          <a:stretch/>
        </p:blipFill>
        <p:spPr>
          <a:xfrm>
            <a:off x="-12700" y="-1"/>
            <a:ext cx="12200974" cy="6858001"/>
          </a:xfrm>
          <a:prstGeom prst="rect">
            <a:avLst/>
          </a:prstGeom>
        </p:spPr>
      </p:pic>
      <p:sp>
        <p:nvSpPr>
          <p:cNvPr id="2" name="タイトル 1">
            <a:extLst>
              <a:ext uri="{FF2B5EF4-FFF2-40B4-BE49-F238E27FC236}">
                <a16:creationId xmlns:a16="http://schemas.microsoft.com/office/drawing/2014/main" id="{B72710F2-724A-1A46-9AB9-B8164423002F}"/>
              </a:ext>
            </a:extLst>
          </p:cNvPr>
          <p:cNvSpPr>
            <a:spLocks noGrp="1"/>
          </p:cNvSpPr>
          <p:nvPr>
            <p:ph type="ctrTitle"/>
          </p:nvPr>
        </p:nvSpPr>
        <p:spPr>
          <a:xfrm>
            <a:off x="586237" y="1525000"/>
            <a:ext cx="11023376" cy="2387600"/>
          </a:xfrm>
        </p:spPr>
        <p:txBody>
          <a:bodyPr anchor="b">
            <a:noAutofit/>
          </a:bodyPr>
          <a:lstStyle>
            <a:lvl1pPr algn="ctr">
              <a:defRPr sz="5400" b="1">
                <a:solidFill>
                  <a:schemeClr val="bg1"/>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7394971-0DDF-0740-8746-5856244AF51C}"/>
              </a:ext>
            </a:extLst>
          </p:cNvPr>
          <p:cNvSpPr>
            <a:spLocks noGrp="1"/>
          </p:cNvSpPr>
          <p:nvPr>
            <p:ph type="subTitle" idx="1"/>
          </p:nvPr>
        </p:nvSpPr>
        <p:spPr>
          <a:xfrm>
            <a:off x="1524000" y="4041061"/>
            <a:ext cx="9144000" cy="1655762"/>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58CE1903-A028-8842-A066-988EFFAABD3A}"/>
              </a:ext>
            </a:extLst>
          </p:cNvPr>
          <p:cNvSpPr>
            <a:spLocks noGrp="1"/>
          </p:cNvSpPr>
          <p:nvPr>
            <p:ph type="sldNum" sz="quarter" idx="12"/>
          </p:nvPr>
        </p:nvSpPr>
        <p:spPr>
          <a:xfrm>
            <a:off x="9324583" y="6356350"/>
            <a:ext cx="2743200" cy="365125"/>
          </a:xfrm>
        </p:spPr>
        <p:txBody>
          <a:bodyPr/>
          <a:lstStyle/>
          <a:p>
            <a:fld id="{7119817F-A942-A842-AA54-F186C5491701}" type="slidenum">
              <a:rPr kumimoji="1" lang="ja-JP" altLang="en-US" smtClean="0"/>
              <a:t>‹#›</a:t>
            </a:fld>
            <a:endParaRPr kumimoji="1" lang="ja-JP" altLang="en-US"/>
          </a:p>
        </p:txBody>
      </p:sp>
      <p:pic>
        <p:nvPicPr>
          <p:cNvPr id="78" name="図 77">
            <a:extLst>
              <a:ext uri="{FF2B5EF4-FFF2-40B4-BE49-F238E27FC236}">
                <a16:creationId xmlns:a16="http://schemas.microsoft.com/office/drawing/2014/main" id="{3199BAA3-7F6F-CE4F-9A63-AF0137132D79}"/>
              </a:ext>
            </a:extLst>
          </p:cNvPr>
          <p:cNvPicPr>
            <a:picLocks noChangeAspect="1"/>
          </p:cNvPicPr>
          <p:nvPr userDrawn="1"/>
        </p:nvPicPr>
        <p:blipFill rotWithShape="1">
          <a:blip r:embed="rId5"/>
          <a:srcRect r="4189"/>
          <a:stretch/>
        </p:blipFill>
        <p:spPr>
          <a:xfrm>
            <a:off x="8769619" y="1293232"/>
            <a:ext cx="3431355" cy="3454400"/>
          </a:xfrm>
          <a:prstGeom prst="rect">
            <a:avLst/>
          </a:prstGeom>
        </p:spPr>
      </p:pic>
      <p:grpSp>
        <p:nvGrpSpPr>
          <p:cNvPr id="98" name="グループ化 97">
            <a:extLst>
              <a:ext uri="{FF2B5EF4-FFF2-40B4-BE49-F238E27FC236}">
                <a16:creationId xmlns:a16="http://schemas.microsoft.com/office/drawing/2014/main" id="{E6580C59-91C9-4D42-AF5F-AB55607F7AF4}"/>
              </a:ext>
            </a:extLst>
          </p:cNvPr>
          <p:cNvGrpSpPr/>
          <p:nvPr userDrawn="1"/>
        </p:nvGrpSpPr>
        <p:grpSpPr>
          <a:xfrm>
            <a:off x="-12700" y="373851"/>
            <a:ext cx="4058307" cy="5842800"/>
            <a:chOff x="-12700" y="373851"/>
            <a:chExt cx="4058307" cy="5842800"/>
          </a:xfrm>
        </p:grpSpPr>
        <p:grpSp>
          <p:nvGrpSpPr>
            <p:cNvPr id="97" name="グループ化 96">
              <a:extLst>
                <a:ext uri="{FF2B5EF4-FFF2-40B4-BE49-F238E27FC236}">
                  <a16:creationId xmlns:a16="http://schemas.microsoft.com/office/drawing/2014/main" id="{076C5B7A-B16C-CE45-AE55-72FE953BE231}"/>
                </a:ext>
              </a:extLst>
            </p:cNvPr>
            <p:cNvGrpSpPr/>
            <p:nvPr userDrawn="1"/>
          </p:nvGrpSpPr>
          <p:grpSpPr>
            <a:xfrm>
              <a:off x="240517" y="373851"/>
              <a:ext cx="3805090" cy="5842800"/>
              <a:chOff x="240517" y="373851"/>
              <a:chExt cx="3805090" cy="5842800"/>
            </a:xfrm>
          </p:grpSpPr>
          <p:grpSp>
            <p:nvGrpSpPr>
              <p:cNvPr id="79" name="グループ化 78">
                <a:extLst>
                  <a:ext uri="{FF2B5EF4-FFF2-40B4-BE49-F238E27FC236}">
                    <a16:creationId xmlns:a16="http://schemas.microsoft.com/office/drawing/2014/main" id="{3F3BF0FE-9132-0D47-AC51-90CC1671E1C0}"/>
                  </a:ext>
                </a:extLst>
              </p:cNvPr>
              <p:cNvGrpSpPr>
                <a:grpSpLocks noChangeAspect="1"/>
              </p:cNvGrpSpPr>
              <p:nvPr userDrawn="1"/>
            </p:nvGrpSpPr>
            <p:grpSpPr>
              <a:xfrm>
                <a:off x="240517" y="373851"/>
                <a:ext cx="3805090" cy="5842800"/>
                <a:chOff x="177023" y="126250"/>
                <a:chExt cx="3395982" cy="5214606"/>
              </a:xfrm>
            </p:grpSpPr>
            <p:sp>
              <p:nvSpPr>
                <p:cNvPr id="80" name="ドーナツ 79">
                  <a:extLst>
                    <a:ext uri="{FF2B5EF4-FFF2-40B4-BE49-F238E27FC236}">
                      <a16:creationId xmlns:a16="http://schemas.microsoft.com/office/drawing/2014/main" id="{61AC5644-557F-6C4E-83C9-6F3D7D17B15E}"/>
                    </a:ext>
                  </a:extLst>
                </p:cNvPr>
                <p:cNvSpPr/>
                <p:nvPr userDrawn="1"/>
              </p:nvSpPr>
              <p:spPr>
                <a:xfrm>
                  <a:off x="1035145" y="126250"/>
                  <a:ext cx="1248050" cy="1248050"/>
                </a:xfrm>
                <a:prstGeom prst="donut">
                  <a:avLst>
                    <a:gd name="adj" fmla="val 13585"/>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ドーナツ 80">
                  <a:extLst>
                    <a:ext uri="{FF2B5EF4-FFF2-40B4-BE49-F238E27FC236}">
                      <a16:creationId xmlns:a16="http://schemas.microsoft.com/office/drawing/2014/main" id="{B5537480-B0BB-D048-9532-2FB9A69E3DE9}"/>
                    </a:ext>
                  </a:extLst>
                </p:cNvPr>
                <p:cNvSpPr/>
                <p:nvPr userDrawn="1"/>
              </p:nvSpPr>
              <p:spPr>
                <a:xfrm>
                  <a:off x="476834" y="1648155"/>
                  <a:ext cx="620411" cy="620411"/>
                </a:xfrm>
                <a:prstGeom prst="donut">
                  <a:avLst>
                    <a:gd name="adj" fmla="val 994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2" name="ドーナツ 81">
                  <a:extLst>
                    <a:ext uri="{FF2B5EF4-FFF2-40B4-BE49-F238E27FC236}">
                      <a16:creationId xmlns:a16="http://schemas.microsoft.com/office/drawing/2014/main" id="{CA481279-F9D4-3F4A-9CAB-5755D92A42A4}"/>
                    </a:ext>
                  </a:extLst>
                </p:cNvPr>
                <p:cNvSpPr/>
                <p:nvPr userDrawn="1"/>
              </p:nvSpPr>
              <p:spPr>
                <a:xfrm>
                  <a:off x="784048" y="2039909"/>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3" name="ドーナツ 82">
                  <a:extLst>
                    <a:ext uri="{FF2B5EF4-FFF2-40B4-BE49-F238E27FC236}">
                      <a16:creationId xmlns:a16="http://schemas.microsoft.com/office/drawing/2014/main" id="{8E428DEF-DF57-1549-B334-E53BDF27074E}"/>
                    </a:ext>
                  </a:extLst>
                </p:cNvPr>
                <p:cNvSpPr/>
                <p:nvPr userDrawn="1"/>
              </p:nvSpPr>
              <p:spPr>
                <a:xfrm>
                  <a:off x="3302800" y="1199302"/>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4" name="ドーナツ 83">
                  <a:extLst>
                    <a:ext uri="{FF2B5EF4-FFF2-40B4-BE49-F238E27FC236}">
                      <a16:creationId xmlns:a16="http://schemas.microsoft.com/office/drawing/2014/main" id="{904EF247-65BE-6640-9AD2-2088F666A29C}"/>
                    </a:ext>
                  </a:extLst>
                </p:cNvPr>
                <p:cNvSpPr/>
                <p:nvPr userDrawn="1"/>
              </p:nvSpPr>
              <p:spPr>
                <a:xfrm>
                  <a:off x="582630" y="3004406"/>
                  <a:ext cx="270205" cy="270205"/>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ドーナツ 85">
                  <a:extLst>
                    <a:ext uri="{FF2B5EF4-FFF2-40B4-BE49-F238E27FC236}">
                      <a16:creationId xmlns:a16="http://schemas.microsoft.com/office/drawing/2014/main" id="{38F6C2CF-0ED6-8447-A9C1-CCEC96B191C1}"/>
                    </a:ext>
                  </a:extLst>
                </p:cNvPr>
                <p:cNvSpPr/>
                <p:nvPr userDrawn="1"/>
              </p:nvSpPr>
              <p:spPr>
                <a:xfrm>
                  <a:off x="2243728" y="4562480"/>
                  <a:ext cx="778376" cy="778376"/>
                </a:xfrm>
                <a:prstGeom prst="donut">
                  <a:avLst>
                    <a:gd name="adj" fmla="val 568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7" name="円/楕円 86">
                  <a:extLst>
                    <a:ext uri="{FF2B5EF4-FFF2-40B4-BE49-F238E27FC236}">
                      <a16:creationId xmlns:a16="http://schemas.microsoft.com/office/drawing/2014/main" id="{A1714FB6-44B1-1D48-ACDE-840CD90C4DB4}"/>
                    </a:ext>
                  </a:extLst>
                </p:cNvPr>
                <p:cNvSpPr/>
                <p:nvPr userDrawn="1"/>
              </p:nvSpPr>
              <p:spPr>
                <a:xfrm>
                  <a:off x="3009073" y="1389906"/>
                  <a:ext cx="157969" cy="1579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a:extLst>
                    <a:ext uri="{FF2B5EF4-FFF2-40B4-BE49-F238E27FC236}">
                      <a16:creationId xmlns:a16="http://schemas.microsoft.com/office/drawing/2014/main" id="{6A009806-EE23-B94A-809F-33139D79A18E}"/>
                    </a:ext>
                  </a:extLst>
                </p:cNvPr>
                <p:cNvSpPr/>
                <p:nvPr userDrawn="1"/>
              </p:nvSpPr>
              <p:spPr>
                <a:xfrm>
                  <a:off x="3208037" y="1606987"/>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a:extLst>
                    <a:ext uri="{FF2B5EF4-FFF2-40B4-BE49-F238E27FC236}">
                      <a16:creationId xmlns:a16="http://schemas.microsoft.com/office/drawing/2014/main" id="{F2369D4A-90FC-C943-B1B0-8DE3EC70A437}"/>
                    </a:ext>
                  </a:extLst>
                </p:cNvPr>
                <p:cNvSpPr/>
                <p:nvPr userDrawn="1"/>
              </p:nvSpPr>
              <p:spPr>
                <a:xfrm>
                  <a:off x="985900" y="2493868"/>
                  <a:ext cx="98490" cy="98490"/>
                </a:xfrm>
                <a:prstGeom prst="ellipse">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a:extLst>
                    <a:ext uri="{FF2B5EF4-FFF2-40B4-BE49-F238E27FC236}">
                      <a16:creationId xmlns:a16="http://schemas.microsoft.com/office/drawing/2014/main" id="{0A128DC2-AF01-DB4A-BD1C-D0038E24B1AF}"/>
                    </a:ext>
                  </a:extLst>
                </p:cNvPr>
                <p:cNvSpPr>
                  <a:spLocks noChangeAspect="1"/>
                </p:cNvSpPr>
                <p:nvPr userDrawn="1"/>
              </p:nvSpPr>
              <p:spPr>
                <a:xfrm>
                  <a:off x="925265" y="2611203"/>
                  <a:ext cx="72000" cy="72000"/>
                </a:xfrm>
                <a:prstGeom prst="ellipse">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a:extLst>
                    <a:ext uri="{FF2B5EF4-FFF2-40B4-BE49-F238E27FC236}">
                      <a16:creationId xmlns:a16="http://schemas.microsoft.com/office/drawing/2014/main" id="{A2D0F8B7-F2FF-EB4B-92BF-279D71DCCD71}"/>
                    </a:ext>
                  </a:extLst>
                </p:cNvPr>
                <p:cNvSpPr/>
                <p:nvPr userDrawn="1"/>
              </p:nvSpPr>
              <p:spPr>
                <a:xfrm>
                  <a:off x="177023" y="2256122"/>
                  <a:ext cx="152940" cy="15294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a:extLst>
                    <a:ext uri="{FF2B5EF4-FFF2-40B4-BE49-F238E27FC236}">
                      <a16:creationId xmlns:a16="http://schemas.microsoft.com/office/drawing/2014/main" id="{557BC4AF-C346-194F-90AE-D0A83A426EDF}"/>
                    </a:ext>
                  </a:extLst>
                </p:cNvPr>
                <p:cNvSpPr>
                  <a:spLocks noChangeAspect="1"/>
                </p:cNvSpPr>
                <p:nvPr userDrawn="1"/>
              </p:nvSpPr>
              <p:spPr>
                <a:xfrm>
                  <a:off x="374873" y="3077394"/>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a:extLst>
                    <a:ext uri="{FF2B5EF4-FFF2-40B4-BE49-F238E27FC236}">
                      <a16:creationId xmlns:a16="http://schemas.microsoft.com/office/drawing/2014/main" id="{084CD02A-5D90-414F-B6E6-D8B894F8D616}"/>
                    </a:ext>
                  </a:extLst>
                </p:cNvPr>
                <p:cNvSpPr/>
                <p:nvPr userDrawn="1"/>
              </p:nvSpPr>
              <p:spPr>
                <a:xfrm>
                  <a:off x="3153955" y="897994"/>
                  <a:ext cx="152940" cy="15840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a:extLst>
                    <a:ext uri="{FF2B5EF4-FFF2-40B4-BE49-F238E27FC236}">
                      <a16:creationId xmlns:a16="http://schemas.microsoft.com/office/drawing/2014/main" id="{EE1442B1-EF0A-A646-8E82-F6DD97569650}"/>
                    </a:ext>
                  </a:extLst>
                </p:cNvPr>
                <p:cNvSpPr>
                  <a:spLocks noChangeAspect="1"/>
                </p:cNvSpPr>
                <p:nvPr userDrawn="1"/>
              </p:nvSpPr>
              <p:spPr>
                <a:xfrm>
                  <a:off x="927076" y="3489853"/>
                  <a:ext cx="86400" cy="8640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ドーナツ 94">
                  <a:extLst>
                    <a:ext uri="{FF2B5EF4-FFF2-40B4-BE49-F238E27FC236}">
                      <a16:creationId xmlns:a16="http://schemas.microsoft.com/office/drawing/2014/main" id="{3DCB31A2-5B2F-D047-9DCC-ADDF15A737D4}"/>
                    </a:ext>
                  </a:extLst>
                </p:cNvPr>
                <p:cNvSpPr/>
                <p:nvPr userDrawn="1"/>
              </p:nvSpPr>
              <p:spPr>
                <a:xfrm>
                  <a:off x="3012080" y="708982"/>
                  <a:ext cx="270205" cy="270205"/>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61" name="円/楕円 60">
                <a:extLst>
                  <a:ext uri="{FF2B5EF4-FFF2-40B4-BE49-F238E27FC236}">
                    <a16:creationId xmlns:a16="http://schemas.microsoft.com/office/drawing/2014/main" id="{55AEEA7A-B611-DA4F-8E8B-D427B460C348}"/>
                  </a:ext>
                </a:extLst>
              </p:cNvPr>
              <p:cNvSpPr/>
              <p:nvPr userDrawn="1"/>
            </p:nvSpPr>
            <p:spPr>
              <a:xfrm>
                <a:off x="765853" y="4989957"/>
                <a:ext cx="243889" cy="24388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6" name="図 95">
              <a:extLst>
                <a:ext uri="{FF2B5EF4-FFF2-40B4-BE49-F238E27FC236}">
                  <a16:creationId xmlns:a16="http://schemas.microsoft.com/office/drawing/2014/main" id="{4DE11BC2-AC8E-7A47-8AD2-0D9352F6F8CB}"/>
                </a:ext>
              </a:extLst>
            </p:cNvPr>
            <p:cNvPicPr>
              <a:picLocks noChangeAspect="1"/>
            </p:cNvPicPr>
            <p:nvPr userDrawn="1"/>
          </p:nvPicPr>
          <p:blipFill rotWithShape="1">
            <a:blip r:embed="rId6"/>
            <a:srcRect l="23209"/>
            <a:stretch/>
          </p:blipFill>
          <p:spPr>
            <a:xfrm>
              <a:off x="-12700" y="4557135"/>
              <a:ext cx="858208" cy="1130300"/>
            </a:xfrm>
            <a:prstGeom prst="rect">
              <a:avLst/>
            </a:prstGeom>
          </p:spPr>
        </p:pic>
      </p:grpSp>
    </p:spTree>
    <p:extLst>
      <p:ext uri="{BB962C8B-B14F-4D97-AF65-F5344CB8AC3E}">
        <p14:creationId xmlns:p14="http://schemas.microsoft.com/office/powerpoint/2010/main" val="25465101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EC0E3566-0934-3248-ABC8-1CAB5CB9AF34}"/>
              </a:ext>
            </a:extLst>
          </p:cNvPr>
          <p:cNvGrpSpPr/>
          <p:nvPr userDrawn="1"/>
        </p:nvGrpSpPr>
        <p:grpSpPr>
          <a:xfrm>
            <a:off x="0" y="0"/>
            <a:ext cx="12200974" cy="6858000"/>
            <a:chOff x="15498" y="0"/>
            <a:chExt cx="12185476" cy="6849289"/>
          </a:xfrm>
        </p:grpSpPr>
        <p:pic>
          <p:nvPicPr>
            <p:cNvPr id="8" name="図 7" descr="モニター, 画面, テレビ が含まれている画像&#10;&#10;自動的に生成された説明">
              <a:extLst>
                <a:ext uri="{FF2B5EF4-FFF2-40B4-BE49-F238E27FC236}">
                  <a16:creationId xmlns:a16="http://schemas.microsoft.com/office/drawing/2014/main" id="{0660BD8A-4CE2-E441-A8B9-DBED42755A1F}"/>
                </a:ext>
              </a:extLst>
            </p:cNvPr>
            <p:cNvPicPr>
              <a:picLocks noChangeAspect="1"/>
            </p:cNvPicPr>
            <p:nvPr userDrawn="1"/>
          </p:nvPicPr>
          <p:blipFill rotWithShape="1">
            <a:blip r:embed="rId2">
              <a:clrChange>
                <a:clrFrom>
                  <a:srgbClr val="FFFFFF">
                    <a:alpha val="0"/>
                  </a:srgbClr>
                </a:clrFrom>
                <a:clrTo>
                  <a:srgbClr val="FFFFFF">
                    <a:alpha val="0"/>
                  </a:srgbClr>
                </a:clrTo>
              </a:clrChange>
            </a:blip>
            <a:srcRect l="11159" t="35852" r="11163" b="36000"/>
            <a:stretch/>
          </p:blipFill>
          <p:spPr>
            <a:xfrm>
              <a:off x="15498" y="0"/>
              <a:ext cx="12185476" cy="4033520"/>
            </a:xfrm>
            <a:prstGeom prst="rect">
              <a:avLst/>
            </a:prstGeom>
          </p:spPr>
        </p:pic>
        <p:pic>
          <p:nvPicPr>
            <p:cNvPr id="9" name="図 8" descr="モニター, 画面, テレビ が含まれている画像&#10;&#10;自動的に生成された説明">
              <a:extLst>
                <a:ext uri="{FF2B5EF4-FFF2-40B4-BE49-F238E27FC236}">
                  <a16:creationId xmlns:a16="http://schemas.microsoft.com/office/drawing/2014/main" id="{C84F2EB2-5E18-1541-8F09-A97C4415C2C3}"/>
                </a:ext>
              </a:extLst>
            </p:cNvPr>
            <p:cNvPicPr>
              <a:picLocks noChangeAspect="1"/>
            </p:cNvPicPr>
            <p:nvPr userDrawn="1"/>
          </p:nvPicPr>
          <p:blipFill rotWithShape="1">
            <a:blip r:embed="rId2">
              <a:clrChange>
                <a:clrFrom>
                  <a:srgbClr val="FFFFFF">
                    <a:alpha val="0"/>
                  </a:srgbClr>
                </a:clrFrom>
                <a:clrTo>
                  <a:srgbClr val="FFFFFF">
                    <a:alpha val="0"/>
                  </a:srgbClr>
                </a:clrTo>
              </a:clrChange>
            </a:blip>
            <a:srcRect l="11159" t="44349" r="11163" b="36000"/>
            <a:stretch/>
          </p:blipFill>
          <p:spPr>
            <a:xfrm flipV="1">
              <a:off x="15498" y="4033520"/>
              <a:ext cx="12185476" cy="2815769"/>
            </a:xfrm>
            <a:prstGeom prst="rect">
              <a:avLst/>
            </a:prstGeom>
          </p:spPr>
        </p:pic>
      </p:grpSp>
      <p:pic>
        <p:nvPicPr>
          <p:cNvPr id="20" name="図 19">
            <a:extLst>
              <a:ext uri="{FF2B5EF4-FFF2-40B4-BE49-F238E27FC236}">
                <a16:creationId xmlns:a16="http://schemas.microsoft.com/office/drawing/2014/main" id="{87EA3C5A-1FE4-4E44-80BB-FA82C25CE6D8}"/>
              </a:ext>
            </a:extLst>
          </p:cNvPr>
          <p:cNvPicPr>
            <a:picLocks noChangeAspect="1"/>
          </p:cNvPicPr>
          <p:nvPr userDrawn="1"/>
        </p:nvPicPr>
        <p:blipFill rotWithShape="1">
          <a:blip r:embed="rId3"/>
          <a:srcRect t="1" r="8071" b="19924"/>
          <a:stretch/>
        </p:blipFill>
        <p:spPr>
          <a:xfrm>
            <a:off x="6704479" y="2062343"/>
            <a:ext cx="5505469" cy="4795658"/>
          </a:xfrm>
          <a:prstGeom prst="rect">
            <a:avLst/>
          </a:prstGeom>
        </p:spPr>
      </p:pic>
      <p:pic>
        <p:nvPicPr>
          <p:cNvPr id="12" name="図 11" descr="建物, ビデオ, 大きい, ゾウ が含まれている画像&#10;&#10;自動的に生成された説明">
            <a:extLst>
              <a:ext uri="{FF2B5EF4-FFF2-40B4-BE49-F238E27FC236}">
                <a16:creationId xmlns:a16="http://schemas.microsoft.com/office/drawing/2014/main" id="{EE418DA3-6BA6-F04B-8626-46B1D53A4E3C}"/>
              </a:ext>
            </a:extLst>
          </p:cNvPr>
          <p:cNvPicPr>
            <a:picLocks noChangeAspect="1"/>
          </p:cNvPicPr>
          <p:nvPr userDrawn="1"/>
        </p:nvPicPr>
        <p:blipFill rotWithShape="1">
          <a:blip r:embed="rId4">
            <a:alphaModFix amt="85000"/>
          </a:blip>
          <a:srcRect l="1" r="29724" b="16667"/>
          <a:stretch/>
        </p:blipFill>
        <p:spPr>
          <a:xfrm>
            <a:off x="-8974" y="0"/>
            <a:ext cx="12200974" cy="6858001"/>
          </a:xfrm>
          <a:prstGeom prst="rect">
            <a:avLst/>
          </a:prstGeom>
        </p:spPr>
      </p:pic>
      <p:sp>
        <p:nvSpPr>
          <p:cNvPr id="2" name="タイトル 1">
            <a:extLst>
              <a:ext uri="{FF2B5EF4-FFF2-40B4-BE49-F238E27FC236}">
                <a16:creationId xmlns:a16="http://schemas.microsoft.com/office/drawing/2014/main" id="{B72710F2-724A-1A46-9AB9-B8164423002F}"/>
              </a:ext>
            </a:extLst>
          </p:cNvPr>
          <p:cNvSpPr>
            <a:spLocks noGrp="1"/>
          </p:cNvSpPr>
          <p:nvPr>
            <p:ph type="ctrTitle"/>
          </p:nvPr>
        </p:nvSpPr>
        <p:spPr>
          <a:xfrm>
            <a:off x="713237" y="1486900"/>
            <a:ext cx="11023376" cy="2387600"/>
          </a:xfrm>
        </p:spPr>
        <p:txBody>
          <a:bodyPr anchor="b">
            <a:noAutofit/>
          </a:bodyPr>
          <a:lstStyle>
            <a:lvl1pPr algn="l">
              <a:defRPr sz="4400" b="1">
                <a:solidFill>
                  <a:schemeClr val="bg1"/>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7394971-0DDF-0740-8746-5856244AF51C}"/>
              </a:ext>
            </a:extLst>
          </p:cNvPr>
          <p:cNvSpPr>
            <a:spLocks noGrp="1"/>
          </p:cNvSpPr>
          <p:nvPr>
            <p:ph type="subTitle" idx="1"/>
          </p:nvPr>
        </p:nvSpPr>
        <p:spPr>
          <a:xfrm>
            <a:off x="706120" y="4002961"/>
            <a:ext cx="9144000" cy="1655762"/>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58CE1903-A028-8842-A066-988EFFAABD3A}"/>
              </a:ext>
            </a:extLst>
          </p:cNvPr>
          <p:cNvSpPr>
            <a:spLocks noGrp="1"/>
          </p:cNvSpPr>
          <p:nvPr>
            <p:ph type="sldNum" sz="quarter" idx="12"/>
          </p:nvPr>
        </p:nvSpPr>
        <p:spPr>
          <a:xfrm>
            <a:off x="9324583" y="6356350"/>
            <a:ext cx="2743200" cy="365125"/>
          </a:xfrm>
        </p:spPr>
        <p:txBody>
          <a:bodyPr/>
          <a:lstStyle>
            <a:lvl1pPr>
              <a:defRPr>
                <a:solidFill>
                  <a:schemeClr val="bg1"/>
                </a:solidFill>
              </a:defRPr>
            </a:lvl1pPr>
          </a:lstStyle>
          <a:p>
            <a:fld id="{7119817F-A942-A842-AA54-F186C5491701}" type="slidenum">
              <a:rPr lang="ja-JP" altLang="en-US" smtClean="0"/>
              <a:pPr/>
              <a:t>‹#›</a:t>
            </a:fld>
            <a:endParaRPr lang="ja-JP" altLang="en-US"/>
          </a:p>
        </p:txBody>
      </p:sp>
      <p:sp>
        <p:nvSpPr>
          <p:cNvPr id="17" name="ドーナツ 16">
            <a:extLst>
              <a:ext uri="{FF2B5EF4-FFF2-40B4-BE49-F238E27FC236}">
                <a16:creationId xmlns:a16="http://schemas.microsoft.com/office/drawing/2014/main" id="{DBE12754-92D2-3245-93D5-6ED5578044AD}"/>
              </a:ext>
            </a:extLst>
          </p:cNvPr>
          <p:cNvSpPr/>
          <p:nvPr userDrawn="1"/>
        </p:nvSpPr>
        <p:spPr>
          <a:xfrm>
            <a:off x="8774634" y="1382933"/>
            <a:ext cx="601800" cy="601800"/>
          </a:xfrm>
          <a:prstGeom prst="donut">
            <a:avLst>
              <a:gd name="adj" fmla="val 15125"/>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ドーナツ 15">
            <a:extLst>
              <a:ext uri="{FF2B5EF4-FFF2-40B4-BE49-F238E27FC236}">
                <a16:creationId xmlns:a16="http://schemas.microsoft.com/office/drawing/2014/main" id="{156C4D38-F8DC-4C42-B3E0-0B270C30D321}"/>
              </a:ext>
            </a:extLst>
          </p:cNvPr>
          <p:cNvSpPr/>
          <p:nvPr userDrawn="1"/>
        </p:nvSpPr>
        <p:spPr>
          <a:xfrm>
            <a:off x="9441558" y="1719461"/>
            <a:ext cx="1158183" cy="1158183"/>
          </a:xfrm>
          <a:prstGeom prst="donut">
            <a:avLst>
              <a:gd name="adj" fmla="val 17121"/>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ドーナツ 17">
            <a:extLst>
              <a:ext uri="{FF2B5EF4-FFF2-40B4-BE49-F238E27FC236}">
                <a16:creationId xmlns:a16="http://schemas.microsoft.com/office/drawing/2014/main" id="{056BC874-53C5-B34F-AD49-7B429A547349}"/>
              </a:ext>
            </a:extLst>
          </p:cNvPr>
          <p:cNvSpPr/>
          <p:nvPr userDrawn="1"/>
        </p:nvSpPr>
        <p:spPr>
          <a:xfrm>
            <a:off x="7601464" y="2535532"/>
            <a:ext cx="290336" cy="290336"/>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ドーナツ 21">
            <a:extLst>
              <a:ext uri="{FF2B5EF4-FFF2-40B4-BE49-F238E27FC236}">
                <a16:creationId xmlns:a16="http://schemas.microsoft.com/office/drawing/2014/main" id="{41663E85-B4DB-CE4E-BBA5-1201936D8941}"/>
              </a:ext>
            </a:extLst>
          </p:cNvPr>
          <p:cNvSpPr/>
          <p:nvPr userDrawn="1"/>
        </p:nvSpPr>
        <p:spPr>
          <a:xfrm>
            <a:off x="9793582" y="3164173"/>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円/楕円 23">
            <a:extLst>
              <a:ext uri="{FF2B5EF4-FFF2-40B4-BE49-F238E27FC236}">
                <a16:creationId xmlns:a16="http://schemas.microsoft.com/office/drawing/2014/main" id="{5F0A982E-0D57-3A4F-AA8E-A08F53307304}"/>
              </a:ext>
            </a:extLst>
          </p:cNvPr>
          <p:cNvSpPr/>
          <p:nvPr userDrawn="1"/>
        </p:nvSpPr>
        <p:spPr>
          <a:xfrm>
            <a:off x="7968768" y="2290405"/>
            <a:ext cx="157969" cy="157969"/>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a:extLst>
              <a:ext uri="{FF2B5EF4-FFF2-40B4-BE49-F238E27FC236}">
                <a16:creationId xmlns:a16="http://schemas.microsoft.com/office/drawing/2014/main" id="{F46A3C72-32D4-8245-A11A-D4F709A21A32}"/>
              </a:ext>
            </a:extLst>
          </p:cNvPr>
          <p:cNvSpPr/>
          <p:nvPr userDrawn="1"/>
        </p:nvSpPr>
        <p:spPr>
          <a:xfrm>
            <a:off x="9075534" y="2303903"/>
            <a:ext cx="157969" cy="1579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a:extLst>
              <a:ext uri="{FF2B5EF4-FFF2-40B4-BE49-F238E27FC236}">
                <a16:creationId xmlns:a16="http://schemas.microsoft.com/office/drawing/2014/main" id="{85EE274E-60F6-D04F-AA75-3D338EB47D32}"/>
              </a:ext>
            </a:extLst>
          </p:cNvPr>
          <p:cNvSpPr/>
          <p:nvPr userDrawn="1"/>
        </p:nvSpPr>
        <p:spPr>
          <a:xfrm>
            <a:off x="7841713" y="2096486"/>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a:extLst>
              <a:ext uri="{FF2B5EF4-FFF2-40B4-BE49-F238E27FC236}">
                <a16:creationId xmlns:a16="http://schemas.microsoft.com/office/drawing/2014/main" id="{1F366A82-634C-CB41-B021-CB7C7AE592BB}"/>
              </a:ext>
            </a:extLst>
          </p:cNvPr>
          <p:cNvSpPr/>
          <p:nvPr userDrawn="1"/>
        </p:nvSpPr>
        <p:spPr>
          <a:xfrm>
            <a:off x="9574543" y="3246079"/>
            <a:ext cx="98490" cy="98490"/>
          </a:xfrm>
          <a:prstGeom prst="ellipse">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a:extLst>
              <a:ext uri="{FF2B5EF4-FFF2-40B4-BE49-F238E27FC236}">
                <a16:creationId xmlns:a16="http://schemas.microsoft.com/office/drawing/2014/main" id="{9D4DF54F-AEA5-754A-B5A4-D294F06AA835}"/>
              </a:ext>
            </a:extLst>
          </p:cNvPr>
          <p:cNvSpPr/>
          <p:nvPr userDrawn="1"/>
        </p:nvSpPr>
        <p:spPr>
          <a:xfrm>
            <a:off x="8910654" y="2582210"/>
            <a:ext cx="98490" cy="98490"/>
          </a:xfrm>
          <a:prstGeom prst="ellipse">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a:extLst>
              <a:ext uri="{FF2B5EF4-FFF2-40B4-BE49-F238E27FC236}">
                <a16:creationId xmlns:a16="http://schemas.microsoft.com/office/drawing/2014/main" id="{C21CA957-293B-7C43-8A0B-F5BFEA9AB925}"/>
              </a:ext>
            </a:extLst>
          </p:cNvPr>
          <p:cNvSpPr/>
          <p:nvPr userDrawn="1"/>
        </p:nvSpPr>
        <p:spPr>
          <a:xfrm>
            <a:off x="9673033" y="3555388"/>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5874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EC0E3566-0934-3248-ABC8-1CAB5CB9AF34}"/>
              </a:ext>
            </a:extLst>
          </p:cNvPr>
          <p:cNvGrpSpPr/>
          <p:nvPr userDrawn="1"/>
        </p:nvGrpSpPr>
        <p:grpSpPr>
          <a:xfrm>
            <a:off x="0" y="0"/>
            <a:ext cx="12200974" cy="6858000"/>
            <a:chOff x="15498" y="0"/>
            <a:chExt cx="12185476" cy="6849289"/>
          </a:xfrm>
        </p:grpSpPr>
        <p:pic>
          <p:nvPicPr>
            <p:cNvPr id="8" name="図 7" descr="モニター, 画面, テレビ が含まれている画像&#10;&#10;自動的に生成された説明">
              <a:extLst>
                <a:ext uri="{FF2B5EF4-FFF2-40B4-BE49-F238E27FC236}">
                  <a16:creationId xmlns:a16="http://schemas.microsoft.com/office/drawing/2014/main" id="{0660BD8A-4CE2-E441-A8B9-DBED42755A1F}"/>
                </a:ext>
              </a:extLst>
            </p:cNvPr>
            <p:cNvPicPr>
              <a:picLocks noChangeAspect="1"/>
            </p:cNvPicPr>
            <p:nvPr userDrawn="1"/>
          </p:nvPicPr>
          <p:blipFill rotWithShape="1">
            <a:blip r:embed="rId2">
              <a:clrChange>
                <a:clrFrom>
                  <a:srgbClr val="FFFFFF">
                    <a:alpha val="0"/>
                  </a:srgbClr>
                </a:clrFrom>
                <a:clrTo>
                  <a:srgbClr val="FFFFFF">
                    <a:alpha val="0"/>
                  </a:srgbClr>
                </a:clrTo>
              </a:clrChange>
            </a:blip>
            <a:srcRect l="11159" t="35852" r="11163" b="36000"/>
            <a:stretch/>
          </p:blipFill>
          <p:spPr>
            <a:xfrm>
              <a:off x="15498" y="0"/>
              <a:ext cx="12185476" cy="4033520"/>
            </a:xfrm>
            <a:prstGeom prst="rect">
              <a:avLst/>
            </a:prstGeom>
          </p:spPr>
        </p:pic>
        <p:pic>
          <p:nvPicPr>
            <p:cNvPr id="9" name="図 8" descr="モニター, 画面, テレビ が含まれている画像&#10;&#10;自動的に生成された説明">
              <a:extLst>
                <a:ext uri="{FF2B5EF4-FFF2-40B4-BE49-F238E27FC236}">
                  <a16:creationId xmlns:a16="http://schemas.microsoft.com/office/drawing/2014/main" id="{C84F2EB2-5E18-1541-8F09-A97C4415C2C3}"/>
                </a:ext>
              </a:extLst>
            </p:cNvPr>
            <p:cNvPicPr>
              <a:picLocks noChangeAspect="1"/>
            </p:cNvPicPr>
            <p:nvPr userDrawn="1"/>
          </p:nvPicPr>
          <p:blipFill rotWithShape="1">
            <a:blip r:embed="rId2">
              <a:clrChange>
                <a:clrFrom>
                  <a:srgbClr val="FFFFFF">
                    <a:alpha val="0"/>
                  </a:srgbClr>
                </a:clrFrom>
                <a:clrTo>
                  <a:srgbClr val="FFFFFF">
                    <a:alpha val="0"/>
                  </a:srgbClr>
                </a:clrTo>
              </a:clrChange>
            </a:blip>
            <a:srcRect l="11159" t="44349" r="11163" b="36000"/>
            <a:stretch/>
          </p:blipFill>
          <p:spPr>
            <a:xfrm flipV="1">
              <a:off x="15498" y="4033520"/>
              <a:ext cx="12185476" cy="2815769"/>
            </a:xfrm>
            <a:prstGeom prst="rect">
              <a:avLst/>
            </a:prstGeom>
          </p:spPr>
        </p:pic>
      </p:grpSp>
      <p:pic>
        <p:nvPicPr>
          <p:cNvPr id="20" name="図 19">
            <a:extLst>
              <a:ext uri="{FF2B5EF4-FFF2-40B4-BE49-F238E27FC236}">
                <a16:creationId xmlns:a16="http://schemas.microsoft.com/office/drawing/2014/main" id="{87EA3C5A-1FE4-4E44-80BB-FA82C25CE6D8}"/>
              </a:ext>
            </a:extLst>
          </p:cNvPr>
          <p:cNvPicPr>
            <a:picLocks noChangeAspect="1"/>
          </p:cNvPicPr>
          <p:nvPr userDrawn="1"/>
        </p:nvPicPr>
        <p:blipFill rotWithShape="1">
          <a:blip r:embed="rId3"/>
          <a:srcRect l="17255" t="17243" r="-208" b="-304"/>
          <a:stretch/>
        </p:blipFill>
        <p:spPr>
          <a:xfrm>
            <a:off x="0" y="0"/>
            <a:ext cx="4967834" cy="4974486"/>
          </a:xfrm>
          <a:prstGeom prst="rect">
            <a:avLst/>
          </a:prstGeom>
        </p:spPr>
      </p:pic>
      <p:pic>
        <p:nvPicPr>
          <p:cNvPr id="12" name="図 11" descr="建物, ビデオ, 大きい, ゾウ が含まれている画像&#10;&#10;自動的に生成された説明">
            <a:extLst>
              <a:ext uri="{FF2B5EF4-FFF2-40B4-BE49-F238E27FC236}">
                <a16:creationId xmlns:a16="http://schemas.microsoft.com/office/drawing/2014/main" id="{EE418DA3-6BA6-F04B-8626-46B1D53A4E3C}"/>
              </a:ext>
            </a:extLst>
          </p:cNvPr>
          <p:cNvPicPr>
            <a:picLocks noChangeAspect="1"/>
          </p:cNvPicPr>
          <p:nvPr userDrawn="1"/>
        </p:nvPicPr>
        <p:blipFill rotWithShape="1">
          <a:blip r:embed="rId4">
            <a:alphaModFix amt="85000"/>
          </a:blip>
          <a:srcRect l="1" r="29724" b="16667"/>
          <a:stretch/>
        </p:blipFill>
        <p:spPr>
          <a:xfrm>
            <a:off x="-8974" y="0"/>
            <a:ext cx="12200974" cy="6858001"/>
          </a:xfrm>
          <a:prstGeom prst="rect">
            <a:avLst/>
          </a:prstGeom>
        </p:spPr>
      </p:pic>
      <p:sp>
        <p:nvSpPr>
          <p:cNvPr id="2" name="タイトル 1">
            <a:extLst>
              <a:ext uri="{FF2B5EF4-FFF2-40B4-BE49-F238E27FC236}">
                <a16:creationId xmlns:a16="http://schemas.microsoft.com/office/drawing/2014/main" id="{B72710F2-724A-1A46-9AB9-B8164423002F}"/>
              </a:ext>
            </a:extLst>
          </p:cNvPr>
          <p:cNvSpPr>
            <a:spLocks noGrp="1"/>
          </p:cNvSpPr>
          <p:nvPr>
            <p:ph type="ctrTitle"/>
          </p:nvPr>
        </p:nvSpPr>
        <p:spPr>
          <a:xfrm>
            <a:off x="713237" y="1486900"/>
            <a:ext cx="11023376" cy="2387600"/>
          </a:xfrm>
        </p:spPr>
        <p:txBody>
          <a:bodyPr anchor="b">
            <a:noAutofit/>
          </a:bodyPr>
          <a:lstStyle>
            <a:lvl1pPr algn="l">
              <a:defRPr sz="4400" b="1">
                <a:solidFill>
                  <a:schemeClr val="bg1"/>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7394971-0DDF-0740-8746-5856244AF51C}"/>
              </a:ext>
            </a:extLst>
          </p:cNvPr>
          <p:cNvSpPr>
            <a:spLocks noGrp="1"/>
          </p:cNvSpPr>
          <p:nvPr>
            <p:ph type="subTitle" idx="1"/>
          </p:nvPr>
        </p:nvSpPr>
        <p:spPr>
          <a:xfrm>
            <a:off x="706120" y="4002961"/>
            <a:ext cx="9144000" cy="1655762"/>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58CE1903-A028-8842-A066-988EFFAABD3A}"/>
              </a:ext>
            </a:extLst>
          </p:cNvPr>
          <p:cNvSpPr>
            <a:spLocks noGrp="1"/>
          </p:cNvSpPr>
          <p:nvPr>
            <p:ph type="sldNum" sz="quarter" idx="12"/>
          </p:nvPr>
        </p:nvSpPr>
        <p:spPr>
          <a:xfrm>
            <a:off x="9324583" y="6356350"/>
            <a:ext cx="2743200" cy="365125"/>
          </a:xfrm>
        </p:spPr>
        <p:txBody>
          <a:bodyPr/>
          <a:lstStyle>
            <a:lvl1pPr>
              <a:defRPr>
                <a:solidFill>
                  <a:schemeClr val="bg1"/>
                </a:solidFill>
              </a:defRPr>
            </a:lvl1pPr>
          </a:lstStyle>
          <a:p>
            <a:fld id="{7119817F-A942-A842-AA54-F186C5491701}" type="slidenum">
              <a:rPr lang="ja-JP" altLang="en-US" smtClean="0"/>
              <a:pPr/>
              <a:t>‹#›</a:t>
            </a:fld>
            <a:endParaRPr lang="ja-JP" altLang="en-US"/>
          </a:p>
        </p:txBody>
      </p:sp>
      <p:pic>
        <p:nvPicPr>
          <p:cNvPr id="32" name="図 31" descr="ホイール, 挿絵 が含まれている画像&#10;&#10;自動的に生成された説明">
            <a:extLst>
              <a:ext uri="{FF2B5EF4-FFF2-40B4-BE49-F238E27FC236}">
                <a16:creationId xmlns:a16="http://schemas.microsoft.com/office/drawing/2014/main" id="{62B08CDB-5443-6747-AB4C-8B961388FDA2}"/>
              </a:ext>
            </a:extLst>
          </p:cNvPr>
          <p:cNvPicPr>
            <a:picLocks noChangeAspect="1"/>
          </p:cNvPicPr>
          <p:nvPr userDrawn="1"/>
        </p:nvPicPr>
        <p:blipFill>
          <a:blip r:embed="rId5"/>
          <a:stretch>
            <a:fillRect/>
          </a:stretch>
        </p:blipFill>
        <p:spPr>
          <a:xfrm>
            <a:off x="8943583" y="276107"/>
            <a:ext cx="3081403" cy="533083"/>
          </a:xfrm>
          <a:prstGeom prst="rect">
            <a:avLst/>
          </a:prstGeom>
        </p:spPr>
      </p:pic>
      <p:grpSp>
        <p:nvGrpSpPr>
          <p:cNvPr id="4" name="グループ化 3">
            <a:extLst>
              <a:ext uri="{FF2B5EF4-FFF2-40B4-BE49-F238E27FC236}">
                <a16:creationId xmlns:a16="http://schemas.microsoft.com/office/drawing/2014/main" id="{3C257BDB-2C13-2F4C-82CE-C5C03C82AB85}"/>
              </a:ext>
            </a:extLst>
          </p:cNvPr>
          <p:cNvGrpSpPr/>
          <p:nvPr userDrawn="1"/>
        </p:nvGrpSpPr>
        <p:grpSpPr>
          <a:xfrm>
            <a:off x="127621" y="-2"/>
            <a:ext cx="4054582" cy="3067127"/>
            <a:chOff x="127621" y="-2"/>
            <a:chExt cx="4054582" cy="3067127"/>
          </a:xfrm>
        </p:grpSpPr>
        <p:pic>
          <p:nvPicPr>
            <p:cNvPr id="23" name="図 22">
              <a:extLst>
                <a:ext uri="{FF2B5EF4-FFF2-40B4-BE49-F238E27FC236}">
                  <a16:creationId xmlns:a16="http://schemas.microsoft.com/office/drawing/2014/main" id="{4E85292E-97C1-974B-9703-C6BE8B173563}"/>
                </a:ext>
              </a:extLst>
            </p:cNvPr>
            <p:cNvPicPr>
              <a:picLocks noChangeAspect="1"/>
            </p:cNvPicPr>
            <p:nvPr userDrawn="1"/>
          </p:nvPicPr>
          <p:blipFill rotWithShape="1">
            <a:blip r:embed="rId6"/>
            <a:srcRect l="5655" t="10556" b="36828"/>
            <a:stretch/>
          </p:blipFill>
          <p:spPr>
            <a:xfrm>
              <a:off x="127621" y="-2"/>
              <a:ext cx="4054582" cy="3067127"/>
            </a:xfrm>
            <a:prstGeom prst="rect">
              <a:avLst/>
            </a:prstGeom>
          </p:spPr>
        </p:pic>
        <p:sp>
          <p:nvSpPr>
            <p:cNvPr id="33" name="円/楕円 32">
              <a:extLst>
                <a:ext uri="{FF2B5EF4-FFF2-40B4-BE49-F238E27FC236}">
                  <a16:creationId xmlns:a16="http://schemas.microsoft.com/office/drawing/2014/main" id="{CEA6FF7A-F8E9-5540-BF05-CA0FF34E9C30}"/>
                </a:ext>
              </a:extLst>
            </p:cNvPr>
            <p:cNvSpPr/>
            <p:nvPr userDrawn="1"/>
          </p:nvSpPr>
          <p:spPr>
            <a:xfrm>
              <a:off x="3780109" y="1044171"/>
              <a:ext cx="112242" cy="1122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44650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6218992A-1C59-2E4C-AE71-A0560A99FE14}"/>
              </a:ext>
            </a:extLst>
          </p:cNvPr>
          <p:cNvGrpSpPr/>
          <p:nvPr userDrawn="1"/>
        </p:nvGrpSpPr>
        <p:grpSpPr>
          <a:xfrm>
            <a:off x="0" y="0"/>
            <a:ext cx="12200974" cy="6858000"/>
            <a:chOff x="15498" y="0"/>
            <a:chExt cx="12185476" cy="6849289"/>
          </a:xfrm>
        </p:grpSpPr>
        <p:pic>
          <p:nvPicPr>
            <p:cNvPr id="9" name="図 8" descr="モニター, 画面, テレビ が含まれている画像&#10;&#10;自動的に生成された説明">
              <a:extLst>
                <a:ext uri="{FF2B5EF4-FFF2-40B4-BE49-F238E27FC236}">
                  <a16:creationId xmlns:a16="http://schemas.microsoft.com/office/drawing/2014/main" id="{09154A65-AC2C-8D45-8553-932898A87264}"/>
                </a:ext>
              </a:extLst>
            </p:cNvPr>
            <p:cNvPicPr>
              <a:picLocks noChangeAspect="1"/>
            </p:cNvPicPr>
            <p:nvPr userDrawn="1"/>
          </p:nvPicPr>
          <p:blipFill rotWithShape="1">
            <a:blip r:embed="rId2">
              <a:clrChange>
                <a:clrFrom>
                  <a:srgbClr val="FFFFFF">
                    <a:alpha val="0"/>
                  </a:srgbClr>
                </a:clrFrom>
                <a:clrTo>
                  <a:srgbClr val="FFFFFF">
                    <a:alpha val="0"/>
                  </a:srgbClr>
                </a:clrTo>
              </a:clrChange>
            </a:blip>
            <a:srcRect l="11159" t="35852" r="11163" b="36000"/>
            <a:stretch/>
          </p:blipFill>
          <p:spPr>
            <a:xfrm>
              <a:off x="15498" y="0"/>
              <a:ext cx="12185476" cy="4033520"/>
            </a:xfrm>
            <a:prstGeom prst="rect">
              <a:avLst/>
            </a:prstGeom>
          </p:spPr>
        </p:pic>
        <p:pic>
          <p:nvPicPr>
            <p:cNvPr id="10" name="図 9" descr="モニター, 画面, テレビ が含まれている画像&#10;&#10;自動的に生成された説明">
              <a:extLst>
                <a:ext uri="{FF2B5EF4-FFF2-40B4-BE49-F238E27FC236}">
                  <a16:creationId xmlns:a16="http://schemas.microsoft.com/office/drawing/2014/main" id="{047B3637-0D3C-9A43-8E5D-BA0F8B7CC9BF}"/>
                </a:ext>
              </a:extLst>
            </p:cNvPr>
            <p:cNvPicPr>
              <a:picLocks noChangeAspect="1"/>
            </p:cNvPicPr>
            <p:nvPr userDrawn="1"/>
          </p:nvPicPr>
          <p:blipFill rotWithShape="1">
            <a:blip r:embed="rId2">
              <a:clrChange>
                <a:clrFrom>
                  <a:srgbClr val="FFFFFF">
                    <a:alpha val="0"/>
                  </a:srgbClr>
                </a:clrFrom>
                <a:clrTo>
                  <a:srgbClr val="FFFFFF">
                    <a:alpha val="0"/>
                  </a:srgbClr>
                </a:clrTo>
              </a:clrChange>
            </a:blip>
            <a:srcRect l="11159" t="44349" r="11163" b="36000"/>
            <a:stretch/>
          </p:blipFill>
          <p:spPr>
            <a:xfrm flipV="1">
              <a:off x="15498" y="4033520"/>
              <a:ext cx="12185476" cy="2815769"/>
            </a:xfrm>
            <a:prstGeom prst="rect">
              <a:avLst/>
            </a:prstGeom>
          </p:spPr>
        </p:pic>
      </p:grpSp>
      <p:pic>
        <p:nvPicPr>
          <p:cNvPr id="11" name="図 10" descr="建物, ビデオ, 大きい, ゾウ が含まれている画像&#10;&#10;自動的に生成された説明">
            <a:extLst>
              <a:ext uri="{FF2B5EF4-FFF2-40B4-BE49-F238E27FC236}">
                <a16:creationId xmlns:a16="http://schemas.microsoft.com/office/drawing/2014/main" id="{BE73662B-826B-C448-8405-CB06598858F2}"/>
              </a:ext>
            </a:extLst>
          </p:cNvPr>
          <p:cNvPicPr>
            <a:picLocks noChangeAspect="1"/>
          </p:cNvPicPr>
          <p:nvPr userDrawn="1"/>
        </p:nvPicPr>
        <p:blipFill rotWithShape="1">
          <a:blip r:embed="rId3"/>
          <a:srcRect l="1" r="29724" b="16667"/>
          <a:stretch/>
        </p:blipFill>
        <p:spPr>
          <a:xfrm>
            <a:off x="-8974" y="0"/>
            <a:ext cx="12200974" cy="6858001"/>
          </a:xfrm>
          <a:prstGeom prst="rect">
            <a:avLst/>
          </a:prstGeom>
        </p:spPr>
      </p:pic>
      <p:sp>
        <p:nvSpPr>
          <p:cNvPr id="12" name="正方形/長方形 11">
            <a:extLst>
              <a:ext uri="{FF2B5EF4-FFF2-40B4-BE49-F238E27FC236}">
                <a16:creationId xmlns:a16="http://schemas.microsoft.com/office/drawing/2014/main" id="{98300357-E12A-654D-A9B0-4449849E69FE}"/>
              </a:ext>
            </a:extLst>
          </p:cNvPr>
          <p:cNvSpPr/>
          <p:nvPr userDrawn="1"/>
        </p:nvSpPr>
        <p:spPr>
          <a:xfrm>
            <a:off x="0" y="1092200"/>
            <a:ext cx="12200974" cy="576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8FC6004-D78D-BC4C-92FC-034D0A998512}"/>
              </a:ext>
            </a:extLst>
          </p:cNvPr>
          <p:cNvSpPr>
            <a:spLocks noGrp="1"/>
          </p:cNvSpPr>
          <p:nvPr>
            <p:ph type="title"/>
          </p:nvPr>
        </p:nvSpPr>
        <p:spPr>
          <a:xfrm>
            <a:off x="330200" y="227013"/>
            <a:ext cx="8597900" cy="688975"/>
          </a:xfrm>
        </p:spPr>
        <p:txBody>
          <a:bodyPr anchor="ctr">
            <a:noAutofit/>
          </a:bodyPr>
          <a:lstStyle>
            <a:lvl1pPr>
              <a:lnSpc>
                <a:spcPct val="100000"/>
              </a:lnSpc>
              <a:defRPr sz="3200" b="1">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A7AB9F-8BF8-DC45-9C83-E1EA8E7ED9A3}"/>
              </a:ext>
            </a:extLst>
          </p:cNvPr>
          <p:cNvSpPr>
            <a:spLocks noGrp="1"/>
          </p:cNvSpPr>
          <p:nvPr>
            <p:ph idx="1"/>
          </p:nvPr>
        </p:nvSpPr>
        <p:spPr>
          <a:xfrm>
            <a:off x="330200" y="1291431"/>
            <a:ext cx="11645900" cy="5103018"/>
          </a:xfrm>
        </p:spPr>
        <p:txBody>
          <a:bodyPr>
            <a:no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F0F2DE18-49F7-E148-9C37-3E6D5FB77BCB}"/>
              </a:ext>
            </a:extLst>
          </p:cNvPr>
          <p:cNvSpPr>
            <a:spLocks noGrp="1"/>
          </p:cNvSpPr>
          <p:nvPr>
            <p:ph type="sldNum" sz="quarter" idx="12"/>
          </p:nvPr>
        </p:nvSpPr>
        <p:spPr>
          <a:xfrm>
            <a:off x="9232900" y="6356350"/>
            <a:ext cx="2743200" cy="365125"/>
          </a:xfrm>
        </p:spPr>
        <p:txBody>
          <a:bodyPr/>
          <a:lstStyle>
            <a:lvl1pPr>
              <a:defRPr>
                <a:solidFill>
                  <a:schemeClr val="tx2">
                    <a:lumMod val="75000"/>
                  </a:schemeClr>
                </a:solidFill>
              </a:defRPr>
            </a:lvl1pPr>
          </a:lstStyle>
          <a:p>
            <a:fld id="{7119817F-A942-A842-AA54-F186C5491701}" type="slidenum">
              <a:rPr lang="ja-JP" altLang="en-US" smtClean="0"/>
              <a:pPr/>
              <a:t>‹#›</a:t>
            </a:fld>
            <a:endParaRPr lang="ja-JP" altLang="en-US"/>
          </a:p>
        </p:txBody>
      </p:sp>
      <p:pic>
        <p:nvPicPr>
          <p:cNvPr id="17" name="図 16" descr="ホイール, 挿絵 が含まれている画像&#10;&#10;自動的に生成された説明">
            <a:extLst>
              <a:ext uri="{FF2B5EF4-FFF2-40B4-BE49-F238E27FC236}">
                <a16:creationId xmlns:a16="http://schemas.microsoft.com/office/drawing/2014/main" id="{DA73E7C2-01FA-DA4D-B162-4ED95178DACA}"/>
              </a:ext>
            </a:extLst>
          </p:cNvPr>
          <p:cNvPicPr>
            <a:picLocks noChangeAspect="1"/>
          </p:cNvPicPr>
          <p:nvPr userDrawn="1"/>
        </p:nvPicPr>
        <p:blipFill>
          <a:blip r:embed="rId4"/>
          <a:stretch>
            <a:fillRect/>
          </a:stretch>
        </p:blipFill>
        <p:spPr>
          <a:xfrm>
            <a:off x="8943583" y="276107"/>
            <a:ext cx="3081403" cy="533083"/>
          </a:xfrm>
          <a:prstGeom prst="rect">
            <a:avLst/>
          </a:prstGeom>
        </p:spPr>
      </p:pic>
    </p:spTree>
    <p:extLst>
      <p:ext uri="{BB962C8B-B14F-4D97-AF65-F5344CB8AC3E}">
        <p14:creationId xmlns:p14="http://schemas.microsoft.com/office/powerpoint/2010/main" val="92839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タイトルとコンテンツ">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6E888B8-2722-BD40-8F92-4ACC611124BE}"/>
              </a:ext>
            </a:extLst>
          </p:cNvPr>
          <p:cNvPicPr>
            <a:picLocks noChangeAspect="1"/>
          </p:cNvPicPr>
          <p:nvPr userDrawn="1"/>
        </p:nvPicPr>
        <p:blipFill rotWithShape="1">
          <a:blip r:embed="rId2">
            <a:alphaModFix amt="30000"/>
          </a:blip>
          <a:srcRect r="4189"/>
          <a:stretch/>
        </p:blipFill>
        <p:spPr>
          <a:xfrm flipV="1">
            <a:off x="8760645" y="3022600"/>
            <a:ext cx="3431355" cy="3454400"/>
          </a:xfrm>
          <a:prstGeom prst="rect">
            <a:avLst/>
          </a:prstGeom>
        </p:spPr>
      </p:pic>
      <p:grpSp>
        <p:nvGrpSpPr>
          <p:cNvPr id="15" name="グループ化 14">
            <a:extLst>
              <a:ext uri="{FF2B5EF4-FFF2-40B4-BE49-F238E27FC236}">
                <a16:creationId xmlns:a16="http://schemas.microsoft.com/office/drawing/2014/main" id="{FB7462F0-F45F-614B-9826-1BE23AE57CB0}"/>
              </a:ext>
            </a:extLst>
          </p:cNvPr>
          <p:cNvGrpSpPr/>
          <p:nvPr userDrawn="1"/>
        </p:nvGrpSpPr>
        <p:grpSpPr>
          <a:xfrm>
            <a:off x="0" y="636588"/>
            <a:ext cx="4054582" cy="5847031"/>
            <a:chOff x="-370023" y="946974"/>
            <a:chExt cx="3630592" cy="5235603"/>
          </a:xfrm>
        </p:grpSpPr>
        <p:pic>
          <p:nvPicPr>
            <p:cNvPr id="16" name="図 15">
              <a:extLst>
                <a:ext uri="{FF2B5EF4-FFF2-40B4-BE49-F238E27FC236}">
                  <a16:creationId xmlns:a16="http://schemas.microsoft.com/office/drawing/2014/main" id="{88AC0DA8-DC80-8941-BD82-2A151FACEA2C}"/>
                </a:ext>
              </a:extLst>
            </p:cNvPr>
            <p:cNvPicPr>
              <a:picLocks noChangeAspect="1"/>
            </p:cNvPicPr>
            <p:nvPr userDrawn="1"/>
          </p:nvPicPr>
          <p:blipFill rotWithShape="1">
            <a:blip r:embed="rId3">
              <a:alphaModFix amt="30000"/>
            </a:blip>
            <a:srcRect l="5655" t="-305"/>
            <a:stretch/>
          </p:blipFill>
          <p:spPr>
            <a:xfrm>
              <a:off x="-370023" y="946974"/>
              <a:ext cx="3630592" cy="5235603"/>
            </a:xfrm>
            <a:prstGeom prst="rect">
              <a:avLst/>
            </a:prstGeom>
          </p:spPr>
        </p:pic>
        <p:sp>
          <p:nvSpPr>
            <p:cNvPr id="17" name="円/楕円 16">
              <a:extLst>
                <a:ext uri="{FF2B5EF4-FFF2-40B4-BE49-F238E27FC236}">
                  <a16:creationId xmlns:a16="http://schemas.microsoft.com/office/drawing/2014/main" id="{FD447691-CD9D-7E4A-8D81-A3CF79822E63}"/>
                </a:ext>
              </a:extLst>
            </p:cNvPr>
            <p:cNvSpPr/>
            <p:nvPr userDrawn="1"/>
          </p:nvSpPr>
          <p:spPr>
            <a:xfrm>
              <a:off x="323781" y="5093464"/>
              <a:ext cx="218385" cy="2183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68FC6004-D78D-BC4C-92FC-034D0A998512}"/>
              </a:ext>
            </a:extLst>
          </p:cNvPr>
          <p:cNvSpPr>
            <a:spLocks noGrp="1"/>
          </p:cNvSpPr>
          <p:nvPr>
            <p:ph type="title"/>
          </p:nvPr>
        </p:nvSpPr>
        <p:spPr>
          <a:xfrm>
            <a:off x="1119314" y="227013"/>
            <a:ext cx="7808785" cy="688975"/>
          </a:xfrm>
        </p:spPr>
        <p:txBody>
          <a:bodyPr anchor="ctr">
            <a:noAutofit/>
          </a:bodyPr>
          <a:lstStyle>
            <a:lvl1pPr>
              <a:lnSpc>
                <a:spcPct val="100000"/>
              </a:lnSpc>
              <a:defRPr sz="2400" b="1">
                <a:solidFill>
                  <a:schemeClr val="tx2">
                    <a:lumMod val="75000"/>
                  </a:schemeClr>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A7AB9F-8BF8-DC45-9C83-E1EA8E7ED9A3}"/>
              </a:ext>
            </a:extLst>
          </p:cNvPr>
          <p:cNvSpPr>
            <a:spLocks noGrp="1"/>
          </p:cNvSpPr>
          <p:nvPr>
            <p:ph idx="1"/>
          </p:nvPr>
        </p:nvSpPr>
        <p:spPr>
          <a:xfrm>
            <a:off x="330200" y="1291431"/>
            <a:ext cx="11645900" cy="5103018"/>
          </a:xfrm>
        </p:spPr>
        <p:txBody>
          <a:bodyPr>
            <a:noAutofit/>
          </a:bodyPr>
          <a:lstStyle>
            <a:lvl1pPr>
              <a:defRPr sz="2400"/>
            </a:lvl1pPr>
            <a:lvl2pPr>
              <a:defRPr sz="2000"/>
            </a:lvl2pPr>
            <a:lvl3pPr>
              <a:defRPr sz="1800"/>
            </a:lvl3pPr>
            <a:lvl4pPr>
              <a:defRPr sz="1600"/>
            </a:lvl4pPr>
            <a:lvl5pPr>
              <a:defRPr sz="16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F0F2DE18-49F7-E148-9C37-3E6D5FB77BCB}"/>
              </a:ext>
            </a:extLst>
          </p:cNvPr>
          <p:cNvSpPr>
            <a:spLocks noGrp="1"/>
          </p:cNvSpPr>
          <p:nvPr>
            <p:ph type="sldNum" sz="quarter" idx="12"/>
          </p:nvPr>
        </p:nvSpPr>
        <p:spPr>
          <a:xfrm>
            <a:off x="9232900" y="6356350"/>
            <a:ext cx="2743200" cy="365125"/>
          </a:xfrm>
        </p:spPr>
        <p:txBody>
          <a:bodyPr/>
          <a:lstStyle>
            <a:lvl1pPr>
              <a:defRPr>
                <a:solidFill>
                  <a:schemeClr val="tx2">
                    <a:lumMod val="75000"/>
                  </a:schemeClr>
                </a:solidFill>
              </a:defRPr>
            </a:lvl1pPr>
          </a:lstStyle>
          <a:p>
            <a:fld id="{7119817F-A942-A842-AA54-F186C5491701}" type="slidenum">
              <a:rPr lang="ja-JP" altLang="en-US" smtClean="0"/>
              <a:pPr/>
              <a:t>‹#›</a:t>
            </a:fld>
            <a:endParaRPr lang="ja-JP" altLang="en-US"/>
          </a:p>
        </p:txBody>
      </p:sp>
      <p:pic>
        <p:nvPicPr>
          <p:cNvPr id="12" name="図 11">
            <a:extLst>
              <a:ext uri="{FF2B5EF4-FFF2-40B4-BE49-F238E27FC236}">
                <a16:creationId xmlns:a16="http://schemas.microsoft.com/office/drawing/2014/main" id="{14A5830E-BAC3-D94B-81D1-EE35BFC7042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7500" y="299118"/>
            <a:ext cx="511200" cy="511200"/>
          </a:xfrm>
          <a:prstGeom prst="rect">
            <a:avLst/>
          </a:prstGeom>
        </p:spPr>
      </p:pic>
    </p:spTree>
    <p:extLst>
      <p:ext uri="{BB962C8B-B14F-4D97-AF65-F5344CB8AC3E}">
        <p14:creationId xmlns:p14="http://schemas.microsoft.com/office/powerpoint/2010/main" val="245775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6218992A-1C59-2E4C-AE71-A0560A99FE14}"/>
              </a:ext>
            </a:extLst>
          </p:cNvPr>
          <p:cNvGrpSpPr/>
          <p:nvPr userDrawn="1"/>
        </p:nvGrpSpPr>
        <p:grpSpPr>
          <a:xfrm>
            <a:off x="0" y="0"/>
            <a:ext cx="12200974" cy="6858000"/>
            <a:chOff x="15498" y="0"/>
            <a:chExt cx="12185476" cy="6849289"/>
          </a:xfrm>
        </p:grpSpPr>
        <p:pic>
          <p:nvPicPr>
            <p:cNvPr id="9" name="図 8" descr="モニター, 画面, テレビ が含まれている画像&#10;&#10;自動的に生成された説明">
              <a:extLst>
                <a:ext uri="{FF2B5EF4-FFF2-40B4-BE49-F238E27FC236}">
                  <a16:creationId xmlns:a16="http://schemas.microsoft.com/office/drawing/2014/main" id="{09154A65-AC2C-8D45-8553-932898A87264}"/>
                </a:ext>
              </a:extLst>
            </p:cNvPr>
            <p:cNvPicPr>
              <a:picLocks noChangeAspect="1"/>
            </p:cNvPicPr>
            <p:nvPr userDrawn="1"/>
          </p:nvPicPr>
          <p:blipFill rotWithShape="1">
            <a:blip r:embed="rId2">
              <a:clrChange>
                <a:clrFrom>
                  <a:srgbClr val="FFFFFF">
                    <a:alpha val="0"/>
                  </a:srgbClr>
                </a:clrFrom>
                <a:clrTo>
                  <a:srgbClr val="FFFFFF">
                    <a:alpha val="0"/>
                  </a:srgbClr>
                </a:clrTo>
              </a:clrChange>
            </a:blip>
            <a:srcRect l="11159" t="35852" r="11163" b="36000"/>
            <a:stretch/>
          </p:blipFill>
          <p:spPr>
            <a:xfrm>
              <a:off x="15498" y="0"/>
              <a:ext cx="12185476" cy="4033520"/>
            </a:xfrm>
            <a:prstGeom prst="rect">
              <a:avLst/>
            </a:prstGeom>
          </p:spPr>
        </p:pic>
        <p:pic>
          <p:nvPicPr>
            <p:cNvPr id="10" name="図 9" descr="モニター, 画面, テレビ が含まれている画像&#10;&#10;自動的に生成された説明">
              <a:extLst>
                <a:ext uri="{FF2B5EF4-FFF2-40B4-BE49-F238E27FC236}">
                  <a16:creationId xmlns:a16="http://schemas.microsoft.com/office/drawing/2014/main" id="{047B3637-0D3C-9A43-8E5D-BA0F8B7CC9BF}"/>
                </a:ext>
              </a:extLst>
            </p:cNvPr>
            <p:cNvPicPr>
              <a:picLocks noChangeAspect="1"/>
            </p:cNvPicPr>
            <p:nvPr userDrawn="1"/>
          </p:nvPicPr>
          <p:blipFill rotWithShape="1">
            <a:blip r:embed="rId2">
              <a:clrChange>
                <a:clrFrom>
                  <a:srgbClr val="FFFFFF">
                    <a:alpha val="0"/>
                  </a:srgbClr>
                </a:clrFrom>
                <a:clrTo>
                  <a:srgbClr val="FFFFFF">
                    <a:alpha val="0"/>
                  </a:srgbClr>
                </a:clrTo>
              </a:clrChange>
            </a:blip>
            <a:srcRect l="11159" t="44349" r="11163" b="36000"/>
            <a:stretch/>
          </p:blipFill>
          <p:spPr>
            <a:xfrm flipV="1">
              <a:off x="15498" y="4033520"/>
              <a:ext cx="12185476" cy="2815769"/>
            </a:xfrm>
            <a:prstGeom prst="rect">
              <a:avLst/>
            </a:prstGeom>
          </p:spPr>
        </p:pic>
      </p:grpSp>
      <p:pic>
        <p:nvPicPr>
          <p:cNvPr id="11" name="図 10" descr="建物, ビデオ, 大きい, ゾウ が含まれている画像&#10;&#10;自動的に生成された説明">
            <a:extLst>
              <a:ext uri="{FF2B5EF4-FFF2-40B4-BE49-F238E27FC236}">
                <a16:creationId xmlns:a16="http://schemas.microsoft.com/office/drawing/2014/main" id="{BE73662B-826B-C448-8405-CB06598858F2}"/>
              </a:ext>
            </a:extLst>
          </p:cNvPr>
          <p:cNvPicPr>
            <a:picLocks noChangeAspect="1"/>
          </p:cNvPicPr>
          <p:nvPr userDrawn="1"/>
        </p:nvPicPr>
        <p:blipFill rotWithShape="1">
          <a:blip r:embed="rId3"/>
          <a:srcRect l="1" r="29724" b="16667"/>
          <a:stretch/>
        </p:blipFill>
        <p:spPr>
          <a:xfrm>
            <a:off x="-8974" y="1"/>
            <a:ext cx="12200974" cy="7111772"/>
          </a:xfrm>
          <a:prstGeom prst="rect">
            <a:avLst/>
          </a:prstGeom>
        </p:spPr>
      </p:pic>
      <p:sp>
        <p:nvSpPr>
          <p:cNvPr id="12" name="正方形/長方形 11">
            <a:extLst>
              <a:ext uri="{FF2B5EF4-FFF2-40B4-BE49-F238E27FC236}">
                <a16:creationId xmlns:a16="http://schemas.microsoft.com/office/drawing/2014/main" id="{98300357-E12A-654D-A9B0-4449849E69FE}"/>
              </a:ext>
            </a:extLst>
          </p:cNvPr>
          <p:cNvSpPr/>
          <p:nvPr userDrawn="1"/>
        </p:nvSpPr>
        <p:spPr>
          <a:xfrm>
            <a:off x="0" y="1092200"/>
            <a:ext cx="12200974" cy="576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08A7AB9F-8BF8-DC45-9C83-E1EA8E7ED9A3}"/>
              </a:ext>
            </a:extLst>
          </p:cNvPr>
          <p:cNvSpPr>
            <a:spLocks noGrp="1"/>
          </p:cNvSpPr>
          <p:nvPr>
            <p:ph idx="1"/>
          </p:nvPr>
        </p:nvSpPr>
        <p:spPr>
          <a:xfrm>
            <a:off x="330200" y="1291431"/>
            <a:ext cx="11645900" cy="5103018"/>
          </a:xfrm>
        </p:spPr>
        <p:txBody>
          <a:bodyPr>
            <a:noAutofit/>
          </a:bodyPr>
          <a:lstStyle>
            <a:lvl1pPr>
              <a:defRPr sz="2400"/>
            </a:lvl1pPr>
            <a:lvl2pPr>
              <a:defRPr sz="2000"/>
            </a:lvl2pPr>
            <a:lvl3pPr>
              <a:defRPr sz="1800"/>
            </a:lvl3pPr>
            <a:lvl4pPr>
              <a:defRPr sz="1600"/>
            </a:lvl4pPr>
            <a:lvl5pPr>
              <a:defRPr sz="1600"/>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スライド番号プレースホルダー 5">
            <a:extLst>
              <a:ext uri="{FF2B5EF4-FFF2-40B4-BE49-F238E27FC236}">
                <a16:creationId xmlns:a16="http://schemas.microsoft.com/office/drawing/2014/main" id="{F0F2DE18-49F7-E148-9C37-3E6D5FB77BCB}"/>
              </a:ext>
            </a:extLst>
          </p:cNvPr>
          <p:cNvSpPr>
            <a:spLocks noGrp="1"/>
          </p:cNvSpPr>
          <p:nvPr>
            <p:ph type="sldNum" sz="quarter" idx="12"/>
          </p:nvPr>
        </p:nvSpPr>
        <p:spPr>
          <a:xfrm>
            <a:off x="9232900" y="6356350"/>
            <a:ext cx="2743200" cy="365125"/>
          </a:xfrm>
        </p:spPr>
        <p:txBody>
          <a:bodyPr/>
          <a:lstStyle>
            <a:lvl1pPr>
              <a:defRPr>
                <a:solidFill>
                  <a:schemeClr val="tx2">
                    <a:lumMod val="75000"/>
                  </a:schemeClr>
                </a:solidFill>
              </a:defRPr>
            </a:lvl1pPr>
          </a:lstStyle>
          <a:p>
            <a:fld id="{7119817F-A942-A842-AA54-F186C5491701}" type="slidenum">
              <a:rPr lang="ja-JP" altLang="en-US" smtClean="0"/>
              <a:pPr/>
              <a:t>‹#›</a:t>
            </a:fld>
            <a:endParaRPr lang="ja-JP" altLang="en-US"/>
          </a:p>
        </p:txBody>
      </p:sp>
      <p:sp>
        <p:nvSpPr>
          <p:cNvPr id="4" name="正方形/長方形 3">
            <a:extLst>
              <a:ext uri="{FF2B5EF4-FFF2-40B4-BE49-F238E27FC236}">
                <a16:creationId xmlns:a16="http://schemas.microsoft.com/office/drawing/2014/main" id="{12A078FD-46D1-A942-908B-D1B9A7CFF590}"/>
              </a:ext>
            </a:extLst>
          </p:cNvPr>
          <p:cNvSpPr/>
          <p:nvPr userDrawn="1"/>
        </p:nvSpPr>
        <p:spPr>
          <a:xfrm>
            <a:off x="330200" y="243285"/>
            <a:ext cx="116459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AC1B7C94-7C84-764B-976C-2C222B59221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7500" y="299118"/>
            <a:ext cx="511200" cy="511200"/>
          </a:xfrm>
          <a:prstGeom prst="rect">
            <a:avLst/>
          </a:prstGeom>
        </p:spPr>
      </p:pic>
    </p:spTree>
    <p:extLst>
      <p:ext uri="{BB962C8B-B14F-4D97-AF65-F5344CB8AC3E}">
        <p14:creationId xmlns:p14="http://schemas.microsoft.com/office/powerpoint/2010/main" val="269267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6E888B8-2722-BD40-8F92-4ACC611124BE}"/>
              </a:ext>
            </a:extLst>
          </p:cNvPr>
          <p:cNvPicPr>
            <a:picLocks noChangeAspect="1"/>
          </p:cNvPicPr>
          <p:nvPr userDrawn="1"/>
        </p:nvPicPr>
        <p:blipFill rotWithShape="1">
          <a:blip r:embed="rId2">
            <a:alphaModFix amt="30000"/>
          </a:blip>
          <a:srcRect r="4189"/>
          <a:stretch/>
        </p:blipFill>
        <p:spPr>
          <a:xfrm flipV="1">
            <a:off x="8760645" y="3022600"/>
            <a:ext cx="3431355" cy="3454400"/>
          </a:xfrm>
          <a:prstGeom prst="rect">
            <a:avLst/>
          </a:prstGeom>
        </p:spPr>
      </p:pic>
      <p:grpSp>
        <p:nvGrpSpPr>
          <p:cNvPr id="15" name="グループ化 14">
            <a:extLst>
              <a:ext uri="{FF2B5EF4-FFF2-40B4-BE49-F238E27FC236}">
                <a16:creationId xmlns:a16="http://schemas.microsoft.com/office/drawing/2014/main" id="{FB7462F0-F45F-614B-9826-1BE23AE57CB0}"/>
              </a:ext>
            </a:extLst>
          </p:cNvPr>
          <p:cNvGrpSpPr/>
          <p:nvPr userDrawn="1"/>
        </p:nvGrpSpPr>
        <p:grpSpPr>
          <a:xfrm>
            <a:off x="0" y="750888"/>
            <a:ext cx="4054582" cy="5847031"/>
            <a:chOff x="-370023" y="946974"/>
            <a:chExt cx="3630592" cy="5235603"/>
          </a:xfrm>
        </p:grpSpPr>
        <p:pic>
          <p:nvPicPr>
            <p:cNvPr id="16" name="図 15">
              <a:extLst>
                <a:ext uri="{FF2B5EF4-FFF2-40B4-BE49-F238E27FC236}">
                  <a16:creationId xmlns:a16="http://schemas.microsoft.com/office/drawing/2014/main" id="{88AC0DA8-DC80-8941-BD82-2A151FACEA2C}"/>
                </a:ext>
              </a:extLst>
            </p:cNvPr>
            <p:cNvPicPr>
              <a:picLocks noChangeAspect="1"/>
            </p:cNvPicPr>
            <p:nvPr userDrawn="1"/>
          </p:nvPicPr>
          <p:blipFill rotWithShape="1">
            <a:blip r:embed="rId3">
              <a:alphaModFix amt="30000"/>
            </a:blip>
            <a:srcRect l="5655" t="-305"/>
            <a:stretch/>
          </p:blipFill>
          <p:spPr>
            <a:xfrm>
              <a:off x="-370023" y="946974"/>
              <a:ext cx="3630592" cy="5235603"/>
            </a:xfrm>
            <a:prstGeom prst="rect">
              <a:avLst/>
            </a:prstGeom>
          </p:spPr>
        </p:pic>
        <p:sp>
          <p:nvSpPr>
            <p:cNvPr id="17" name="円/楕円 16">
              <a:extLst>
                <a:ext uri="{FF2B5EF4-FFF2-40B4-BE49-F238E27FC236}">
                  <a16:creationId xmlns:a16="http://schemas.microsoft.com/office/drawing/2014/main" id="{FD447691-CD9D-7E4A-8D81-A3CF79822E63}"/>
                </a:ext>
              </a:extLst>
            </p:cNvPr>
            <p:cNvSpPr/>
            <p:nvPr userDrawn="1"/>
          </p:nvSpPr>
          <p:spPr>
            <a:xfrm>
              <a:off x="323781" y="5093464"/>
              <a:ext cx="218385" cy="2183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68FC6004-D78D-BC4C-92FC-034D0A998512}"/>
              </a:ext>
            </a:extLst>
          </p:cNvPr>
          <p:cNvSpPr>
            <a:spLocks noGrp="1"/>
          </p:cNvSpPr>
          <p:nvPr>
            <p:ph type="title"/>
          </p:nvPr>
        </p:nvSpPr>
        <p:spPr>
          <a:xfrm>
            <a:off x="330200" y="227013"/>
            <a:ext cx="8597900" cy="688975"/>
          </a:xfrm>
        </p:spPr>
        <p:txBody>
          <a:bodyPr anchor="ctr">
            <a:noAutofit/>
          </a:bodyPr>
          <a:lstStyle>
            <a:lvl1pPr>
              <a:lnSpc>
                <a:spcPct val="100000"/>
              </a:lnSpc>
              <a:defRPr sz="3200" b="1">
                <a:solidFill>
                  <a:schemeClr val="tx2">
                    <a:lumMod val="75000"/>
                  </a:schemeClr>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A7AB9F-8BF8-DC45-9C83-E1EA8E7ED9A3}"/>
              </a:ext>
            </a:extLst>
          </p:cNvPr>
          <p:cNvSpPr>
            <a:spLocks noGrp="1"/>
          </p:cNvSpPr>
          <p:nvPr>
            <p:ph idx="1"/>
          </p:nvPr>
        </p:nvSpPr>
        <p:spPr>
          <a:xfrm>
            <a:off x="330200" y="1291431"/>
            <a:ext cx="11645900" cy="5103018"/>
          </a:xfrm>
        </p:spPr>
        <p:txBody>
          <a:bodyPr>
            <a:no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F0F2DE18-49F7-E148-9C37-3E6D5FB77BCB}"/>
              </a:ext>
            </a:extLst>
          </p:cNvPr>
          <p:cNvSpPr>
            <a:spLocks noGrp="1"/>
          </p:cNvSpPr>
          <p:nvPr>
            <p:ph type="sldNum" sz="quarter" idx="12"/>
          </p:nvPr>
        </p:nvSpPr>
        <p:spPr>
          <a:xfrm>
            <a:off x="9232900" y="6356350"/>
            <a:ext cx="2743200" cy="365125"/>
          </a:xfrm>
        </p:spPr>
        <p:txBody>
          <a:bodyPr/>
          <a:lstStyle>
            <a:lvl1pPr>
              <a:defRPr>
                <a:solidFill>
                  <a:schemeClr val="tx2">
                    <a:lumMod val="75000"/>
                  </a:schemeClr>
                </a:solidFill>
              </a:defRPr>
            </a:lvl1pPr>
          </a:lstStyle>
          <a:p>
            <a:fld id="{7119817F-A942-A842-AA54-F186C5491701}" type="slidenum">
              <a:rPr lang="ja-JP" altLang="en-US" smtClean="0"/>
              <a:pPr/>
              <a:t>‹#›</a:t>
            </a:fld>
            <a:endParaRPr lang="ja-JP" altLang="en-US"/>
          </a:p>
        </p:txBody>
      </p:sp>
      <p:pic>
        <p:nvPicPr>
          <p:cNvPr id="5" name="図 4" descr="建物, ホイール, 挿絵 が含まれている画像&#10;&#10;自動的に生成された説明">
            <a:extLst>
              <a:ext uri="{FF2B5EF4-FFF2-40B4-BE49-F238E27FC236}">
                <a16:creationId xmlns:a16="http://schemas.microsoft.com/office/drawing/2014/main" id="{C57B1637-4423-CE46-8C89-6E2DC78B8158}"/>
              </a:ext>
            </a:extLst>
          </p:cNvPr>
          <p:cNvPicPr>
            <a:picLocks noChangeAspect="1"/>
          </p:cNvPicPr>
          <p:nvPr userDrawn="1"/>
        </p:nvPicPr>
        <p:blipFill>
          <a:blip r:embed="rId4"/>
          <a:stretch>
            <a:fillRect/>
          </a:stretch>
        </p:blipFill>
        <p:spPr>
          <a:xfrm>
            <a:off x="8946668" y="299613"/>
            <a:ext cx="3058960" cy="529200"/>
          </a:xfrm>
          <a:prstGeom prst="rect">
            <a:avLst/>
          </a:prstGeom>
        </p:spPr>
      </p:pic>
    </p:spTree>
    <p:extLst>
      <p:ext uri="{BB962C8B-B14F-4D97-AF65-F5344CB8AC3E}">
        <p14:creationId xmlns:p14="http://schemas.microsoft.com/office/powerpoint/2010/main" val="372732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49353A-EA42-024E-B1D1-DE74A714762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7F0E44-8B27-044B-9742-88511D298C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C8D0527-855B-214C-9286-49CC19ACF17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2475418-11C7-174E-93E9-E843DCA5A4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D8FEA1-94D9-D54C-80C9-2A0E3CB16EC0}"/>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389665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AAFF746-2311-0D40-BC67-B06FE1B2C3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E8BE58-3113-B040-8C5D-B7F41122A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854C65-645E-C34F-A02B-8414F9739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F6FE05C3-AEEC-A447-9B75-8087D371C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A53FBF4-3088-184E-8CD2-8701494E9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422414023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61" r:id="rId4"/>
    <p:sldLayoutId id="2147483663" r:id="rId5"/>
    <p:sldLayoutId id="2147483665" r:id="rId6"/>
    <p:sldLayoutId id="2147483666" r:id="rId7"/>
    <p:sldLayoutId id="2147483662"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9.png"/><Relationship Id="rId7" Type="http://schemas.openxmlformats.org/officeDocument/2006/relationships/image" Target="../media/image62.jpeg"/><Relationship Id="rId12" Type="http://schemas.openxmlformats.org/officeDocument/2006/relationships/image" Target="../media/image67.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jp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11.pn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tif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tif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AEA4E76-CC75-4548-83E8-F898A369BD84}"/>
              </a:ext>
            </a:extLst>
          </p:cNvPr>
          <p:cNvSpPr>
            <a:spLocks noGrp="1"/>
          </p:cNvSpPr>
          <p:nvPr>
            <p:ph type="sldNum" sz="quarter" idx="12"/>
          </p:nvPr>
        </p:nvSpPr>
        <p:spPr/>
        <p:txBody>
          <a:bodyPr/>
          <a:lstStyle/>
          <a:p>
            <a:fld id="{7119817F-A942-A842-AA54-F186C5491701}" type="slidenum">
              <a:rPr kumimoji="1" lang="ja-JP" altLang="en-US" smtClean="0"/>
              <a:t>1</a:t>
            </a:fld>
            <a:endParaRPr kumimoji="1" lang="ja-JP" altLang="en-US"/>
          </a:p>
        </p:txBody>
      </p:sp>
      <p:sp>
        <p:nvSpPr>
          <p:cNvPr id="5" name="角丸四角形 4">
            <a:extLst>
              <a:ext uri="{FF2B5EF4-FFF2-40B4-BE49-F238E27FC236}">
                <a16:creationId xmlns:a16="http://schemas.microsoft.com/office/drawing/2014/main" id="{9492B2B8-6EEC-B54B-87FD-9507BA3020F8}"/>
              </a:ext>
            </a:extLst>
          </p:cNvPr>
          <p:cNvSpPr/>
          <p:nvPr/>
        </p:nvSpPr>
        <p:spPr>
          <a:xfrm>
            <a:off x="1047481" y="1020650"/>
            <a:ext cx="10097037" cy="48166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C4B4E2F-A539-8145-8BAE-10E187F9E35A}"/>
              </a:ext>
            </a:extLst>
          </p:cNvPr>
          <p:cNvSpPr>
            <a:spLocks noGrp="1"/>
          </p:cNvSpPr>
          <p:nvPr>
            <p:ph type="ctrTitle"/>
          </p:nvPr>
        </p:nvSpPr>
        <p:spPr>
          <a:xfrm>
            <a:off x="1047480" y="1868313"/>
            <a:ext cx="10097037" cy="2512157"/>
          </a:xfrm>
        </p:spPr>
        <p:txBody>
          <a:bodyPr anchor="ctr">
            <a:noAutofit/>
          </a:bodyPr>
          <a:lstStyle/>
          <a:p>
            <a:r>
              <a:rPr lang="ja-JP" altLang="en-US" sz="3200" b="1" dirty="0">
                <a:solidFill>
                  <a:srgbClr val="4E9E65"/>
                </a:solidFill>
              </a:rPr>
              <a:t>「サイボウズ</a:t>
            </a:r>
            <a:r>
              <a:rPr lang="en-US" altLang="ja-JP" sz="3200" b="1" dirty="0">
                <a:solidFill>
                  <a:srgbClr val="4E9E65"/>
                </a:solidFill>
              </a:rPr>
              <a:t> </a:t>
            </a:r>
            <a:r>
              <a:rPr lang="ja-JP" altLang="en-US" sz="3200" b="1" dirty="0">
                <a:solidFill>
                  <a:srgbClr val="4E9E65"/>
                </a:solidFill>
              </a:rPr>
              <a:t>デヂエ</a:t>
            </a:r>
            <a:r>
              <a:rPr lang="en-US" altLang="ja-JP" sz="3200" b="1" dirty="0">
                <a:solidFill>
                  <a:srgbClr val="4E9E65"/>
                </a:solidFill>
              </a:rPr>
              <a:t> 8 </a:t>
            </a:r>
            <a:r>
              <a:rPr lang="ja-JP" altLang="en-US" sz="3200" b="1" dirty="0">
                <a:solidFill>
                  <a:srgbClr val="4E9E65"/>
                </a:solidFill>
              </a:rPr>
              <a:t>」</a:t>
            </a:r>
            <a:r>
              <a:rPr lang="ja-JP" altLang="en-US" sz="3200" dirty="0">
                <a:solidFill>
                  <a:schemeClr val="tx1">
                    <a:lumMod val="75000"/>
                  </a:schemeClr>
                </a:solidFill>
              </a:rPr>
              <a:t>ユーザー様向け</a:t>
            </a:r>
            <a:br>
              <a:rPr lang="en-US" altLang="ja-JP" sz="3200" dirty="0"/>
            </a:br>
            <a:br>
              <a:rPr lang="en-US" altLang="ja-JP" sz="3200" dirty="0"/>
            </a:br>
            <a:r>
              <a:rPr lang="ja-JP" altLang="en-US" sz="3200" b="1" dirty="0">
                <a:solidFill>
                  <a:srgbClr val="44A1DD"/>
                </a:solidFill>
              </a:rPr>
              <a:t>「サイボウズ</a:t>
            </a:r>
            <a:r>
              <a:rPr lang="en-US" altLang="ja-JP" sz="3200" b="1" dirty="0">
                <a:solidFill>
                  <a:srgbClr val="44A1DD"/>
                </a:solidFill>
              </a:rPr>
              <a:t> Office</a:t>
            </a:r>
            <a:r>
              <a:rPr lang="ja-JP" altLang="en-US" sz="3200" b="1" dirty="0">
                <a:solidFill>
                  <a:srgbClr val="44A1DD"/>
                </a:solidFill>
              </a:rPr>
              <a:t>」</a:t>
            </a:r>
            <a:r>
              <a:rPr lang="ja-JP" altLang="en-US" sz="3200" b="1" dirty="0">
                <a:solidFill>
                  <a:schemeClr val="tx1">
                    <a:lumMod val="75000"/>
                  </a:schemeClr>
                </a:solidFill>
              </a:rPr>
              <a:t>カスタムアプリ機能</a:t>
            </a:r>
            <a:r>
              <a:rPr lang="ja-JP" altLang="en-US" sz="3200" dirty="0">
                <a:solidFill>
                  <a:schemeClr val="tx1">
                    <a:lumMod val="75000"/>
                  </a:schemeClr>
                </a:solidFill>
              </a:rPr>
              <a:t>のご紹介</a:t>
            </a:r>
          </a:p>
        </p:txBody>
      </p:sp>
      <p:pic>
        <p:nvPicPr>
          <p:cNvPr id="7" name="図 6">
            <a:extLst>
              <a:ext uri="{FF2B5EF4-FFF2-40B4-BE49-F238E27FC236}">
                <a16:creationId xmlns:a16="http://schemas.microsoft.com/office/drawing/2014/main" id="{AC434087-820C-9B47-A461-C19ADD9E00FA}"/>
              </a:ext>
            </a:extLst>
          </p:cNvPr>
          <p:cNvPicPr>
            <a:picLocks noChangeAspect="1"/>
          </p:cNvPicPr>
          <p:nvPr/>
        </p:nvPicPr>
        <p:blipFill>
          <a:blip r:embed="rId2"/>
          <a:stretch>
            <a:fillRect/>
          </a:stretch>
        </p:blipFill>
        <p:spPr>
          <a:xfrm>
            <a:off x="5281704" y="4122907"/>
            <a:ext cx="1628588" cy="1628588"/>
          </a:xfrm>
          <a:prstGeom prst="rect">
            <a:avLst/>
          </a:prstGeom>
        </p:spPr>
      </p:pic>
      <p:sp>
        <p:nvSpPr>
          <p:cNvPr id="2" name="テキスト ボックス 1">
            <a:extLst>
              <a:ext uri="{FF2B5EF4-FFF2-40B4-BE49-F238E27FC236}">
                <a16:creationId xmlns:a16="http://schemas.microsoft.com/office/drawing/2014/main" id="{F8AFD6E1-F4A6-C7A5-42D3-2EC6E9A331F0}"/>
              </a:ext>
            </a:extLst>
          </p:cNvPr>
          <p:cNvSpPr txBox="1"/>
          <p:nvPr/>
        </p:nvSpPr>
        <p:spPr>
          <a:xfrm>
            <a:off x="10696183" y="6240934"/>
            <a:ext cx="1122423" cy="230832"/>
          </a:xfrm>
          <a:prstGeom prst="rect">
            <a:avLst/>
          </a:prstGeom>
          <a:noFill/>
        </p:spPr>
        <p:txBody>
          <a:bodyPr wrap="none" rtlCol="0">
            <a:spAutoFit/>
          </a:bodyPr>
          <a:lstStyle/>
          <a:p>
            <a:pPr algn="r"/>
            <a:r>
              <a:rPr lang="en-US" altLang="ja-JP" sz="900" dirty="0">
                <a:solidFill>
                  <a:srgbClr val="FFFFFF"/>
                </a:solidFill>
                <a:latin typeface="+mj-ea"/>
                <a:ea typeface="+mj-ea"/>
              </a:rPr>
              <a:t>2023</a:t>
            </a:r>
            <a:r>
              <a:rPr lang="ja-JP" altLang="en-US" sz="900">
                <a:solidFill>
                  <a:srgbClr val="FFFFFF"/>
                </a:solidFill>
                <a:latin typeface="+mj-ea"/>
                <a:ea typeface="+mj-ea"/>
              </a:rPr>
              <a:t>年</a:t>
            </a:r>
            <a:r>
              <a:rPr lang="en-US" altLang="ja-JP" sz="900" dirty="0">
                <a:solidFill>
                  <a:srgbClr val="FFFFFF"/>
                </a:solidFill>
                <a:latin typeface="+mj-ea"/>
                <a:ea typeface="+mj-ea"/>
              </a:rPr>
              <a:t>3</a:t>
            </a:r>
            <a:r>
              <a:rPr lang="ja-JP" altLang="en-US" sz="900">
                <a:solidFill>
                  <a:srgbClr val="FFFFFF"/>
                </a:solidFill>
                <a:latin typeface="+mj-ea"/>
                <a:ea typeface="+mj-ea"/>
              </a:rPr>
              <a:t>月　</a:t>
            </a:r>
            <a:r>
              <a:rPr lang="ja-JP" altLang="en-US" sz="900" dirty="0">
                <a:solidFill>
                  <a:srgbClr val="FFFFFF"/>
                </a:solidFill>
                <a:latin typeface="+mj-ea"/>
                <a:ea typeface="+mj-ea"/>
              </a:rPr>
              <a:t>現在</a:t>
            </a:r>
          </a:p>
        </p:txBody>
      </p:sp>
    </p:spTree>
    <p:extLst>
      <p:ext uri="{BB962C8B-B14F-4D97-AF65-F5344CB8AC3E}">
        <p14:creationId xmlns:p14="http://schemas.microsoft.com/office/powerpoint/2010/main" val="35018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10</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１：アプリ作成数無制限</a:t>
            </a:r>
            <a:endParaRPr lang="ja-JP" altLang="en-US" sz="2800" dirty="0">
              <a:latin typeface="+mn-ea"/>
              <a:ea typeface="+mn-ea"/>
              <a:cs typeface="Mplus 1p Medium" panose="020B0502020203020207" pitchFamily="34" charset="-128"/>
            </a:endParaRPr>
          </a:p>
        </p:txBody>
      </p:sp>
      <p:sp>
        <p:nvSpPr>
          <p:cNvPr id="2" name="正方形/長方形 1">
            <a:extLst>
              <a:ext uri="{FF2B5EF4-FFF2-40B4-BE49-F238E27FC236}">
                <a16:creationId xmlns:a16="http://schemas.microsoft.com/office/drawing/2014/main" id="{66D2E231-3D9A-414E-9656-4C6BAC445189}"/>
              </a:ext>
            </a:extLst>
          </p:cNvPr>
          <p:cNvSpPr/>
          <p:nvPr/>
        </p:nvSpPr>
        <p:spPr>
          <a:xfrm>
            <a:off x="652529" y="1421870"/>
            <a:ext cx="9946783" cy="882999"/>
          </a:xfrm>
          <a:prstGeom prst="rect">
            <a:avLst/>
          </a:prstGeom>
        </p:spPr>
        <p:txBody>
          <a:bodyPr wrap="square">
            <a:spAutoFit/>
          </a:bodyPr>
          <a:lstStyle/>
          <a:p>
            <a:pPr marL="285750" indent="-285750">
              <a:lnSpc>
                <a:spcPct val="150000"/>
              </a:lnSpc>
              <a:buClr>
                <a:srgbClr val="00A6F8"/>
              </a:buClr>
              <a:buFont typeface="Wingdings" pitchFamily="2" charset="2"/>
              <a:buChar char="n"/>
            </a:pPr>
            <a:r>
              <a:rPr lang="ja-JP" altLang="en-US">
                <a:latin typeface="+mn-ea"/>
                <a:cs typeface="Mplus 1p Medium" panose="020B0502020203020207" pitchFamily="34" charset="-128"/>
              </a:rPr>
              <a:t>「カスタムアプリ」では、個数制限なくアプリを作成することができます。</a:t>
            </a:r>
            <a:endParaRPr lang="en-US" altLang="ja-JP" dirty="0">
              <a:latin typeface="+mn-ea"/>
              <a:cs typeface="Mplus 1p Medium" panose="020B0502020203020207" pitchFamily="34" charset="-128"/>
            </a:endParaRPr>
          </a:p>
          <a:p>
            <a:pPr marL="285750" indent="-285750">
              <a:lnSpc>
                <a:spcPct val="150000"/>
              </a:lnSpc>
              <a:buClr>
                <a:srgbClr val="00A6F8"/>
              </a:buClr>
              <a:buFont typeface="Wingdings" pitchFamily="2" charset="2"/>
              <a:buChar char="n"/>
            </a:pPr>
            <a:r>
              <a:rPr lang="en-US" altLang="ja-JP" dirty="0">
                <a:latin typeface="+mn-ea"/>
                <a:cs typeface="Mplus 1p Medium" panose="020B0502020203020207" pitchFamily="34" charset="-128"/>
              </a:rPr>
              <a:t> </a:t>
            </a:r>
            <a:r>
              <a:rPr lang="ja-JP" altLang="en-US">
                <a:latin typeface="+mn-ea"/>
                <a:cs typeface="Mplus 1p Medium" panose="020B0502020203020207" pitchFamily="34" charset="-128"/>
              </a:rPr>
              <a:t>テンプレートの種類は 約</a:t>
            </a:r>
            <a:r>
              <a:rPr lang="en-US" altLang="ja-JP" dirty="0">
                <a:latin typeface="+mn-ea"/>
                <a:cs typeface="Mplus 1p Medium" panose="020B0502020203020207" pitchFamily="34" charset="-128"/>
              </a:rPr>
              <a:t>100 </a:t>
            </a:r>
            <a:r>
              <a:rPr lang="ja-JP" altLang="en-US">
                <a:latin typeface="+mn-ea"/>
                <a:cs typeface="Mplus 1p Medium" panose="020B0502020203020207" pitchFamily="34" charset="-128"/>
              </a:rPr>
              <a:t>種類！</a:t>
            </a:r>
            <a:endParaRPr lang="ja-JP" altLang="en-US" dirty="0">
              <a:latin typeface="+mn-ea"/>
              <a:cs typeface="Mplus 1p Medium" panose="020B0502020203020207" pitchFamily="34" charset="-128"/>
            </a:endParaRPr>
          </a:p>
        </p:txBody>
      </p:sp>
      <p:pic>
        <p:nvPicPr>
          <p:cNvPr id="6" name="図 5">
            <a:extLst>
              <a:ext uri="{FF2B5EF4-FFF2-40B4-BE49-F238E27FC236}">
                <a16:creationId xmlns:a16="http://schemas.microsoft.com/office/drawing/2014/main" id="{6C145E71-12DD-3944-B05F-FEE7C74C99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2529" y="2920396"/>
            <a:ext cx="4679021" cy="2927619"/>
          </a:xfrm>
          <a:prstGeom prst="rect">
            <a:avLst/>
          </a:prstGeom>
          <a:ln>
            <a:solidFill>
              <a:schemeClr val="tx1">
                <a:lumMod val="65000"/>
                <a:lumOff val="35000"/>
              </a:schemeClr>
            </a:solidFill>
          </a:ln>
        </p:spPr>
      </p:pic>
      <p:pic>
        <p:nvPicPr>
          <p:cNvPr id="7" name="図 6">
            <a:extLst>
              <a:ext uri="{FF2B5EF4-FFF2-40B4-BE49-F238E27FC236}">
                <a16:creationId xmlns:a16="http://schemas.microsoft.com/office/drawing/2014/main" id="{4F224D77-03F7-A141-B1E2-5D7C43351B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3742" y="2920395"/>
            <a:ext cx="4654657" cy="2927619"/>
          </a:xfrm>
          <a:prstGeom prst="rect">
            <a:avLst/>
          </a:prstGeom>
          <a:ln>
            <a:solidFill>
              <a:schemeClr val="tx1">
                <a:lumMod val="65000"/>
                <a:lumOff val="35000"/>
              </a:schemeClr>
            </a:solidFill>
          </a:ln>
        </p:spPr>
      </p:pic>
      <p:pic>
        <p:nvPicPr>
          <p:cNvPr id="8" name="図 7">
            <a:extLst>
              <a:ext uri="{FF2B5EF4-FFF2-40B4-BE49-F238E27FC236}">
                <a16:creationId xmlns:a16="http://schemas.microsoft.com/office/drawing/2014/main" id="{7EBBD222-76EA-6F42-9D85-5122D393D00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950432" y="2920395"/>
            <a:ext cx="1574392" cy="2927619"/>
          </a:xfrm>
          <a:prstGeom prst="rect">
            <a:avLst/>
          </a:prstGeom>
          <a:ln>
            <a:solidFill>
              <a:schemeClr val="tx1">
                <a:lumMod val="65000"/>
                <a:lumOff val="35000"/>
              </a:schemeClr>
            </a:solidFill>
          </a:ln>
        </p:spPr>
      </p:pic>
      <p:sp>
        <p:nvSpPr>
          <p:cNvPr id="9" name="テキスト ボックス 8">
            <a:extLst>
              <a:ext uri="{FF2B5EF4-FFF2-40B4-BE49-F238E27FC236}">
                <a16:creationId xmlns:a16="http://schemas.microsoft.com/office/drawing/2014/main" id="{3D3F7627-9601-434C-BFCF-1C3ABB5BBED3}"/>
              </a:ext>
            </a:extLst>
          </p:cNvPr>
          <p:cNvSpPr txBox="1"/>
          <p:nvPr/>
        </p:nvSpPr>
        <p:spPr>
          <a:xfrm>
            <a:off x="676001" y="2550494"/>
            <a:ext cx="2053817" cy="276999"/>
          </a:xfrm>
          <a:prstGeom prst="rect">
            <a:avLst/>
          </a:prstGeom>
          <a:noFill/>
        </p:spPr>
        <p:txBody>
          <a:bodyPr wrap="square" rtlCol="0">
            <a:spAutoFit/>
          </a:bodyPr>
          <a:lstStyle/>
          <a:p>
            <a:r>
              <a:rPr lang="en-US" altLang="ja-JP" sz="1200" dirty="0">
                <a:latin typeface="+mn-ea"/>
              </a:rPr>
              <a:t>※ </a:t>
            </a:r>
            <a:r>
              <a:rPr lang="ja-JP" altLang="en-US" sz="1200" dirty="0">
                <a:latin typeface="+mn-ea"/>
              </a:rPr>
              <a:t>テンプレートの一例</a:t>
            </a:r>
          </a:p>
        </p:txBody>
      </p:sp>
    </p:spTree>
    <p:extLst>
      <p:ext uri="{BB962C8B-B14F-4D97-AF65-F5344CB8AC3E}">
        <p14:creationId xmlns:p14="http://schemas.microsoft.com/office/powerpoint/2010/main" val="124640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11</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２：ポータル画面</a:t>
            </a:r>
            <a:endParaRPr lang="ja-JP" altLang="en-US" sz="2800" dirty="0">
              <a:latin typeface="+mn-ea"/>
              <a:ea typeface="+mn-ea"/>
              <a:cs typeface="Mplus 1p Medium" panose="020B0502020203020207" pitchFamily="34" charset="-128"/>
            </a:endParaRPr>
          </a:p>
        </p:txBody>
      </p:sp>
      <p:pic>
        <p:nvPicPr>
          <p:cNvPr id="6" name="コンテンツ プレースホルダー 4">
            <a:extLst>
              <a:ext uri="{FF2B5EF4-FFF2-40B4-BE49-F238E27FC236}">
                <a16:creationId xmlns:a16="http://schemas.microsoft.com/office/drawing/2014/main" id="{CC380BF7-8383-8E4D-8FFE-26AA374D16A3}"/>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b="4712"/>
          <a:stretch/>
        </p:blipFill>
        <p:spPr>
          <a:xfrm>
            <a:off x="229263" y="1318335"/>
            <a:ext cx="6614385" cy="5539666"/>
          </a:xfrm>
        </p:spPr>
      </p:pic>
      <p:sp>
        <p:nvSpPr>
          <p:cNvPr id="8" name="テキスト ボックス 7">
            <a:extLst>
              <a:ext uri="{FF2B5EF4-FFF2-40B4-BE49-F238E27FC236}">
                <a16:creationId xmlns:a16="http://schemas.microsoft.com/office/drawing/2014/main" id="{72D4689A-F6A0-7347-AFE6-13E5EFDB66CA}"/>
              </a:ext>
            </a:extLst>
          </p:cNvPr>
          <p:cNvSpPr txBox="1"/>
          <p:nvPr/>
        </p:nvSpPr>
        <p:spPr>
          <a:xfrm>
            <a:off x="6990549" y="1493668"/>
            <a:ext cx="4985551" cy="1323439"/>
          </a:xfrm>
          <a:prstGeom prst="rect">
            <a:avLst/>
          </a:prstGeom>
          <a:noFill/>
        </p:spPr>
        <p:txBody>
          <a:bodyPr wrap="square" rtlCol="0">
            <a:spAutoFit/>
          </a:bodyPr>
          <a:lstStyle/>
          <a:p>
            <a:pPr marL="342900" indent="-342900">
              <a:buClr>
                <a:srgbClr val="00A6F8"/>
              </a:buClr>
              <a:buFont typeface="Wingdings" pitchFamily="2" charset="2"/>
              <a:buChar char="n"/>
            </a:pPr>
            <a:r>
              <a:rPr lang="ja-JP" altLang="en-US" sz="2000" dirty="0">
                <a:solidFill>
                  <a:schemeClr val="tx1">
                    <a:lumMod val="75000"/>
                    <a:lumOff val="25000"/>
                  </a:schemeClr>
                </a:solidFill>
                <a:latin typeface="+mn-ea"/>
                <a:cs typeface="Mplus 1p Medium" panose="020B0502020203020207" pitchFamily="34" charset="-128"/>
              </a:rPr>
              <a:t>「サイボウズ </a:t>
            </a:r>
            <a:r>
              <a:rPr lang="en-US" altLang="ja-JP" sz="2000" dirty="0">
                <a:solidFill>
                  <a:schemeClr val="tx1">
                    <a:lumMod val="75000"/>
                    <a:lumOff val="25000"/>
                  </a:schemeClr>
                </a:solidFill>
                <a:latin typeface="+mn-ea"/>
                <a:cs typeface="Mplus 1p Medium" panose="020B0502020203020207" pitchFamily="34" charset="-128"/>
              </a:rPr>
              <a:t>Office</a:t>
            </a:r>
            <a:r>
              <a:rPr lang="ja-JP" altLang="en-US" sz="2000" dirty="0">
                <a:solidFill>
                  <a:schemeClr val="tx1">
                    <a:lumMod val="75000"/>
                    <a:lumOff val="25000"/>
                  </a:schemeClr>
                </a:solidFill>
                <a:latin typeface="+mn-ea"/>
                <a:cs typeface="Mplus 1p Medium" panose="020B0502020203020207" pitchFamily="34" charset="-128"/>
              </a:rPr>
              <a:t>」にはユーザー毎のトップページがあるので、必要な情報を</a:t>
            </a:r>
            <a:r>
              <a:rPr lang="ja-JP" altLang="en-US" sz="2000">
                <a:solidFill>
                  <a:schemeClr val="tx1">
                    <a:lumMod val="75000"/>
                    <a:lumOff val="25000"/>
                  </a:schemeClr>
                </a:solidFill>
                <a:latin typeface="+mn-ea"/>
                <a:cs typeface="Mplus 1p Medium" panose="020B0502020203020207" pitchFamily="34" charset="-128"/>
              </a:rPr>
              <a:t>ポータル画面として集約することができます</a:t>
            </a:r>
            <a:r>
              <a:rPr lang="ja-JP" altLang="en-US" sz="2000" dirty="0">
                <a:solidFill>
                  <a:schemeClr val="tx1">
                    <a:lumMod val="75000"/>
                    <a:lumOff val="25000"/>
                  </a:schemeClr>
                </a:solidFill>
                <a:latin typeface="+mn-ea"/>
                <a:cs typeface="Mplus 1p Medium" panose="020B0502020203020207" pitchFamily="34" charset="-128"/>
              </a:rPr>
              <a:t>。</a:t>
            </a:r>
          </a:p>
        </p:txBody>
      </p:sp>
      <p:sp>
        <p:nvSpPr>
          <p:cNvPr id="9" name="右中かっこ 8">
            <a:extLst>
              <a:ext uri="{FF2B5EF4-FFF2-40B4-BE49-F238E27FC236}">
                <a16:creationId xmlns:a16="http://schemas.microsoft.com/office/drawing/2014/main" id="{F49EB4B4-C188-CB46-9873-18AEC3876411}"/>
              </a:ext>
            </a:extLst>
          </p:cNvPr>
          <p:cNvSpPr/>
          <p:nvPr/>
        </p:nvSpPr>
        <p:spPr>
          <a:xfrm>
            <a:off x="6990545" y="2633846"/>
            <a:ext cx="395112" cy="3996267"/>
          </a:xfrm>
          <a:prstGeom prst="rightBrace">
            <a:avLst/>
          </a:prstGeom>
          <a:ln w="38100">
            <a:solidFill>
              <a:srgbClr val="00A6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n-ea"/>
            </a:endParaRPr>
          </a:p>
        </p:txBody>
      </p:sp>
      <p:sp>
        <p:nvSpPr>
          <p:cNvPr id="10" name="テキスト ボックス 9">
            <a:extLst>
              <a:ext uri="{FF2B5EF4-FFF2-40B4-BE49-F238E27FC236}">
                <a16:creationId xmlns:a16="http://schemas.microsoft.com/office/drawing/2014/main" id="{ACD1861B-F46E-924B-8355-58ECC81D5911}"/>
              </a:ext>
            </a:extLst>
          </p:cNvPr>
          <p:cNvSpPr txBox="1"/>
          <p:nvPr/>
        </p:nvSpPr>
        <p:spPr>
          <a:xfrm>
            <a:off x="7532559" y="4049168"/>
            <a:ext cx="4413955" cy="1015663"/>
          </a:xfrm>
          <a:prstGeom prst="rect">
            <a:avLst/>
          </a:prstGeom>
          <a:noFill/>
        </p:spPr>
        <p:txBody>
          <a:bodyPr wrap="square" rtlCol="0">
            <a:spAutoFit/>
          </a:bodyPr>
          <a:lstStyle/>
          <a:p>
            <a:pPr>
              <a:buClr>
                <a:schemeClr val="accent5">
                  <a:lumMod val="75000"/>
                </a:schemeClr>
              </a:buClr>
            </a:pPr>
            <a:r>
              <a:rPr lang="ja-JP" altLang="en-US" sz="2000" dirty="0">
                <a:solidFill>
                  <a:schemeClr val="tx1">
                    <a:lumMod val="75000"/>
                    <a:lumOff val="25000"/>
                  </a:schemeClr>
                </a:solidFill>
                <a:latin typeface="+mn-ea"/>
                <a:cs typeface="Mplus 1p Medium" panose="020B0502020203020207" pitchFamily="34" charset="-128"/>
              </a:rPr>
              <a:t>ポータルへ表示するアプリの種類は</a:t>
            </a:r>
            <a:endParaRPr lang="en-US" altLang="ja-JP" sz="2000" dirty="0">
              <a:solidFill>
                <a:schemeClr val="tx1">
                  <a:lumMod val="75000"/>
                  <a:lumOff val="25000"/>
                </a:schemeClr>
              </a:solidFill>
              <a:latin typeface="+mn-ea"/>
              <a:cs typeface="Mplus 1p Medium" panose="020B0502020203020207" pitchFamily="34" charset="-128"/>
            </a:endParaRPr>
          </a:p>
          <a:p>
            <a:pPr>
              <a:buClr>
                <a:schemeClr val="accent5">
                  <a:lumMod val="75000"/>
                </a:schemeClr>
              </a:buClr>
            </a:pPr>
            <a:r>
              <a:rPr lang="ja-JP" altLang="en-US" sz="2000" dirty="0">
                <a:solidFill>
                  <a:schemeClr val="tx1">
                    <a:lumMod val="75000"/>
                    <a:lumOff val="25000"/>
                  </a:schemeClr>
                </a:solidFill>
                <a:latin typeface="+mn-ea"/>
                <a:cs typeface="Mplus 1p Medium" panose="020B0502020203020207" pitchFamily="34" charset="-128"/>
              </a:rPr>
              <a:t>管理者が設定 または、ユーザー毎に</a:t>
            </a:r>
            <a:r>
              <a:rPr lang="ja-JP" altLang="en-US" sz="2000">
                <a:solidFill>
                  <a:schemeClr val="tx1">
                    <a:lumMod val="75000"/>
                    <a:lumOff val="25000"/>
                  </a:schemeClr>
                </a:solidFill>
                <a:latin typeface="+mn-ea"/>
                <a:cs typeface="Mplus 1p Medium" panose="020B0502020203020207" pitchFamily="34" charset="-128"/>
              </a:rPr>
              <a:t>設定することも</a:t>
            </a:r>
            <a:r>
              <a:rPr lang="ja-JP" altLang="en-US" sz="2000" dirty="0">
                <a:solidFill>
                  <a:schemeClr val="tx1">
                    <a:lumMod val="75000"/>
                    <a:lumOff val="25000"/>
                  </a:schemeClr>
                </a:solidFill>
                <a:latin typeface="+mn-ea"/>
                <a:cs typeface="Mplus 1p Medium" panose="020B0502020203020207" pitchFamily="34" charset="-128"/>
              </a:rPr>
              <a:t>可能です。</a:t>
            </a:r>
          </a:p>
        </p:txBody>
      </p:sp>
      <p:sp>
        <p:nvSpPr>
          <p:cNvPr id="11" name="正方形/長方形 10">
            <a:extLst>
              <a:ext uri="{FF2B5EF4-FFF2-40B4-BE49-F238E27FC236}">
                <a16:creationId xmlns:a16="http://schemas.microsoft.com/office/drawing/2014/main" id="{28F0930E-EF08-3449-A7B6-6E0203EC6409}"/>
              </a:ext>
            </a:extLst>
          </p:cNvPr>
          <p:cNvSpPr/>
          <p:nvPr/>
        </p:nvSpPr>
        <p:spPr>
          <a:xfrm>
            <a:off x="229261" y="1366666"/>
            <a:ext cx="4006796" cy="364067"/>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2" name="四角形吹き出し 11">
            <a:extLst>
              <a:ext uri="{FF2B5EF4-FFF2-40B4-BE49-F238E27FC236}">
                <a16:creationId xmlns:a16="http://schemas.microsoft.com/office/drawing/2014/main" id="{1BBA7A47-B8B4-714F-BC4D-F018457D2BE0}"/>
              </a:ext>
            </a:extLst>
          </p:cNvPr>
          <p:cNvSpPr/>
          <p:nvPr/>
        </p:nvSpPr>
        <p:spPr>
          <a:xfrm>
            <a:off x="4382814" y="940158"/>
            <a:ext cx="2314079" cy="756355"/>
          </a:xfrm>
          <a:prstGeom prst="wedgeRectCallout">
            <a:avLst>
              <a:gd name="adj1" fmla="val -58050"/>
              <a:gd name="adj2" fmla="val -6544"/>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cs typeface="Mplus 1p Medium" panose="020B0502020203020207" pitchFamily="34" charset="-128"/>
              </a:rPr>
              <a:t>「カスタムアプリ」で作成したアプリを</a:t>
            </a:r>
            <a:r>
              <a:rPr lang="ja-JP" altLang="en-US" sz="1400">
                <a:latin typeface="+mn-ea"/>
                <a:cs typeface="Mplus 1p Medium" panose="020B0502020203020207" pitchFamily="34" charset="-128"/>
              </a:rPr>
              <a:t>一覧表示できます</a:t>
            </a:r>
            <a:endParaRPr lang="ja-JP" altLang="en-US" sz="1400" dirty="0">
              <a:latin typeface="+mn-ea"/>
              <a:cs typeface="Mplus 1p Medium" panose="020B0502020203020207" pitchFamily="34" charset="-128"/>
            </a:endParaRPr>
          </a:p>
        </p:txBody>
      </p:sp>
      <p:sp>
        <p:nvSpPr>
          <p:cNvPr id="13" name="四角形吹き出し 12">
            <a:extLst>
              <a:ext uri="{FF2B5EF4-FFF2-40B4-BE49-F238E27FC236}">
                <a16:creationId xmlns:a16="http://schemas.microsoft.com/office/drawing/2014/main" id="{43F35741-A9BA-B049-AE82-620905D326B8}"/>
              </a:ext>
            </a:extLst>
          </p:cNvPr>
          <p:cNvSpPr/>
          <p:nvPr/>
        </p:nvSpPr>
        <p:spPr>
          <a:xfrm>
            <a:off x="3925757" y="2077741"/>
            <a:ext cx="2410035" cy="756355"/>
          </a:xfrm>
          <a:prstGeom prst="wedgeRectCallout">
            <a:avLst>
              <a:gd name="adj1" fmla="val -94150"/>
              <a:gd name="adj2" fmla="val -4833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cs typeface="Mplus 1p Medium" panose="020B0502020203020207" pitchFamily="34" charset="-128"/>
              </a:rPr>
              <a:t>全社へのお知らせを一斉に</a:t>
            </a:r>
            <a:endParaRPr lang="en-US" altLang="ja-JP" sz="1400" dirty="0">
              <a:latin typeface="+mn-ea"/>
              <a:cs typeface="Mplus 1p Medium" panose="020B0502020203020207" pitchFamily="34" charset="-128"/>
            </a:endParaRPr>
          </a:p>
          <a:p>
            <a:pPr algn="ctr"/>
            <a:r>
              <a:rPr lang="ja-JP" altLang="en-US" sz="1400">
                <a:latin typeface="+mn-ea"/>
                <a:cs typeface="Mplus 1p Medium" panose="020B0502020203020207" pitchFamily="34" charset="-128"/>
              </a:rPr>
              <a:t>告知することができます</a:t>
            </a:r>
            <a:endParaRPr lang="ja-JP" altLang="en-US" sz="1400" dirty="0">
              <a:latin typeface="+mn-ea"/>
              <a:cs typeface="Mplus 1p Medium" panose="020B0502020203020207" pitchFamily="34" charset="-128"/>
            </a:endParaRPr>
          </a:p>
        </p:txBody>
      </p:sp>
      <p:sp>
        <p:nvSpPr>
          <p:cNvPr id="14" name="四角形吹き出し 13">
            <a:extLst>
              <a:ext uri="{FF2B5EF4-FFF2-40B4-BE49-F238E27FC236}">
                <a16:creationId xmlns:a16="http://schemas.microsoft.com/office/drawing/2014/main" id="{FFF617DF-6E82-0544-BFFE-B1FDDA917540}"/>
              </a:ext>
            </a:extLst>
          </p:cNvPr>
          <p:cNvSpPr/>
          <p:nvPr/>
        </p:nvSpPr>
        <p:spPr>
          <a:xfrm>
            <a:off x="2435788" y="4049170"/>
            <a:ext cx="2201333" cy="1016495"/>
          </a:xfrm>
          <a:prstGeom prst="wedgeRectCallout">
            <a:avLst>
              <a:gd name="adj1" fmla="val -53148"/>
              <a:gd name="adj2" fmla="val 74963"/>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rPr>
              <a:t>複数のアプリを</a:t>
            </a:r>
            <a:endParaRPr lang="en-US" altLang="ja-JP" sz="1400" dirty="0">
              <a:latin typeface="+mn-ea"/>
            </a:endParaRPr>
          </a:p>
          <a:p>
            <a:pPr algn="ctr"/>
            <a:r>
              <a:rPr lang="ja-JP" altLang="en-US" sz="1400" dirty="0">
                <a:latin typeface="+mn-ea"/>
              </a:rPr>
              <a:t>情報ポータルとして集約して表示出来ます。</a:t>
            </a:r>
          </a:p>
        </p:txBody>
      </p:sp>
      <p:sp>
        <p:nvSpPr>
          <p:cNvPr id="15" name="四角形吹き出し 14">
            <a:extLst>
              <a:ext uri="{FF2B5EF4-FFF2-40B4-BE49-F238E27FC236}">
                <a16:creationId xmlns:a16="http://schemas.microsoft.com/office/drawing/2014/main" id="{64DDFD73-E0DB-CC40-9414-9115BED1C6AD}"/>
              </a:ext>
            </a:extLst>
          </p:cNvPr>
          <p:cNvSpPr/>
          <p:nvPr/>
        </p:nvSpPr>
        <p:spPr>
          <a:xfrm>
            <a:off x="2435788" y="4038787"/>
            <a:ext cx="2201333" cy="1016495"/>
          </a:xfrm>
          <a:prstGeom prst="wedgeRectCallout">
            <a:avLst>
              <a:gd name="adj1" fmla="val 42749"/>
              <a:gd name="adj2" fmla="val -73853"/>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rPr>
              <a:t>複数のアプリを</a:t>
            </a:r>
            <a:endParaRPr lang="en-US" altLang="ja-JP" sz="1400" dirty="0">
              <a:latin typeface="+mn-ea"/>
            </a:endParaRPr>
          </a:p>
          <a:p>
            <a:pPr algn="ctr"/>
            <a:r>
              <a:rPr lang="ja-JP" altLang="en-US" sz="1400" dirty="0">
                <a:latin typeface="+mn-ea"/>
              </a:rPr>
              <a:t>情報ポータルとして集約して表示出来ます。</a:t>
            </a:r>
          </a:p>
        </p:txBody>
      </p:sp>
      <p:sp>
        <p:nvSpPr>
          <p:cNvPr id="16" name="四角形吹き出し 15">
            <a:extLst>
              <a:ext uri="{FF2B5EF4-FFF2-40B4-BE49-F238E27FC236}">
                <a16:creationId xmlns:a16="http://schemas.microsoft.com/office/drawing/2014/main" id="{F692ACD5-06B3-944B-81E6-5BA5CD8C4680}"/>
              </a:ext>
            </a:extLst>
          </p:cNvPr>
          <p:cNvSpPr/>
          <p:nvPr/>
        </p:nvSpPr>
        <p:spPr>
          <a:xfrm>
            <a:off x="2435787" y="4052970"/>
            <a:ext cx="2201333" cy="1016495"/>
          </a:xfrm>
          <a:prstGeom prst="wedgeRectCallout">
            <a:avLst>
              <a:gd name="adj1" fmla="val -41354"/>
              <a:gd name="adj2" fmla="val -76074"/>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rPr>
              <a:t>複数のアプリを</a:t>
            </a:r>
            <a:endParaRPr lang="en-US" altLang="ja-JP" sz="1400" dirty="0">
              <a:latin typeface="+mn-ea"/>
            </a:endParaRPr>
          </a:p>
          <a:p>
            <a:pPr algn="ctr"/>
            <a:r>
              <a:rPr lang="ja-JP" altLang="en-US" sz="1400" dirty="0">
                <a:latin typeface="+mn-ea"/>
              </a:rPr>
              <a:t>情報ポータルとして集約</a:t>
            </a:r>
            <a:r>
              <a:rPr lang="ja-JP" altLang="en-US" sz="1400">
                <a:latin typeface="+mn-ea"/>
              </a:rPr>
              <a:t>して表示できます</a:t>
            </a:r>
            <a:r>
              <a:rPr lang="ja-JP" altLang="en-US" sz="1400" dirty="0">
                <a:latin typeface="+mn-ea"/>
              </a:rPr>
              <a:t>。</a:t>
            </a:r>
          </a:p>
        </p:txBody>
      </p:sp>
      <p:sp>
        <p:nvSpPr>
          <p:cNvPr id="17" name="四角形吹き出し 16">
            <a:extLst>
              <a:ext uri="{FF2B5EF4-FFF2-40B4-BE49-F238E27FC236}">
                <a16:creationId xmlns:a16="http://schemas.microsoft.com/office/drawing/2014/main" id="{718A9D79-5350-7846-AC18-8F8167F0D12E}"/>
              </a:ext>
            </a:extLst>
          </p:cNvPr>
          <p:cNvSpPr/>
          <p:nvPr/>
        </p:nvSpPr>
        <p:spPr>
          <a:xfrm>
            <a:off x="2435787" y="4034987"/>
            <a:ext cx="2201333" cy="1016495"/>
          </a:xfrm>
          <a:prstGeom prst="wedgeRectCallout">
            <a:avLst>
              <a:gd name="adj1" fmla="val 44287"/>
              <a:gd name="adj2" fmla="val 74964"/>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cs typeface="Mplus 1p Medium" panose="020B0502020203020207" pitchFamily="34" charset="-128"/>
              </a:rPr>
              <a:t>複数のアプリを</a:t>
            </a:r>
            <a:endParaRPr lang="en-US" altLang="ja-JP" sz="1400" dirty="0">
              <a:latin typeface="+mn-ea"/>
              <a:cs typeface="Mplus 1p Medium" panose="020B0502020203020207" pitchFamily="34" charset="-128"/>
            </a:endParaRPr>
          </a:p>
          <a:p>
            <a:pPr algn="ctr"/>
            <a:r>
              <a:rPr lang="ja-JP" altLang="en-US" sz="1400" dirty="0">
                <a:latin typeface="+mn-ea"/>
                <a:cs typeface="Mplus 1p Medium" panose="020B0502020203020207" pitchFamily="34" charset="-128"/>
              </a:rPr>
              <a:t>情報ポータルとして集約</a:t>
            </a:r>
            <a:r>
              <a:rPr lang="ja-JP" altLang="en-US" sz="1400">
                <a:latin typeface="+mn-ea"/>
                <a:cs typeface="Mplus 1p Medium" panose="020B0502020203020207" pitchFamily="34" charset="-128"/>
              </a:rPr>
              <a:t>して表示できます</a:t>
            </a:r>
            <a:endParaRPr lang="ja-JP" altLang="en-US" sz="1400" dirty="0">
              <a:latin typeface="+mn-ea"/>
              <a:cs typeface="Mplus 1p Medium" panose="020B0502020203020207" pitchFamily="34" charset="-128"/>
            </a:endParaRPr>
          </a:p>
        </p:txBody>
      </p:sp>
    </p:spTree>
    <p:extLst>
      <p:ext uri="{BB962C8B-B14F-4D97-AF65-F5344CB8AC3E}">
        <p14:creationId xmlns:p14="http://schemas.microsoft.com/office/powerpoint/2010/main" val="223139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12</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３−１：通知機能</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36159349-6581-0A49-89A3-62545B246752}"/>
              </a:ext>
            </a:extLst>
          </p:cNvPr>
          <p:cNvSpPr>
            <a:spLocks noGrp="1"/>
          </p:cNvSpPr>
          <p:nvPr>
            <p:ph idx="1"/>
          </p:nvPr>
        </p:nvSpPr>
        <p:spPr>
          <a:xfrm>
            <a:off x="203200" y="1900171"/>
            <a:ext cx="5892800" cy="2032000"/>
          </a:xfrm>
        </p:spPr>
        <p:txBody>
          <a:bodyPr>
            <a:normAutofit/>
          </a:bodyPr>
          <a:lstStyle/>
          <a:p>
            <a:pPr>
              <a:buClr>
                <a:srgbClr val="00A6F8"/>
              </a:buClr>
              <a:buFont typeface="Wingdings" pitchFamily="2" charset="2"/>
              <a:buChar char="n"/>
            </a:pPr>
            <a:r>
              <a:rPr lang="ja-JP" altLang="en-US" sz="2000" dirty="0">
                <a:latin typeface="+mn-ea"/>
                <a:cs typeface="Mplus 1p Medium" panose="020B0502020203020207" pitchFamily="34" charset="-128"/>
              </a:rPr>
              <a:t>「サイボウズ </a:t>
            </a:r>
            <a:r>
              <a:rPr lang="en-US" altLang="ja-JP" sz="2000" dirty="0">
                <a:latin typeface="+mn-ea"/>
                <a:cs typeface="Mplus 1p Medium" panose="020B0502020203020207" pitchFamily="34" charset="-128"/>
              </a:rPr>
              <a:t>Office</a:t>
            </a:r>
            <a:r>
              <a:rPr lang="ja-JP" altLang="en-US" sz="2000" dirty="0">
                <a:latin typeface="+mn-ea"/>
                <a:cs typeface="Mplus 1p Medium" panose="020B0502020203020207" pitchFamily="34" charset="-128"/>
              </a:rPr>
              <a:t>」のトップページで新着通知</a:t>
            </a:r>
            <a:r>
              <a:rPr lang="ja-JP" altLang="en-US" sz="2000">
                <a:latin typeface="+mn-ea"/>
                <a:cs typeface="Mplus 1p Medium" panose="020B0502020203020207" pitchFamily="34" charset="-128"/>
              </a:rPr>
              <a:t>を受け取ることができます</a:t>
            </a:r>
            <a:r>
              <a:rPr lang="ja-JP" altLang="en-US" sz="2000" dirty="0">
                <a:latin typeface="+mn-ea"/>
                <a:cs typeface="Mplus 1p Medium" panose="020B0502020203020207" pitchFamily="34" charset="-128"/>
              </a:rPr>
              <a:t>。</a:t>
            </a:r>
            <a:endParaRPr kumimoji="1" lang="ja-JP" altLang="en-US" sz="2000" dirty="0">
              <a:latin typeface="+mn-ea"/>
              <a:cs typeface="Mplus 1p Medium" panose="020B0502020203020207" pitchFamily="34" charset="-128"/>
            </a:endParaRPr>
          </a:p>
        </p:txBody>
      </p:sp>
      <p:sp>
        <p:nvSpPr>
          <p:cNvPr id="7" name="正方形/長方形 6">
            <a:extLst>
              <a:ext uri="{FF2B5EF4-FFF2-40B4-BE49-F238E27FC236}">
                <a16:creationId xmlns:a16="http://schemas.microsoft.com/office/drawing/2014/main" id="{1AEC0069-4BC4-7C45-A020-5E222B03C2C7}"/>
              </a:ext>
            </a:extLst>
          </p:cNvPr>
          <p:cNvSpPr/>
          <p:nvPr/>
        </p:nvSpPr>
        <p:spPr>
          <a:xfrm>
            <a:off x="183642" y="1190739"/>
            <a:ext cx="2630311" cy="465720"/>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n-ea"/>
                <a:cs typeface="Mplus 1p Medium" panose="020B0502020203020207" pitchFamily="34" charset="-128"/>
              </a:rPr>
              <a:t>通知一覧</a:t>
            </a:r>
          </a:p>
        </p:txBody>
      </p:sp>
      <p:sp>
        <p:nvSpPr>
          <p:cNvPr id="8" name="正方形/長方形 7">
            <a:extLst>
              <a:ext uri="{FF2B5EF4-FFF2-40B4-BE49-F238E27FC236}">
                <a16:creationId xmlns:a16="http://schemas.microsoft.com/office/drawing/2014/main" id="{2FA02368-F3A5-1F41-9D16-3955E6ECB361}"/>
              </a:ext>
            </a:extLst>
          </p:cNvPr>
          <p:cNvSpPr/>
          <p:nvPr/>
        </p:nvSpPr>
        <p:spPr>
          <a:xfrm>
            <a:off x="6274000" y="1190739"/>
            <a:ext cx="2630311" cy="465720"/>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n-ea"/>
                <a:cs typeface="Mplus 1p Medium" panose="020B0502020203020207" pitchFamily="34" charset="-128"/>
              </a:rPr>
              <a:t>複数条件での更新通知</a:t>
            </a:r>
          </a:p>
        </p:txBody>
      </p:sp>
      <p:sp>
        <p:nvSpPr>
          <p:cNvPr id="9" name="コンテンツ プレースホルダー 2">
            <a:extLst>
              <a:ext uri="{FF2B5EF4-FFF2-40B4-BE49-F238E27FC236}">
                <a16:creationId xmlns:a16="http://schemas.microsoft.com/office/drawing/2014/main" id="{915856B6-9C85-2149-86FF-B856D7FC24B8}"/>
              </a:ext>
            </a:extLst>
          </p:cNvPr>
          <p:cNvSpPr txBox="1">
            <a:spLocks/>
          </p:cNvSpPr>
          <p:nvPr/>
        </p:nvSpPr>
        <p:spPr>
          <a:xfrm>
            <a:off x="6273996" y="1867191"/>
            <a:ext cx="5892800" cy="203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更新通知の通知条件を、複数の条件を組み合わせて</a:t>
            </a:r>
            <a:r>
              <a:rPr lang="ja-JP" altLang="en-US">
                <a:solidFill>
                  <a:schemeClr val="tx1"/>
                </a:solidFill>
                <a:latin typeface="+mn-ea"/>
                <a:cs typeface="Mplus 1p Medium" panose="020B0502020203020207" pitchFamily="34" charset="-128"/>
              </a:rPr>
              <a:t>設定することができます</a:t>
            </a:r>
            <a:r>
              <a:rPr lang="ja-JP" altLang="en-US" dirty="0">
                <a:solidFill>
                  <a:schemeClr val="tx1"/>
                </a:solidFill>
                <a:latin typeface="+mn-ea"/>
                <a:cs typeface="Mplus 1p Medium" panose="020B0502020203020207" pitchFamily="34" charset="-128"/>
              </a:rPr>
              <a:t>。</a:t>
            </a:r>
          </a:p>
        </p:txBody>
      </p:sp>
      <p:pic>
        <p:nvPicPr>
          <p:cNvPr id="10" name="図 9">
            <a:extLst>
              <a:ext uri="{FF2B5EF4-FFF2-40B4-BE49-F238E27FC236}">
                <a16:creationId xmlns:a16="http://schemas.microsoft.com/office/drawing/2014/main" id="{2C2DA334-471F-0C49-89CA-CA44E32D9E5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12355" y="2672461"/>
            <a:ext cx="5453699" cy="2819811"/>
          </a:xfrm>
          <a:prstGeom prst="rect">
            <a:avLst/>
          </a:prstGeom>
          <a:ln>
            <a:solidFill>
              <a:schemeClr val="bg1">
                <a:lumMod val="85000"/>
              </a:schemeClr>
            </a:solidFill>
          </a:ln>
        </p:spPr>
      </p:pic>
      <p:sp>
        <p:nvSpPr>
          <p:cNvPr id="11" name="二等辺三角形 13">
            <a:extLst>
              <a:ext uri="{FF2B5EF4-FFF2-40B4-BE49-F238E27FC236}">
                <a16:creationId xmlns:a16="http://schemas.microsoft.com/office/drawing/2014/main" id="{743E8D31-8A05-414F-8513-837B83F84765}"/>
              </a:ext>
            </a:extLst>
          </p:cNvPr>
          <p:cNvSpPr/>
          <p:nvPr/>
        </p:nvSpPr>
        <p:spPr>
          <a:xfrm rot="12619722" flipV="1">
            <a:off x="7671787" y="5318138"/>
            <a:ext cx="361320" cy="492383"/>
          </a:xfrm>
          <a:prstGeom prst="triangle">
            <a:avLst/>
          </a:prstGeom>
          <a:solidFill>
            <a:srgbClr val="FF99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sz="1400">
              <a:latin typeface="+mn-ea"/>
              <a:cs typeface="Mplus 1p Medium" panose="020B0502020203020207" pitchFamily="34" charset="-128"/>
            </a:endParaRPr>
          </a:p>
        </p:txBody>
      </p:sp>
      <p:sp>
        <p:nvSpPr>
          <p:cNvPr id="12" name="角丸四角形 11">
            <a:extLst>
              <a:ext uri="{FF2B5EF4-FFF2-40B4-BE49-F238E27FC236}">
                <a16:creationId xmlns:a16="http://schemas.microsoft.com/office/drawing/2014/main" id="{79CF0599-1D12-A442-A5A4-07CF111F901B}"/>
              </a:ext>
            </a:extLst>
          </p:cNvPr>
          <p:cNvSpPr/>
          <p:nvPr/>
        </p:nvSpPr>
        <p:spPr>
          <a:xfrm>
            <a:off x="6412355" y="5580637"/>
            <a:ext cx="5453699" cy="716900"/>
          </a:xfrm>
          <a:prstGeom prst="roundRect">
            <a:avLst>
              <a:gd name="adj" fmla="val 6463"/>
            </a:avLst>
          </a:prstGeom>
          <a:solidFill>
            <a:srgbClr val="FF99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latin typeface="+mn-ea"/>
                <a:cs typeface="Mplus 1p Medium" panose="020B0502020203020207" pitchFamily="34" charset="-128"/>
              </a:rPr>
              <a:t>詳細な条件を設定し、必要な情報のみを通知させること</a:t>
            </a:r>
            <a:r>
              <a:rPr lang="ja-JP" altLang="en-US" sz="1600">
                <a:latin typeface="+mn-ea"/>
                <a:cs typeface="Mplus 1p Medium" panose="020B0502020203020207" pitchFamily="34" charset="-128"/>
              </a:rPr>
              <a:t>ができます</a:t>
            </a:r>
            <a:endParaRPr lang="en-US" altLang="ja-JP" sz="1600" dirty="0">
              <a:latin typeface="+mn-ea"/>
              <a:cs typeface="Mplus 1p Medium" panose="020B0502020203020207" pitchFamily="34" charset="-128"/>
            </a:endParaRPr>
          </a:p>
        </p:txBody>
      </p:sp>
      <p:sp>
        <p:nvSpPr>
          <p:cNvPr id="13" name="角丸四角形 12">
            <a:extLst>
              <a:ext uri="{FF2B5EF4-FFF2-40B4-BE49-F238E27FC236}">
                <a16:creationId xmlns:a16="http://schemas.microsoft.com/office/drawing/2014/main" id="{CD3A805B-95F0-564F-943A-EE0A05844D43}"/>
              </a:ext>
            </a:extLst>
          </p:cNvPr>
          <p:cNvSpPr/>
          <p:nvPr/>
        </p:nvSpPr>
        <p:spPr>
          <a:xfrm>
            <a:off x="7357075" y="3815600"/>
            <a:ext cx="3918663" cy="1489889"/>
          </a:xfrm>
          <a:prstGeom prst="roundRect">
            <a:avLst>
              <a:gd name="adj" fmla="val 5146"/>
            </a:avLst>
          </a:prstGeom>
          <a:noFill/>
          <a:ln w="38100" cmpd="sng">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latin typeface="+mn-ea"/>
              <a:cs typeface="Mplus 1p Medium" panose="020B0502020203020207" pitchFamily="34" charset="-128"/>
            </a:endParaRPr>
          </a:p>
        </p:txBody>
      </p:sp>
      <p:pic>
        <p:nvPicPr>
          <p:cNvPr id="14" name="図 13">
            <a:extLst>
              <a:ext uri="{FF2B5EF4-FFF2-40B4-BE49-F238E27FC236}">
                <a16:creationId xmlns:a16="http://schemas.microsoft.com/office/drawing/2014/main" id="{A13ABBD6-959D-9E43-947D-C3B18497AF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2608" y="2672460"/>
            <a:ext cx="5453987" cy="4049015"/>
          </a:xfrm>
          <a:prstGeom prst="rect">
            <a:avLst/>
          </a:prstGeom>
          <a:ln>
            <a:solidFill>
              <a:schemeClr val="bg1">
                <a:lumMod val="75000"/>
              </a:schemeClr>
            </a:solidFill>
          </a:ln>
        </p:spPr>
      </p:pic>
      <p:sp>
        <p:nvSpPr>
          <p:cNvPr id="15" name="角丸四角形 14">
            <a:extLst>
              <a:ext uri="{FF2B5EF4-FFF2-40B4-BE49-F238E27FC236}">
                <a16:creationId xmlns:a16="http://schemas.microsoft.com/office/drawing/2014/main" id="{A0DF969E-27B7-5941-BCCF-0E8A390801CA}"/>
              </a:ext>
            </a:extLst>
          </p:cNvPr>
          <p:cNvSpPr/>
          <p:nvPr/>
        </p:nvSpPr>
        <p:spPr>
          <a:xfrm>
            <a:off x="2550971" y="4001473"/>
            <a:ext cx="3289707" cy="992743"/>
          </a:xfrm>
          <a:prstGeom prst="roundRect">
            <a:avLst>
              <a:gd name="adj" fmla="val 3714"/>
            </a:avLst>
          </a:prstGeom>
          <a:noFill/>
          <a:ln w="3810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cs typeface="Mplus 1p Medium" panose="020B0502020203020207" pitchFamily="34" charset="-128"/>
            </a:endParaRPr>
          </a:p>
        </p:txBody>
      </p:sp>
      <p:sp>
        <p:nvSpPr>
          <p:cNvPr id="16" name="四角形吹き出し 15">
            <a:extLst>
              <a:ext uri="{FF2B5EF4-FFF2-40B4-BE49-F238E27FC236}">
                <a16:creationId xmlns:a16="http://schemas.microsoft.com/office/drawing/2014/main" id="{8EC8BBD7-6B42-494A-ABAF-98E465B427E9}"/>
              </a:ext>
            </a:extLst>
          </p:cNvPr>
          <p:cNvSpPr/>
          <p:nvPr/>
        </p:nvSpPr>
        <p:spPr>
          <a:xfrm>
            <a:off x="1972836" y="3157883"/>
            <a:ext cx="3782303" cy="673468"/>
          </a:xfrm>
          <a:prstGeom prst="wedgeRectCallout">
            <a:avLst>
              <a:gd name="adj1" fmla="val 894"/>
              <a:gd name="adj2" fmla="val 100538"/>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sz="1400" dirty="0">
              <a:latin typeface="+mn-ea"/>
              <a:cs typeface="Mplus 1p Medium" panose="020B0502020203020207" pitchFamily="34" charset="-128"/>
            </a:endParaRPr>
          </a:p>
        </p:txBody>
      </p:sp>
      <p:sp>
        <p:nvSpPr>
          <p:cNvPr id="17" name="正方形/長方形 16">
            <a:extLst>
              <a:ext uri="{FF2B5EF4-FFF2-40B4-BE49-F238E27FC236}">
                <a16:creationId xmlns:a16="http://schemas.microsoft.com/office/drawing/2014/main" id="{EBD3DBE8-E477-1E41-9690-3CC76D03FBE9}"/>
              </a:ext>
            </a:extLst>
          </p:cNvPr>
          <p:cNvSpPr/>
          <p:nvPr/>
        </p:nvSpPr>
        <p:spPr>
          <a:xfrm>
            <a:off x="1988333" y="3185022"/>
            <a:ext cx="3710847" cy="584775"/>
          </a:xfrm>
          <a:prstGeom prst="rect">
            <a:avLst/>
          </a:prstGeom>
        </p:spPr>
        <p:txBody>
          <a:bodyPr wrap="square">
            <a:spAutoFit/>
          </a:bodyPr>
          <a:lstStyle/>
          <a:p>
            <a:r>
              <a:rPr lang="ja-JP" altLang="en-US" sz="1600" dirty="0">
                <a:solidFill>
                  <a:schemeClr val="bg1"/>
                </a:solidFill>
                <a:latin typeface="+mn-ea"/>
                <a:cs typeface="Mplus 1p Medium" panose="020B0502020203020207" pitchFamily="34" charset="-128"/>
              </a:rPr>
              <a:t>グループウェアに最新情報として通知を表示させること</a:t>
            </a:r>
            <a:r>
              <a:rPr lang="ja-JP" altLang="en-US" sz="1600">
                <a:solidFill>
                  <a:schemeClr val="bg1"/>
                </a:solidFill>
                <a:latin typeface="+mn-ea"/>
                <a:cs typeface="Mplus 1p Medium" panose="020B0502020203020207" pitchFamily="34" charset="-128"/>
              </a:rPr>
              <a:t>ができます</a:t>
            </a:r>
            <a:endParaRPr lang="en-US" altLang="ja-JP" sz="1600" dirty="0">
              <a:solidFill>
                <a:schemeClr val="bg1"/>
              </a:solidFill>
              <a:latin typeface="+mn-ea"/>
              <a:cs typeface="Mplus 1p Medium" panose="020B0502020203020207" pitchFamily="34" charset="-128"/>
            </a:endParaRPr>
          </a:p>
        </p:txBody>
      </p:sp>
    </p:spTree>
    <p:extLst>
      <p:ext uri="{BB962C8B-B14F-4D97-AF65-F5344CB8AC3E}">
        <p14:creationId xmlns:p14="http://schemas.microsoft.com/office/powerpoint/2010/main" val="148995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13</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３−２：通知機能</a:t>
            </a:r>
            <a:endParaRPr lang="ja-JP" altLang="en-US" sz="2800" dirty="0">
              <a:latin typeface="+mn-ea"/>
              <a:ea typeface="+mn-ea"/>
              <a:cs typeface="Mplus 1p Medium" panose="020B0502020203020207" pitchFamily="34" charset="-128"/>
            </a:endParaRPr>
          </a:p>
        </p:txBody>
      </p:sp>
      <p:sp>
        <p:nvSpPr>
          <p:cNvPr id="18" name="コンテンツ プレースホルダー 2">
            <a:extLst>
              <a:ext uri="{FF2B5EF4-FFF2-40B4-BE49-F238E27FC236}">
                <a16:creationId xmlns:a16="http://schemas.microsoft.com/office/drawing/2014/main" id="{E4F9C38A-D259-714F-9D3D-9BD61ACDEA2A}"/>
              </a:ext>
            </a:extLst>
          </p:cNvPr>
          <p:cNvSpPr txBox="1">
            <a:spLocks/>
          </p:cNvSpPr>
          <p:nvPr/>
        </p:nvSpPr>
        <p:spPr>
          <a:xfrm>
            <a:off x="35219" y="1927589"/>
            <a:ext cx="5892800" cy="203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日付項目に対して、期限を設定して通知をする</a:t>
            </a:r>
            <a:r>
              <a:rPr lang="ja-JP" altLang="en-US">
                <a:solidFill>
                  <a:schemeClr val="tx1"/>
                </a:solidFill>
                <a:latin typeface="+mn-ea"/>
                <a:cs typeface="Mplus 1p Medium" panose="020B0502020203020207" pitchFamily="34" charset="-128"/>
              </a:rPr>
              <a:t>ことができます</a:t>
            </a:r>
            <a:r>
              <a:rPr lang="ja-JP" altLang="en-US" dirty="0">
                <a:solidFill>
                  <a:schemeClr val="tx1"/>
                </a:solidFill>
                <a:latin typeface="+mn-ea"/>
                <a:cs typeface="Mplus 1p Medium" panose="020B0502020203020207" pitchFamily="34" charset="-128"/>
              </a:rPr>
              <a:t>。</a:t>
            </a:r>
          </a:p>
        </p:txBody>
      </p:sp>
      <p:sp>
        <p:nvSpPr>
          <p:cNvPr id="19" name="正方形/長方形 18">
            <a:extLst>
              <a:ext uri="{FF2B5EF4-FFF2-40B4-BE49-F238E27FC236}">
                <a16:creationId xmlns:a16="http://schemas.microsoft.com/office/drawing/2014/main" id="{D00DF3A1-4AA7-5E4D-86BB-851585F6997D}"/>
              </a:ext>
            </a:extLst>
          </p:cNvPr>
          <p:cNvSpPr/>
          <p:nvPr/>
        </p:nvSpPr>
        <p:spPr>
          <a:xfrm>
            <a:off x="208846" y="1268570"/>
            <a:ext cx="2630311" cy="465720"/>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n-ea"/>
                <a:cs typeface="Mplus 1p Medium" panose="020B0502020203020207" pitchFamily="34" charset="-128"/>
              </a:rPr>
              <a:t>リマインド通知</a:t>
            </a:r>
          </a:p>
        </p:txBody>
      </p:sp>
      <p:sp>
        <p:nvSpPr>
          <p:cNvPr id="20" name="コンテンツ プレースホルダー 2">
            <a:extLst>
              <a:ext uri="{FF2B5EF4-FFF2-40B4-BE49-F238E27FC236}">
                <a16:creationId xmlns:a16="http://schemas.microsoft.com/office/drawing/2014/main" id="{9CC1C694-B442-854F-AC6A-D509156617A9}"/>
              </a:ext>
            </a:extLst>
          </p:cNvPr>
          <p:cNvSpPr txBox="1">
            <a:spLocks/>
          </p:cNvSpPr>
          <p:nvPr/>
        </p:nvSpPr>
        <p:spPr>
          <a:xfrm>
            <a:off x="6299200" y="1865597"/>
            <a:ext cx="5892800" cy="203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レコードに対してコメントを記入する際に、宛先を指定する</a:t>
            </a:r>
            <a:r>
              <a:rPr lang="ja-JP" altLang="en-US">
                <a:solidFill>
                  <a:schemeClr val="tx1"/>
                </a:solidFill>
                <a:latin typeface="+mn-ea"/>
                <a:cs typeface="Mplus 1p Medium" panose="020B0502020203020207" pitchFamily="34" charset="-128"/>
              </a:rPr>
              <a:t>ことができます</a:t>
            </a:r>
            <a:r>
              <a:rPr lang="ja-JP" altLang="en-US" dirty="0">
                <a:solidFill>
                  <a:schemeClr val="tx1"/>
                </a:solidFill>
                <a:latin typeface="+mn-ea"/>
                <a:cs typeface="Mplus 1p Medium" panose="020B0502020203020207" pitchFamily="34" charset="-128"/>
              </a:rPr>
              <a:t>。</a:t>
            </a:r>
          </a:p>
        </p:txBody>
      </p:sp>
      <p:sp>
        <p:nvSpPr>
          <p:cNvPr id="21" name="正方形/長方形 20">
            <a:extLst>
              <a:ext uri="{FF2B5EF4-FFF2-40B4-BE49-F238E27FC236}">
                <a16:creationId xmlns:a16="http://schemas.microsoft.com/office/drawing/2014/main" id="{CFD6E192-CD34-2341-B52E-9571846DAF8A}"/>
              </a:ext>
            </a:extLst>
          </p:cNvPr>
          <p:cNvSpPr/>
          <p:nvPr/>
        </p:nvSpPr>
        <p:spPr>
          <a:xfrm>
            <a:off x="6299204" y="1268923"/>
            <a:ext cx="2630311" cy="465720"/>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n-ea"/>
                <a:cs typeface="Mplus 1p Medium" panose="020B0502020203020207" pitchFamily="34" charset="-128"/>
              </a:rPr>
              <a:t>メンション通知</a:t>
            </a:r>
          </a:p>
        </p:txBody>
      </p:sp>
      <p:pic>
        <p:nvPicPr>
          <p:cNvPr id="22" name="図 21">
            <a:extLst>
              <a:ext uri="{FF2B5EF4-FFF2-40B4-BE49-F238E27FC236}">
                <a16:creationId xmlns:a16="http://schemas.microsoft.com/office/drawing/2014/main" id="{6427D585-BEB7-5040-A00C-668AFDDFBF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8844" y="4121892"/>
            <a:ext cx="5525912" cy="1334511"/>
          </a:xfrm>
          <a:prstGeom prst="rect">
            <a:avLst/>
          </a:prstGeom>
        </p:spPr>
      </p:pic>
      <p:sp>
        <p:nvSpPr>
          <p:cNvPr id="23" name="角丸四角形 22">
            <a:extLst>
              <a:ext uri="{FF2B5EF4-FFF2-40B4-BE49-F238E27FC236}">
                <a16:creationId xmlns:a16="http://schemas.microsoft.com/office/drawing/2014/main" id="{A7C667CC-D3F6-2E47-A939-B47308232FD7}"/>
              </a:ext>
            </a:extLst>
          </p:cNvPr>
          <p:cNvSpPr/>
          <p:nvPr/>
        </p:nvSpPr>
        <p:spPr>
          <a:xfrm>
            <a:off x="3846175" y="4121894"/>
            <a:ext cx="635516" cy="1334511"/>
          </a:xfrm>
          <a:prstGeom prst="roundRect">
            <a:avLst>
              <a:gd name="adj" fmla="val 3714"/>
            </a:avLst>
          </a:prstGeom>
          <a:noFill/>
          <a:ln w="3810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cs typeface="Mplus 1p Medium" panose="020B0502020203020207" pitchFamily="34" charset="-128"/>
            </a:endParaRPr>
          </a:p>
        </p:txBody>
      </p:sp>
      <p:sp>
        <p:nvSpPr>
          <p:cNvPr id="24" name="下矢印 23">
            <a:extLst>
              <a:ext uri="{FF2B5EF4-FFF2-40B4-BE49-F238E27FC236}">
                <a16:creationId xmlns:a16="http://schemas.microsoft.com/office/drawing/2014/main" id="{F4B47C13-7F30-2348-9AE2-64431A990B70}"/>
              </a:ext>
            </a:extLst>
          </p:cNvPr>
          <p:cNvSpPr/>
          <p:nvPr/>
        </p:nvSpPr>
        <p:spPr>
          <a:xfrm>
            <a:off x="4007560" y="5377382"/>
            <a:ext cx="191911" cy="270933"/>
          </a:xfrm>
          <a:prstGeom prst="down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cs typeface="Mplus 1p Medium" panose="020B0502020203020207" pitchFamily="34" charset="-128"/>
            </a:endParaRPr>
          </a:p>
        </p:txBody>
      </p:sp>
      <p:pic>
        <p:nvPicPr>
          <p:cNvPr id="25" name="図 24">
            <a:extLst>
              <a:ext uri="{FF2B5EF4-FFF2-40B4-BE49-F238E27FC236}">
                <a16:creationId xmlns:a16="http://schemas.microsoft.com/office/drawing/2014/main" id="{C1E324D3-6C86-1140-810F-35B573F846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8844" y="2806026"/>
            <a:ext cx="4869293" cy="970752"/>
          </a:xfrm>
          <a:prstGeom prst="rect">
            <a:avLst/>
          </a:prstGeom>
          <a:ln>
            <a:solidFill>
              <a:schemeClr val="tx1">
                <a:lumMod val="65000"/>
                <a:lumOff val="35000"/>
              </a:schemeClr>
            </a:solidFill>
          </a:ln>
        </p:spPr>
      </p:pic>
      <p:sp>
        <p:nvSpPr>
          <p:cNvPr id="26" name="四角形吹き出し 25">
            <a:extLst>
              <a:ext uri="{FF2B5EF4-FFF2-40B4-BE49-F238E27FC236}">
                <a16:creationId xmlns:a16="http://schemas.microsoft.com/office/drawing/2014/main" id="{921360EC-ED99-214F-B9E7-88B52AC26696}"/>
              </a:ext>
            </a:extLst>
          </p:cNvPr>
          <p:cNvSpPr/>
          <p:nvPr/>
        </p:nvSpPr>
        <p:spPr>
          <a:xfrm>
            <a:off x="3252491" y="2295711"/>
            <a:ext cx="2037143" cy="413669"/>
          </a:xfrm>
          <a:prstGeom prst="wedgeRectCallout">
            <a:avLst>
              <a:gd name="adj1" fmla="val -51849"/>
              <a:gd name="adj2" fmla="val 182962"/>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latin typeface="+mn-ea"/>
                <a:cs typeface="Mplus 1p Medium" panose="020B0502020203020207" pitchFamily="34" charset="-128"/>
              </a:rPr>
              <a:t>通知の条件を設定</a:t>
            </a:r>
          </a:p>
        </p:txBody>
      </p:sp>
      <p:sp>
        <p:nvSpPr>
          <p:cNvPr id="27" name="テキスト ボックス 26">
            <a:extLst>
              <a:ext uri="{FF2B5EF4-FFF2-40B4-BE49-F238E27FC236}">
                <a16:creationId xmlns:a16="http://schemas.microsoft.com/office/drawing/2014/main" id="{451B08C7-F0D2-B54E-B204-291C338D7E27}"/>
              </a:ext>
            </a:extLst>
          </p:cNvPr>
          <p:cNvSpPr txBox="1"/>
          <p:nvPr/>
        </p:nvSpPr>
        <p:spPr>
          <a:xfrm>
            <a:off x="2961276" y="5748483"/>
            <a:ext cx="2974621" cy="461665"/>
          </a:xfrm>
          <a:prstGeom prst="rect">
            <a:avLst/>
          </a:prstGeom>
          <a:noFill/>
        </p:spPr>
        <p:txBody>
          <a:bodyPr wrap="square" rtlCol="0">
            <a:spAutoFit/>
          </a:bodyPr>
          <a:lstStyle/>
          <a:p>
            <a:r>
              <a:rPr lang="ja-JP" altLang="en-US" sz="1200" dirty="0">
                <a:solidFill>
                  <a:schemeClr val="tx1">
                    <a:lumMod val="75000"/>
                    <a:lumOff val="25000"/>
                  </a:schemeClr>
                </a:solidFill>
                <a:latin typeface="+mn-ea"/>
                <a:cs typeface="Mplus 1p Medium" panose="020B0502020203020207" pitchFamily="34" charset="-128"/>
              </a:rPr>
              <a:t>訪問日の </a:t>
            </a:r>
            <a:r>
              <a:rPr lang="en-US" altLang="ja-JP" sz="1200" dirty="0">
                <a:solidFill>
                  <a:schemeClr val="tx1">
                    <a:lumMod val="75000"/>
                    <a:lumOff val="25000"/>
                  </a:schemeClr>
                </a:solidFill>
                <a:latin typeface="+mn-ea"/>
                <a:cs typeface="Mplus 1p Medium" panose="020B0502020203020207" pitchFamily="34" charset="-128"/>
              </a:rPr>
              <a:t>2 </a:t>
            </a:r>
            <a:r>
              <a:rPr lang="ja-JP" altLang="en-US" sz="1200">
                <a:solidFill>
                  <a:schemeClr val="tx1">
                    <a:lumMod val="75000"/>
                    <a:lumOff val="25000"/>
                  </a:schemeClr>
                </a:solidFill>
                <a:latin typeface="+mn-ea"/>
                <a:cs typeface="Mplus 1p Medium" panose="020B0502020203020207" pitchFamily="34" charset="-128"/>
              </a:rPr>
              <a:t>日前に「</a:t>
            </a:r>
            <a:r>
              <a:rPr lang="ja-JP" altLang="en-US" sz="1200" dirty="0">
                <a:solidFill>
                  <a:schemeClr val="tx1">
                    <a:lumMod val="75000"/>
                    <a:lumOff val="25000"/>
                  </a:schemeClr>
                </a:solidFill>
                <a:latin typeface="+mn-ea"/>
                <a:cs typeface="Mplus 1p Medium" panose="020B0502020203020207" pitchFamily="34" charset="-128"/>
              </a:rPr>
              <a:t>トップページ</a:t>
            </a:r>
            <a:r>
              <a:rPr lang="ja-JP" altLang="en-US" sz="1200">
                <a:solidFill>
                  <a:schemeClr val="tx1">
                    <a:lumMod val="75000"/>
                    <a:lumOff val="25000"/>
                  </a:schemeClr>
                </a:solidFill>
                <a:latin typeface="+mn-ea"/>
                <a:cs typeface="Mplus 1p Medium" panose="020B0502020203020207" pitchFamily="34" charset="-128"/>
              </a:rPr>
              <a:t>」で</a:t>
            </a:r>
            <a:endParaRPr lang="en-US" altLang="ja-JP" sz="1200" dirty="0">
              <a:solidFill>
                <a:schemeClr val="tx1">
                  <a:lumMod val="75000"/>
                  <a:lumOff val="25000"/>
                </a:schemeClr>
              </a:solidFill>
              <a:latin typeface="+mn-ea"/>
              <a:cs typeface="Mplus 1p Medium" panose="020B0502020203020207" pitchFamily="34" charset="-128"/>
            </a:endParaRPr>
          </a:p>
          <a:p>
            <a:r>
              <a:rPr lang="ja-JP" altLang="en-US" sz="1200">
                <a:solidFill>
                  <a:schemeClr val="tx1">
                    <a:lumMod val="75000"/>
                    <a:lumOff val="25000"/>
                  </a:schemeClr>
                </a:solidFill>
                <a:latin typeface="+mn-ea"/>
                <a:cs typeface="Mplus 1p Medium" panose="020B0502020203020207" pitchFamily="34" charset="-128"/>
              </a:rPr>
              <a:t>通知</a:t>
            </a:r>
            <a:r>
              <a:rPr lang="ja-JP" altLang="en-US" sz="1200" dirty="0">
                <a:solidFill>
                  <a:schemeClr val="tx1">
                    <a:lumMod val="75000"/>
                    <a:lumOff val="25000"/>
                  </a:schemeClr>
                </a:solidFill>
                <a:latin typeface="+mn-ea"/>
                <a:cs typeface="Mplus 1p Medium" panose="020B0502020203020207" pitchFamily="34" charset="-128"/>
              </a:rPr>
              <a:t>を受け取れます。</a:t>
            </a:r>
          </a:p>
        </p:txBody>
      </p:sp>
      <p:pic>
        <p:nvPicPr>
          <p:cNvPr id="28" name="図 27">
            <a:extLst>
              <a:ext uri="{FF2B5EF4-FFF2-40B4-BE49-F238E27FC236}">
                <a16:creationId xmlns:a16="http://schemas.microsoft.com/office/drawing/2014/main" id="{384528C6-E30F-404B-9727-6766DA8670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83231" y="2600411"/>
            <a:ext cx="3471580" cy="4121064"/>
          </a:xfrm>
          <a:prstGeom prst="rect">
            <a:avLst/>
          </a:prstGeom>
          <a:ln>
            <a:solidFill>
              <a:schemeClr val="tx1">
                <a:lumMod val="65000"/>
                <a:lumOff val="35000"/>
              </a:schemeClr>
            </a:solidFill>
          </a:ln>
        </p:spPr>
      </p:pic>
      <p:sp>
        <p:nvSpPr>
          <p:cNvPr id="29" name="角丸四角形 28">
            <a:extLst>
              <a:ext uri="{FF2B5EF4-FFF2-40B4-BE49-F238E27FC236}">
                <a16:creationId xmlns:a16="http://schemas.microsoft.com/office/drawing/2014/main" id="{D50FE20C-9B0C-3A4B-8FB2-1A7BB3F3F0D2}"/>
              </a:ext>
            </a:extLst>
          </p:cNvPr>
          <p:cNvSpPr/>
          <p:nvPr/>
        </p:nvSpPr>
        <p:spPr>
          <a:xfrm>
            <a:off x="6450965" y="5081225"/>
            <a:ext cx="3122260" cy="1253288"/>
          </a:xfrm>
          <a:prstGeom prst="roundRect">
            <a:avLst>
              <a:gd name="adj" fmla="val 3714"/>
            </a:avLst>
          </a:prstGeom>
          <a:noFill/>
          <a:ln w="3810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cs typeface="Mplus 1p Medium" panose="020B0502020203020207" pitchFamily="34" charset="-128"/>
            </a:endParaRPr>
          </a:p>
        </p:txBody>
      </p:sp>
      <p:sp>
        <p:nvSpPr>
          <p:cNvPr id="30" name="四角形吹き出し 29">
            <a:extLst>
              <a:ext uri="{FF2B5EF4-FFF2-40B4-BE49-F238E27FC236}">
                <a16:creationId xmlns:a16="http://schemas.microsoft.com/office/drawing/2014/main" id="{71861327-31B4-3844-A700-D80D88FE9897}"/>
              </a:ext>
            </a:extLst>
          </p:cNvPr>
          <p:cNvSpPr/>
          <p:nvPr/>
        </p:nvSpPr>
        <p:spPr>
          <a:xfrm>
            <a:off x="7207466" y="4370248"/>
            <a:ext cx="1422113" cy="779827"/>
          </a:xfrm>
          <a:prstGeom prst="wedgeRectCallout">
            <a:avLst>
              <a:gd name="adj1" fmla="val -50966"/>
              <a:gd name="adj2" fmla="val 83061"/>
            </a:avLst>
          </a:prstGeom>
          <a:solidFill>
            <a:srgbClr val="FF9900"/>
          </a:solidFill>
          <a:ln>
            <a:solidFill>
              <a:srgbClr val="FF99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sz="1100" dirty="0">
              <a:latin typeface="+mn-ea"/>
              <a:cs typeface="Mplus 1p Medium" panose="020B0502020203020207" pitchFamily="34" charset="-128"/>
            </a:endParaRPr>
          </a:p>
        </p:txBody>
      </p:sp>
      <p:pic>
        <p:nvPicPr>
          <p:cNvPr id="31" name="図 30">
            <a:extLst>
              <a:ext uri="{FF2B5EF4-FFF2-40B4-BE49-F238E27FC236}">
                <a16:creationId xmlns:a16="http://schemas.microsoft.com/office/drawing/2014/main" id="{C4A47F68-9237-4145-809E-9DEC6A5E79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51704" y="4460082"/>
            <a:ext cx="1133633" cy="600159"/>
          </a:xfrm>
          <a:prstGeom prst="rect">
            <a:avLst/>
          </a:prstGeom>
        </p:spPr>
      </p:pic>
      <p:sp>
        <p:nvSpPr>
          <p:cNvPr id="32" name="四角形吹き出し 31">
            <a:extLst>
              <a:ext uri="{FF2B5EF4-FFF2-40B4-BE49-F238E27FC236}">
                <a16:creationId xmlns:a16="http://schemas.microsoft.com/office/drawing/2014/main" id="{28EAAA7C-81BC-5949-BC21-0733D373338B}"/>
              </a:ext>
            </a:extLst>
          </p:cNvPr>
          <p:cNvSpPr/>
          <p:nvPr/>
        </p:nvSpPr>
        <p:spPr>
          <a:xfrm>
            <a:off x="8485337" y="2935028"/>
            <a:ext cx="3459221" cy="1051755"/>
          </a:xfrm>
          <a:prstGeom prst="wedgeRectCallout">
            <a:avLst>
              <a:gd name="adj1" fmla="val -42903"/>
              <a:gd name="adj2" fmla="val 95082"/>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latin typeface="+mn-ea"/>
                <a:cs typeface="Mplus 1p Medium" panose="020B0502020203020207" pitchFamily="34" charset="-128"/>
              </a:rPr>
              <a:t>指定されたユーザーには、メール通知またはトップページで通知を受け取る</a:t>
            </a:r>
            <a:r>
              <a:rPr lang="ja-JP" altLang="en-US" sz="1600">
                <a:latin typeface="+mn-ea"/>
                <a:cs typeface="Mplus 1p Medium" panose="020B0502020203020207" pitchFamily="34" charset="-128"/>
              </a:rPr>
              <a:t>ことができ、確認</a:t>
            </a:r>
            <a:r>
              <a:rPr lang="ja-JP" altLang="en-US" sz="1600" dirty="0">
                <a:latin typeface="+mn-ea"/>
                <a:cs typeface="Mplus 1p Medium" panose="020B0502020203020207" pitchFamily="34" charset="-128"/>
              </a:rPr>
              <a:t>漏れを防ぐ</a:t>
            </a:r>
            <a:r>
              <a:rPr lang="ja-JP" altLang="en-US" sz="1600">
                <a:latin typeface="+mn-ea"/>
                <a:cs typeface="Mplus 1p Medium" panose="020B0502020203020207" pitchFamily="34" charset="-128"/>
              </a:rPr>
              <a:t>ことができます</a:t>
            </a:r>
            <a:endParaRPr lang="ja-JP" altLang="en-US" sz="1600" dirty="0">
              <a:latin typeface="+mn-ea"/>
              <a:cs typeface="Mplus 1p Medium" panose="020B0502020203020207" pitchFamily="34" charset="-128"/>
            </a:endParaRPr>
          </a:p>
        </p:txBody>
      </p:sp>
    </p:spTree>
    <p:extLst>
      <p:ext uri="{BB962C8B-B14F-4D97-AF65-F5344CB8AC3E}">
        <p14:creationId xmlns:p14="http://schemas.microsoft.com/office/powerpoint/2010/main" val="142858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14</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４：グラフ集計機能</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4D172076-342B-3E4A-9066-412E6EFE8584}"/>
              </a:ext>
            </a:extLst>
          </p:cNvPr>
          <p:cNvSpPr>
            <a:spLocks noGrp="1"/>
          </p:cNvSpPr>
          <p:nvPr>
            <p:ph idx="1"/>
          </p:nvPr>
        </p:nvSpPr>
        <p:spPr>
          <a:xfrm>
            <a:off x="215900" y="1201811"/>
            <a:ext cx="7441377" cy="5398611"/>
          </a:xfrm>
        </p:spPr>
        <p:txBody>
          <a:bodyPr>
            <a:normAutofit/>
          </a:bodyPr>
          <a:lstStyle/>
          <a:p>
            <a:pPr>
              <a:buClr>
                <a:srgbClr val="00A6F8"/>
              </a:buClr>
              <a:buFont typeface="Wingdings" pitchFamily="2" charset="2"/>
              <a:buChar char="n"/>
            </a:pPr>
            <a:r>
              <a:rPr kumimoji="1" lang="ja-JP" altLang="en-US" sz="1800" dirty="0">
                <a:latin typeface="+mn-ea"/>
                <a:cs typeface="Mplus 1p Medium" panose="020B0502020203020207" pitchFamily="34" charset="-128"/>
              </a:rPr>
              <a:t>「</a:t>
            </a:r>
            <a:r>
              <a:rPr lang="ja-JP" altLang="en-US" sz="1800" dirty="0">
                <a:latin typeface="+mn-ea"/>
                <a:cs typeface="Mplus 1p Medium" panose="020B0502020203020207" pitchFamily="34" charset="-128"/>
              </a:rPr>
              <a:t>カスタムアプリ」に登録されているデータを簡単に</a:t>
            </a:r>
            <a:br>
              <a:rPr lang="en-US" altLang="ja-JP" sz="1800" dirty="0">
                <a:latin typeface="+mn-ea"/>
                <a:cs typeface="Mplus 1p Medium" panose="020B0502020203020207" pitchFamily="34" charset="-128"/>
              </a:rPr>
            </a:br>
            <a:r>
              <a:rPr lang="en-US" altLang="ja-JP" sz="1800" dirty="0">
                <a:latin typeface="+mn-ea"/>
                <a:cs typeface="Mplus 1p Medium" panose="020B0502020203020207" pitchFamily="34" charset="-128"/>
              </a:rPr>
              <a:t> </a:t>
            </a:r>
            <a:r>
              <a:rPr lang="ja-JP" altLang="en-US" sz="1800" dirty="0">
                <a:latin typeface="+mn-ea"/>
                <a:cs typeface="Mplus 1p Medium" panose="020B0502020203020207" pitchFamily="34" charset="-128"/>
              </a:rPr>
              <a:t>グラフ集計する</a:t>
            </a:r>
            <a:r>
              <a:rPr lang="ja-JP" altLang="en-US" sz="1800">
                <a:latin typeface="+mn-ea"/>
                <a:cs typeface="Mplus 1p Medium" panose="020B0502020203020207" pitchFamily="34" charset="-128"/>
              </a:rPr>
              <a:t>ことができます</a:t>
            </a:r>
            <a:r>
              <a:rPr lang="ja-JP" altLang="en-US" sz="1800" dirty="0">
                <a:latin typeface="+mn-ea"/>
                <a:cs typeface="Mplus 1p Medium" panose="020B0502020203020207" pitchFamily="34" charset="-128"/>
              </a:rPr>
              <a:t>。</a:t>
            </a:r>
            <a:endParaRPr lang="en-US" altLang="ja-JP" sz="1800" dirty="0">
              <a:latin typeface="+mn-ea"/>
              <a:cs typeface="Mplus 1p Medium" panose="020B0502020203020207" pitchFamily="34" charset="-128"/>
            </a:endParaRPr>
          </a:p>
          <a:p>
            <a:pPr>
              <a:buClr>
                <a:srgbClr val="00A6F8"/>
              </a:buClr>
              <a:buFont typeface="Wingdings" pitchFamily="2" charset="2"/>
              <a:buChar char="n"/>
            </a:pPr>
            <a:r>
              <a:rPr lang="ja-JP" altLang="en-US" sz="1800" dirty="0">
                <a:latin typeface="+mn-ea"/>
                <a:cs typeface="Mplus 1p Medium" panose="020B0502020203020207" pitchFamily="34" charset="-128"/>
              </a:rPr>
              <a:t>「集計表」「クロス集計表」は、</a:t>
            </a:r>
            <a:r>
              <a:rPr lang="en-US" altLang="ja-JP" sz="1800" dirty="0">
                <a:latin typeface="+mn-ea"/>
                <a:cs typeface="Mplus 1p Medium" panose="020B0502020203020207" pitchFamily="34" charset="-128"/>
              </a:rPr>
              <a:t>CSV </a:t>
            </a:r>
            <a:r>
              <a:rPr lang="ja-JP" altLang="en-US" sz="1800" dirty="0">
                <a:latin typeface="+mn-ea"/>
                <a:cs typeface="Mplus 1p Medium" panose="020B0502020203020207" pitchFamily="34" charset="-128"/>
              </a:rPr>
              <a:t>形式でファイルに出力する</a:t>
            </a:r>
            <a:r>
              <a:rPr lang="ja-JP" altLang="en-US" sz="1800">
                <a:latin typeface="+mn-ea"/>
                <a:cs typeface="Mplus 1p Medium" panose="020B0502020203020207" pitchFamily="34" charset="-128"/>
              </a:rPr>
              <a:t>ことができます</a:t>
            </a:r>
            <a:r>
              <a:rPr lang="ja-JP" altLang="en-US" sz="1800" dirty="0">
                <a:latin typeface="+mn-ea"/>
                <a:cs typeface="Mplus 1p Medium" panose="020B0502020203020207" pitchFamily="34" charset="-128"/>
              </a:rPr>
              <a:t>。</a:t>
            </a: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a:p>
            <a:pPr>
              <a:buClr>
                <a:srgbClr val="00A6F8"/>
              </a:buClr>
              <a:buFont typeface="Wingdings" pitchFamily="2" charset="2"/>
              <a:buChar char="n"/>
            </a:pPr>
            <a:endParaRPr lang="en-US" altLang="ja-JP" sz="1800" dirty="0">
              <a:latin typeface="+mn-ea"/>
              <a:cs typeface="Mplus 1p Medium" panose="020B0502020203020207" pitchFamily="34" charset="-128"/>
            </a:endParaRPr>
          </a:p>
        </p:txBody>
      </p:sp>
      <p:pic>
        <p:nvPicPr>
          <p:cNvPr id="7" name="図 6">
            <a:extLst>
              <a:ext uri="{FF2B5EF4-FFF2-40B4-BE49-F238E27FC236}">
                <a16:creationId xmlns:a16="http://schemas.microsoft.com/office/drawing/2014/main" id="{3DA1A7EB-D66E-FD4C-9F5C-39FED73DD4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4394" y="2569267"/>
            <a:ext cx="6693576" cy="3946859"/>
          </a:xfrm>
          <a:prstGeom prst="rect">
            <a:avLst/>
          </a:prstGeom>
          <a:ln w="9525">
            <a:solidFill>
              <a:schemeClr val="tx1">
                <a:lumMod val="50000"/>
                <a:lumOff val="50000"/>
              </a:schemeClr>
            </a:solidFill>
          </a:ln>
        </p:spPr>
      </p:pic>
      <p:pic>
        <p:nvPicPr>
          <p:cNvPr id="8" name="図 7">
            <a:extLst>
              <a:ext uri="{FF2B5EF4-FFF2-40B4-BE49-F238E27FC236}">
                <a16:creationId xmlns:a16="http://schemas.microsoft.com/office/drawing/2014/main" id="{346B2C13-B801-DD47-897E-E25583DA1E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18721" y="1300899"/>
            <a:ext cx="3277355" cy="1942927"/>
          </a:xfrm>
          <a:prstGeom prst="rect">
            <a:avLst/>
          </a:prstGeom>
          <a:ln w="9525">
            <a:solidFill>
              <a:schemeClr val="tx1">
                <a:lumMod val="50000"/>
                <a:lumOff val="50000"/>
              </a:schemeClr>
            </a:solidFill>
          </a:ln>
        </p:spPr>
      </p:pic>
      <p:pic>
        <p:nvPicPr>
          <p:cNvPr id="9" name="図 8">
            <a:extLst>
              <a:ext uri="{FF2B5EF4-FFF2-40B4-BE49-F238E27FC236}">
                <a16:creationId xmlns:a16="http://schemas.microsoft.com/office/drawing/2014/main" id="{D062AD7A-47FD-B545-AC36-EA2AD1AAF7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18721" y="3357351"/>
            <a:ext cx="3277355" cy="1651851"/>
          </a:xfrm>
          <a:prstGeom prst="rect">
            <a:avLst/>
          </a:prstGeom>
          <a:ln w="9525">
            <a:solidFill>
              <a:schemeClr val="tx1">
                <a:lumMod val="50000"/>
                <a:lumOff val="50000"/>
              </a:schemeClr>
            </a:solidFill>
          </a:ln>
        </p:spPr>
      </p:pic>
      <p:pic>
        <p:nvPicPr>
          <p:cNvPr id="10" name="図 9">
            <a:extLst>
              <a:ext uri="{FF2B5EF4-FFF2-40B4-BE49-F238E27FC236}">
                <a16:creationId xmlns:a16="http://schemas.microsoft.com/office/drawing/2014/main" id="{28AAB59F-5051-ED40-A8B6-F9BAB68F17C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18721" y="5159595"/>
            <a:ext cx="3277355" cy="1440828"/>
          </a:xfrm>
          <a:prstGeom prst="rect">
            <a:avLst/>
          </a:prstGeom>
          <a:ln w="9525">
            <a:solidFill>
              <a:schemeClr val="tx1">
                <a:lumMod val="50000"/>
                <a:lumOff val="50000"/>
              </a:schemeClr>
            </a:solidFill>
          </a:ln>
        </p:spPr>
      </p:pic>
      <p:sp>
        <p:nvSpPr>
          <p:cNvPr id="11" name="四角形吹き出し 10">
            <a:extLst>
              <a:ext uri="{FF2B5EF4-FFF2-40B4-BE49-F238E27FC236}">
                <a16:creationId xmlns:a16="http://schemas.microsoft.com/office/drawing/2014/main" id="{135FCC76-D69F-B04E-B2FA-AF1ADD0F5950}"/>
              </a:ext>
            </a:extLst>
          </p:cNvPr>
          <p:cNvSpPr/>
          <p:nvPr/>
        </p:nvSpPr>
        <p:spPr>
          <a:xfrm>
            <a:off x="3780788" y="2378593"/>
            <a:ext cx="3007244" cy="438324"/>
          </a:xfrm>
          <a:prstGeom prst="wedgeRectCallout">
            <a:avLst>
              <a:gd name="adj1" fmla="val -52565"/>
              <a:gd name="adj2" fmla="val 104667"/>
            </a:avLst>
          </a:prstGeom>
          <a:solidFill>
            <a:srgbClr val="FF99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latin typeface="+mn-ea"/>
                <a:cs typeface="Mplus 1p Medium" panose="020B0502020203020207" pitchFamily="34" charset="-128"/>
              </a:rPr>
              <a:t>グラフの種類は全部で </a:t>
            </a:r>
            <a:r>
              <a:rPr lang="en-US" altLang="ja-JP" sz="1600" dirty="0">
                <a:latin typeface="+mn-ea"/>
                <a:cs typeface="Mplus 1p Medium" panose="020B0502020203020207" pitchFamily="34" charset="-128"/>
              </a:rPr>
              <a:t>7 </a:t>
            </a:r>
            <a:r>
              <a:rPr lang="ja-JP" altLang="en-US" sz="1600" dirty="0">
                <a:latin typeface="+mn-ea"/>
                <a:cs typeface="Mplus 1p Medium" panose="020B0502020203020207" pitchFamily="34" charset="-128"/>
              </a:rPr>
              <a:t>種類</a:t>
            </a:r>
          </a:p>
        </p:txBody>
      </p:sp>
      <p:sp>
        <p:nvSpPr>
          <p:cNvPr id="12" name="四角形吹き出し 11">
            <a:extLst>
              <a:ext uri="{FF2B5EF4-FFF2-40B4-BE49-F238E27FC236}">
                <a16:creationId xmlns:a16="http://schemas.microsoft.com/office/drawing/2014/main" id="{33198A17-378C-BF4C-AB1B-2D27E0719E43}"/>
              </a:ext>
            </a:extLst>
          </p:cNvPr>
          <p:cNvSpPr/>
          <p:nvPr/>
        </p:nvSpPr>
        <p:spPr>
          <a:xfrm>
            <a:off x="3250433" y="3850869"/>
            <a:ext cx="2374655" cy="543768"/>
          </a:xfrm>
          <a:prstGeom prst="wedgeRectCallout">
            <a:avLst>
              <a:gd name="adj1" fmla="val -52565"/>
              <a:gd name="adj2" fmla="val 104667"/>
            </a:avLst>
          </a:prstGeom>
          <a:solidFill>
            <a:srgbClr val="FF99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latin typeface="+mn-ea"/>
                <a:cs typeface="Mplus 1p Medium" panose="020B0502020203020207" pitchFamily="34" charset="-128"/>
              </a:rPr>
              <a:t>集計項目や条件も</a:t>
            </a:r>
            <a:endParaRPr lang="en-US" altLang="ja-JP" sz="1600" dirty="0">
              <a:latin typeface="+mn-ea"/>
              <a:cs typeface="Mplus 1p Medium" panose="020B0502020203020207" pitchFamily="34" charset="-128"/>
            </a:endParaRPr>
          </a:p>
          <a:p>
            <a:r>
              <a:rPr lang="ja-JP" altLang="en-US" sz="1600" dirty="0">
                <a:latin typeface="+mn-ea"/>
                <a:cs typeface="Mplus 1p Medium" panose="020B0502020203020207" pitchFamily="34" charset="-128"/>
              </a:rPr>
              <a:t>自由</a:t>
            </a:r>
            <a:r>
              <a:rPr lang="ja-JP" altLang="en-US" sz="1600">
                <a:latin typeface="+mn-ea"/>
                <a:cs typeface="Mplus 1p Medium" panose="020B0502020203020207" pitchFamily="34" charset="-128"/>
              </a:rPr>
              <a:t>に選択できます</a:t>
            </a:r>
            <a:endParaRPr lang="ja-JP" altLang="en-US" sz="1600" dirty="0">
              <a:latin typeface="+mn-ea"/>
              <a:cs typeface="Mplus 1p Medium" panose="020B0502020203020207" pitchFamily="34" charset="-128"/>
            </a:endParaRPr>
          </a:p>
        </p:txBody>
      </p:sp>
    </p:spTree>
    <p:extLst>
      <p:ext uri="{BB962C8B-B14F-4D97-AF65-F5344CB8AC3E}">
        <p14:creationId xmlns:p14="http://schemas.microsoft.com/office/powerpoint/2010/main" val="17506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15</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５：ステータス機能</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C5093731-3C1F-004F-BAF3-1F210C97E3AF}"/>
              </a:ext>
            </a:extLst>
          </p:cNvPr>
          <p:cNvSpPr>
            <a:spLocks noGrp="1"/>
          </p:cNvSpPr>
          <p:nvPr>
            <p:ph idx="1"/>
          </p:nvPr>
        </p:nvSpPr>
        <p:spPr>
          <a:xfrm>
            <a:off x="131594" y="1172947"/>
            <a:ext cx="11928812" cy="5398611"/>
          </a:xfrm>
        </p:spPr>
        <p:txBody>
          <a:bodyPr>
            <a:normAutofit/>
          </a:bodyPr>
          <a:lstStyle/>
          <a:p>
            <a:pPr>
              <a:buClr>
                <a:srgbClr val="00A6F8"/>
              </a:buClr>
              <a:buFont typeface="Wingdings" pitchFamily="2" charset="2"/>
              <a:buChar char="n"/>
            </a:pPr>
            <a:r>
              <a:rPr lang="ja-JP" altLang="en-US" sz="2000" dirty="0">
                <a:latin typeface="+mn-ea"/>
                <a:cs typeface="Mplus 1p Medium" panose="020B0502020203020207" pitchFamily="34" charset="-128"/>
              </a:rPr>
              <a:t>「案件管理」や「タスク管理」などにおいて、担当者や〆切日、進捗状況を管理する</a:t>
            </a:r>
            <a:r>
              <a:rPr lang="ja-JP" altLang="en-US" sz="2000">
                <a:latin typeface="+mn-ea"/>
                <a:cs typeface="Mplus 1p Medium" panose="020B0502020203020207" pitchFamily="34" charset="-128"/>
              </a:rPr>
              <a:t>ことができます</a:t>
            </a:r>
            <a:r>
              <a:rPr lang="ja-JP" altLang="en-US" sz="2000" dirty="0">
                <a:latin typeface="+mn-ea"/>
                <a:cs typeface="Mplus 1p Medium" panose="020B0502020203020207" pitchFamily="34" charset="-128"/>
              </a:rPr>
              <a:t>。</a:t>
            </a:r>
            <a:endParaRPr kumimoji="1" lang="ja-JP" altLang="en-US" sz="2000" dirty="0">
              <a:latin typeface="+mn-ea"/>
              <a:cs typeface="Mplus 1p Medium" panose="020B0502020203020207" pitchFamily="34" charset="-128"/>
            </a:endParaRPr>
          </a:p>
        </p:txBody>
      </p:sp>
      <p:pic>
        <p:nvPicPr>
          <p:cNvPr id="7" name="図 6">
            <a:extLst>
              <a:ext uri="{FF2B5EF4-FFF2-40B4-BE49-F238E27FC236}">
                <a16:creationId xmlns:a16="http://schemas.microsoft.com/office/drawing/2014/main" id="{5D44208E-5201-AD40-8168-6FE0A816154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55516" y="1603992"/>
            <a:ext cx="9104597" cy="5254008"/>
          </a:xfrm>
          <a:prstGeom prst="rect">
            <a:avLst/>
          </a:prstGeom>
          <a:ln>
            <a:solidFill>
              <a:schemeClr val="tx1">
                <a:lumMod val="50000"/>
                <a:lumOff val="50000"/>
              </a:schemeClr>
            </a:solidFill>
          </a:ln>
        </p:spPr>
      </p:pic>
      <p:sp>
        <p:nvSpPr>
          <p:cNvPr id="8" name="角丸四角形 7">
            <a:extLst>
              <a:ext uri="{FF2B5EF4-FFF2-40B4-BE49-F238E27FC236}">
                <a16:creationId xmlns:a16="http://schemas.microsoft.com/office/drawing/2014/main" id="{10218B95-5B82-384E-991A-57EF96F379DD}"/>
              </a:ext>
            </a:extLst>
          </p:cNvPr>
          <p:cNvSpPr/>
          <p:nvPr/>
        </p:nvSpPr>
        <p:spPr>
          <a:xfrm>
            <a:off x="2455514" y="2892492"/>
            <a:ext cx="1221192" cy="1063739"/>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9" name="角丸四角形 8">
            <a:extLst>
              <a:ext uri="{FF2B5EF4-FFF2-40B4-BE49-F238E27FC236}">
                <a16:creationId xmlns:a16="http://schemas.microsoft.com/office/drawing/2014/main" id="{AD34F6A0-1D0C-804C-AEC0-EA9F6B0CFD9F}"/>
              </a:ext>
            </a:extLst>
          </p:cNvPr>
          <p:cNvSpPr/>
          <p:nvPr/>
        </p:nvSpPr>
        <p:spPr>
          <a:xfrm>
            <a:off x="2455516" y="3956229"/>
            <a:ext cx="1661459" cy="1490133"/>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pic>
        <p:nvPicPr>
          <p:cNvPr id="10" name="図 9">
            <a:extLst>
              <a:ext uri="{FF2B5EF4-FFF2-40B4-BE49-F238E27FC236}">
                <a16:creationId xmlns:a16="http://schemas.microsoft.com/office/drawing/2014/main" id="{15F9A9B1-0CE0-8C4F-BEE1-88823189D7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30754" y="4598079"/>
            <a:ext cx="4753639" cy="1457528"/>
          </a:xfrm>
          <a:prstGeom prst="rect">
            <a:avLst/>
          </a:prstGeom>
          <a:ln>
            <a:solidFill>
              <a:schemeClr val="tx1">
                <a:lumMod val="50000"/>
                <a:lumOff val="50000"/>
              </a:schemeClr>
            </a:solidFill>
          </a:ln>
        </p:spPr>
      </p:pic>
      <p:sp>
        <p:nvSpPr>
          <p:cNvPr id="11" name="角丸四角形 10">
            <a:extLst>
              <a:ext uri="{FF2B5EF4-FFF2-40B4-BE49-F238E27FC236}">
                <a16:creationId xmlns:a16="http://schemas.microsoft.com/office/drawing/2014/main" id="{510D1C42-3D2C-134C-BD82-0245E26560FE}"/>
              </a:ext>
            </a:extLst>
          </p:cNvPr>
          <p:cNvSpPr/>
          <p:nvPr/>
        </p:nvSpPr>
        <p:spPr>
          <a:xfrm>
            <a:off x="7898753" y="3278899"/>
            <a:ext cx="936977" cy="1004711"/>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2" name="下矢印 11">
            <a:extLst>
              <a:ext uri="{FF2B5EF4-FFF2-40B4-BE49-F238E27FC236}">
                <a16:creationId xmlns:a16="http://schemas.microsoft.com/office/drawing/2014/main" id="{2A514A61-F819-8349-8A39-3EF6CF64BC67}"/>
              </a:ext>
            </a:extLst>
          </p:cNvPr>
          <p:cNvSpPr/>
          <p:nvPr/>
        </p:nvSpPr>
        <p:spPr>
          <a:xfrm>
            <a:off x="8083970" y="4156760"/>
            <a:ext cx="501172" cy="531804"/>
          </a:xfrm>
          <a:prstGeom prst="down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3" name="角丸四角形 12">
            <a:extLst>
              <a:ext uri="{FF2B5EF4-FFF2-40B4-BE49-F238E27FC236}">
                <a16:creationId xmlns:a16="http://schemas.microsoft.com/office/drawing/2014/main" id="{4E9FB249-6B01-8248-8EC1-E21304AC7770}"/>
              </a:ext>
            </a:extLst>
          </p:cNvPr>
          <p:cNvSpPr/>
          <p:nvPr/>
        </p:nvSpPr>
        <p:spPr>
          <a:xfrm>
            <a:off x="7430754" y="4566214"/>
            <a:ext cx="4753639" cy="1489395"/>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4" name="四角形吹き出し 13">
            <a:extLst>
              <a:ext uri="{FF2B5EF4-FFF2-40B4-BE49-F238E27FC236}">
                <a16:creationId xmlns:a16="http://schemas.microsoft.com/office/drawing/2014/main" id="{85B0D48D-2B1B-CD48-99CE-4E255F1475A8}"/>
              </a:ext>
            </a:extLst>
          </p:cNvPr>
          <p:cNvSpPr/>
          <p:nvPr/>
        </p:nvSpPr>
        <p:spPr>
          <a:xfrm>
            <a:off x="131593" y="2003895"/>
            <a:ext cx="2816887" cy="809643"/>
          </a:xfrm>
          <a:prstGeom prst="wedgeRectCallout">
            <a:avLst>
              <a:gd name="adj1" fmla="val 36485"/>
              <a:gd name="adj2" fmla="val 85227"/>
            </a:avLst>
          </a:prstGeom>
          <a:solidFill>
            <a:srgbClr val="FF99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latin typeface="+mn-ea"/>
                <a:cs typeface="Mplus 1p Medium" panose="020B0502020203020207" pitchFamily="34" charset="-128"/>
              </a:rPr>
              <a:t>進捗状況毎のレコード件数が</a:t>
            </a:r>
            <a:r>
              <a:rPr lang="ja-JP" altLang="en-US" sz="1600">
                <a:latin typeface="+mn-ea"/>
                <a:cs typeface="Mplus 1p Medium" panose="020B0502020203020207" pitchFamily="34" charset="-128"/>
              </a:rPr>
              <a:t>表示されます</a:t>
            </a:r>
            <a:endParaRPr lang="ja-JP" altLang="en-US" sz="1600" dirty="0">
              <a:latin typeface="+mn-ea"/>
              <a:cs typeface="Mplus 1p Medium" panose="020B0502020203020207" pitchFamily="34" charset="-128"/>
            </a:endParaRPr>
          </a:p>
        </p:txBody>
      </p:sp>
      <p:sp>
        <p:nvSpPr>
          <p:cNvPr id="15" name="四角形吹き出し 14">
            <a:extLst>
              <a:ext uri="{FF2B5EF4-FFF2-40B4-BE49-F238E27FC236}">
                <a16:creationId xmlns:a16="http://schemas.microsoft.com/office/drawing/2014/main" id="{54951C10-7852-4F40-9A4F-C9C6C772DAA6}"/>
              </a:ext>
            </a:extLst>
          </p:cNvPr>
          <p:cNvSpPr/>
          <p:nvPr/>
        </p:nvSpPr>
        <p:spPr>
          <a:xfrm>
            <a:off x="131593" y="5583862"/>
            <a:ext cx="2816887" cy="923301"/>
          </a:xfrm>
          <a:prstGeom prst="wedgeRectCallout">
            <a:avLst>
              <a:gd name="adj1" fmla="val 44885"/>
              <a:gd name="adj2" fmla="val -85601"/>
            </a:avLst>
          </a:prstGeom>
          <a:solidFill>
            <a:srgbClr val="FF99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latin typeface="+mn-ea"/>
                <a:cs typeface="Mplus 1p Medium" panose="020B0502020203020207" pitchFamily="34" charset="-128"/>
              </a:rPr>
              <a:t>メンバー個々のタスクの</a:t>
            </a:r>
            <a:endParaRPr lang="en-US" altLang="ja-JP" sz="1600" dirty="0">
              <a:latin typeface="+mn-ea"/>
              <a:cs typeface="Mplus 1p Medium" panose="020B0502020203020207" pitchFamily="34" charset="-128"/>
            </a:endParaRPr>
          </a:p>
          <a:p>
            <a:r>
              <a:rPr lang="ja-JP" altLang="en-US" sz="1600" dirty="0">
                <a:latin typeface="+mn-ea"/>
                <a:cs typeface="Mplus 1p Medium" panose="020B0502020203020207" pitchFamily="34" charset="-128"/>
              </a:rPr>
              <a:t>状況を</a:t>
            </a:r>
            <a:r>
              <a:rPr lang="ja-JP" altLang="en-US" sz="1600">
                <a:latin typeface="+mn-ea"/>
                <a:cs typeface="Mplus 1p Medium" panose="020B0502020203020207" pitchFamily="34" charset="-128"/>
              </a:rPr>
              <a:t>グラフ表示できます</a:t>
            </a:r>
            <a:endParaRPr lang="ja-JP" altLang="en-US" sz="1600" dirty="0">
              <a:latin typeface="+mn-ea"/>
              <a:cs typeface="Mplus 1p Medium" panose="020B0502020203020207" pitchFamily="34" charset="-128"/>
            </a:endParaRPr>
          </a:p>
        </p:txBody>
      </p:sp>
      <p:sp>
        <p:nvSpPr>
          <p:cNvPr id="16" name="四角形吹き出し 15">
            <a:extLst>
              <a:ext uri="{FF2B5EF4-FFF2-40B4-BE49-F238E27FC236}">
                <a16:creationId xmlns:a16="http://schemas.microsoft.com/office/drawing/2014/main" id="{B247EAC1-CB99-5140-8300-BA9B9E61952C}"/>
              </a:ext>
            </a:extLst>
          </p:cNvPr>
          <p:cNvSpPr/>
          <p:nvPr/>
        </p:nvSpPr>
        <p:spPr>
          <a:xfrm>
            <a:off x="9137044" y="3030542"/>
            <a:ext cx="2722963" cy="1016071"/>
          </a:xfrm>
          <a:prstGeom prst="wedgeRectCallout">
            <a:avLst>
              <a:gd name="adj1" fmla="val -49486"/>
              <a:gd name="adj2" fmla="val 126987"/>
            </a:avLst>
          </a:prstGeom>
          <a:solidFill>
            <a:srgbClr val="FF99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latin typeface="+mn-ea"/>
                <a:cs typeface="Mplus 1p Medium" panose="020B0502020203020207" pitchFamily="34" charset="-128"/>
              </a:rPr>
              <a:t>「誰が」「いつ」「何を」といった情報を確認する</a:t>
            </a:r>
            <a:r>
              <a:rPr lang="ja-JP" altLang="en-US" sz="1600">
                <a:latin typeface="+mn-ea"/>
                <a:cs typeface="Mplus 1p Medium" panose="020B0502020203020207" pitchFamily="34" charset="-128"/>
              </a:rPr>
              <a:t>ことができます</a:t>
            </a:r>
            <a:endParaRPr lang="ja-JP" altLang="en-US" sz="1600" dirty="0">
              <a:latin typeface="+mn-ea"/>
              <a:cs typeface="Mplus 1p Medium" panose="020B0502020203020207" pitchFamily="34" charset="-128"/>
            </a:endParaRPr>
          </a:p>
        </p:txBody>
      </p:sp>
    </p:spTree>
    <p:extLst>
      <p:ext uri="{BB962C8B-B14F-4D97-AF65-F5344CB8AC3E}">
        <p14:creationId xmlns:p14="http://schemas.microsoft.com/office/powerpoint/2010/main" val="168584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16</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６：現在時刻を基準とした時間計算機能</a:t>
            </a:r>
            <a:endParaRPr lang="ja-JP" altLang="en-US" sz="2800" dirty="0">
              <a:latin typeface="+mn-ea"/>
              <a:ea typeface="+mn-ea"/>
              <a:cs typeface="Mplus 1p Medium" panose="020B0502020203020207" pitchFamily="34" charset="-128"/>
            </a:endParaRPr>
          </a:p>
        </p:txBody>
      </p:sp>
      <p:pic>
        <p:nvPicPr>
          <p:cNvPr id="6" name="コンテンツ プレースホルダー 4">
            <a:extLst>
              <a:ext uri="{FF2B5EF4-FFF2-40B4-BE49-F238E27FC236}">
                <a16:creationId xmlns:a16="http://schemas.microsoft.com/office/drawing/2014/main" id="{8A81BE21-E0CA-E046-97C9-D8CEA8D1FD45}"/>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12027" y="2285459"/>
            <a:ext cx="9687509" cy="3542959"/>
          </a:xfrm>
          <a:ln>
            <a:solidFill>
              <a:schemeClr val="tx1">
                <a:lumMod val="50000"/>
                <a:lumOff val="50000"/>
              </a:schemeClr>
            </a:solidFill>
          </a:ln>
        </p:spPr>
      </p:pic>
      <p:pic>
        <p:nvPicPr>
          <p:cNvPr id="7" name="図 6">
            <a:extLst>
              <a:ext uri="{FF2B5EF4-FFF2-40B4-BE49-F238E27FC236}">
                <a16:creationId xmlns:a16="http://schemas.microsoft.com/office/drawing/2014/main" id="{DBAB88D0-F402-2A47-8F7B-D61682B6D1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7254" y="2602449"/>
            <a:ext cx="4248743" cy="781159"/>
          </a:xfrm>
          <a:prstGeom prst="rect">
            <a:avLst/>
          </a:prstGeom>
          <a:ln>
            <a:solidFill>
              <a:schemeClr val="tx1">
                <a:lumMod val="50000"/>
                <a:lumOff val="50000"/>
              </a:schemeClr>
            </a:solidFill>
          </a:ln>
        </p:spPr>
      </p:pic>
      <p:sp>
        <p:nvSpPr>
          <p:cNvPr id="8" name="角丸四角形 7">
            <a:extLst>
              <a:ext uri="{FF2B5EF4-FFF2-40B4-BE49-F238E27FC236}">
                <a16:creationId xmlns:a16="http://schemas.microsoft.com/office/drawing/2014/main" id="{DEDDE074-B1E9-554B-821D-34102C11630E}"/>
              </a:ext>
            </a:extLst>
          </p:cNvPr>
          <p:cNvSpPr/>
          <p:nvPr/>
        </p:nvSpPr>
        <p:spPr>
          <a:xfrm>
            <a:off x="5196297" y="3700593"/>
            <a:ext cx="936977" cy="1832479"/>
          </a:xfrm>
          <a:prstGeom prst="roundRect">
            <a:avLst>
              <a:gd name="adj" fmla="val 3714"/>
            </a:avLst>
          </a:prstGeom>
          <a:noFill/>
          <a:ln w="3810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cs typeface="Mplus 1p Medium" panose="020B0502020203020207" pitchFamily="34" charset="-128"/>
            </a:endParaRPr>
          </a:p>
        </p:txBody>
      </p:sp>
      <p:sp>
        <p:nvSpPr>
          <p:cNvPr id="9" name="コンテンツ プレースホルダー 2">
            <a:extLst>
              <a:ext uri="{FF2B5EF4-FFF2-40B4-BE49-F238E27FC236}">
                <a16:creationId xmlns:a16="http://schemas.microsoft.com/office/drawing/2014/main" id="{8FDC8F80-A533-2F47-9D79-44C02DD44BB0}"/>
              </a:ext>
            </a:extLst>
          </p:cNvPr>
          <p:cNvSpPr txBox="1">
            <a:spLocks/>
          </p:cNvSpPr>
          <p:nvPr/>
        </p:nvSpPr>
        <p:spPr>
          <a:xfrm>
            <a:off x="215900" y="1322864"/>
            <a:ext cx="11839905" cy="5398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時間計算項目にて、「現在日時」を基準とした時間量を計算する</a:t>
            </a:r>
            <a:r>
              <a:rPr lang="ja-JP" altLang="en-US">
                <a:solidFill>
                  <a:schemeClr val="tx1"/>
                </a:solidFill>
                <a:latin typeface="+mn-ea"/>
                <a:cs typeface="Mplus 1p Medium" panose="020B0502020203020207" pitchFamily="34" charset="-128"/>
              </a:rPr>
              <a:t>ことができます</a:t>
            </a:r>
            <a:r>
              <a:rPr lang="ja-JP" altLang="en-US" dirty="0">
                <a:solidFill>
                  <a:schemeClr val="tx1"/>
                </a:solidFill>
                <a:latin typeface="+mn-ea"/>
                <a:cs typeface="Mplus 1p Medium" panose="020B0502020203020207" pitchFamily="34" charset="-128"/>
              </a:rPr>
              <a:t>。</a:t>
            </a:r>
          </a:p>
        </p:txBody>
      </p:sp>
      <p:cxnSp>
        <p:nvCxnSpPr>
          <p:cNvPr id="10" name="カギ線コネクタ 9">
            <a:extLst>
              <a:ext uri="{FF2B5EF4-FFF2-40B4-BE49-F238E27FC236}">
                <a16:creationId xmlns:a16="http://schemas.microsoft.com/office/drawing/2014/main" id="{EAC797FF-B487-C14E-9205-D58C0EA6C1FB}"/>
              </a:ext>
            </a:extLst>
          </p:cNvPr>
          <p:cNvCxnSpPr>
            <a:stCxn id="7" idx="1"/>
            <a:endCxn id="8" idx="0"/>
          </p:cNvCxnSpPr>
          <p:nvPr/>
        </p:nvCxnSpPr>
        <p:spPr>
          <a:xfrm rot="10800000" flipV="1">
            <a:off x="5664782" y="2993027"/>
            <a:ext cx="372468" cy="707565"/>
          </a:xfrm>
          <a:prstGeom prst="bentConnector2">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4AD4DFFA-589D-1845-B85D-0117BE18AD68}"/>
              </a:ext>
            </a:extLst>
          </p:cNvPr>
          <p:cNvSpPr/>
          <p:nvPr/>
        </p:nvSpPr>
        <p:spPr>
          <a:xfrm>
            <a:off x="5935722" y="2282514"/>
            <a:ext cx="1286865" cy="356728"/>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cs typeface="Mplus 1p Medium" panose="020B0502020203020207" pitchFamily="34" charset="-128"/>
              </a:rPr>
              <a:t>設定画面</a:t>
            </a:r>
          </a:p>
        </p:txBody>
      </p:sp>
    </p:spTree>
    <p:extLst>
      <p:ext uri="{BB962C8B-B14F-4D97-AF65-F5344CB8AC3E}">
        <p14:creationId xmlns:p14="http://schemas.microsoft.com/office/powerpoint/2010/main" val="2675996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17</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７：グループウェアとの連動</a:t>
            </a:r>
            <a:endParaRPr lang="ja-JP" altLang="en-US" sz="2800" dirty="0">
              <a:latin typeface="+mn-ea"/>
              <a:ea typeface="+mn-ea"/>
              <a:cs typeface="Mplus 1p Medium" panose="020B0502020203020207" pitchFamily="34" charset="-128"/>
            </a:endParaRPr>
          </a:p>
        </p:txBody>
      </p:sp>
      <p:pic>
        <p:nvPicPr>
          <p:cNvPr id="6" name="図 5">
            <a:extLst>
              <a:ext uri="{FF2B5EF4-FFF2-40B4-BE49-F238E27FC236}">
                <a16:creationId xmlns:a16="http://schemas.microsoft.com/office/drawing/2014/main" id="{C74B0F1A-23A2-D74A-84C5-A3FCFFB75A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4245" y="2712471"/>
            <a:ext cx="5792669" cy="3843580"/>
          </a:xfrm>
          <a:prstGeom prst="rect">
            <a:avLst/>
          </a:prstGeom>
          <a:ln>
            <a:solidFill>
              <a:schemeClr val="bg1">
                <a:lumMod val="75000"/>
              </a:schemeClr>
            </a:solidFill>
          </a:ln>
        </p:spPr>
      </p:pic>
      <p:pic>
        <p:nvPicPr>
          <p:cNvPr id="7" name="図 6">
            <a:extLst>
              <a:ext uri="{FF2B5EF4-FFF2-40B4-BE49-F238E27FC236}">
                <a16:creationId xmlns:a16="http://schemas.microsoft.com/office/drawing/2014/main" id="{B398CCB4-6C1F-4B43-9FEF-DA4EFBD393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3684" y="3812229"/>
            <a:ext cx="5295495" cy="2981377"/>
          </a:xfrm>
          <a:prstGeom prst="rect">
            <a:avLst/>
          </a:prstGeom>
          <a:ln>
            <a:solidFill>
              <a:schemeClr val="bg1">
                <a:lumMod val="75000"/>
              </a:schemeClr>
            </a:solidFill>
          </a:ln>
        </p:spPr>
      </p:pic>
      <p:sp>
        <p:nvSpPr>
          <p:cNvPr id="8" name="角丸四角形 7">
            <a:extLst>
              <a:ext uri="{FF2B5EF4-FFF2-40B4-BE49-F238E27FC236}">
                <a16:creationId xmlns:a16="http://schemas.microsoft.com/office/drawing/2014/main" id="{10CF1CB5-4F2E-D74D-89C3-C89DDB41464F}"/>
              </a:ext>
            </a:extLst>
          </p:cNvPr>
          <p:cNvSpPr/>
          <p:nvPr/>
        </p:nvSpPr>
        <p:spPr>
          <a:xfrm>
            <a:off x="6548136" y="4612478"/>
            <a:ext cx="4611863" cy="2144615"/>
          </a:xfrm>
          <a:prstGeom prst="roundRect">
            <a:avLst/>
          </a:prstGeom>
          <a:noFill/>
          <a:ln w="3810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9" name="円/楕円 8">
            <a:extLst>
              <a:ext uri="{FF2B5EF4-FFF2-40B4-BE49-F238E27FC236}">
                <a16:creationId xmlns:a16="http://schemas.microsoft.com/office/drawing/2014/main" id="{A07EE61A-8F40-8E49-8853-00DADE31A905}"/>
              </a:ext>
            </a:extLst>
          </p:cNvPr>
          <p:cNvSpPr/>
          <p:nvPr/>
        </p:nvSpPr>
        <p:spPr>
          <a:xfrm>
            <a:off x="2609143" y="3088875"/>
            <a:ext cx="1219387" cy="574183"/>
          </a:xfrm>
          <a:prstGeom prst="ellipse">
            <a:avLst/>
          </a:prstGeom>
          <a:blipFill>
            <a:blip r:embed="rId4"/>
            <a:stretch>
              <a:fillRect/>
            </a:stretch>
          </a:blipFill>
          <a:ln w="28575">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latin typeface="+mn-ea"/>
            </a:endParaRPr>
          </a:p>
        </p:txBody>
      </p:sp>
      <p:sp>
        <p:nvSpPr>
          <p:cNvPr id="10" name="四角形吹き出し 9">
            <a:extLst>
              <a:ext uri="{FF2B5EF4-FFF2-40B4-BE49-F238E27FC236}">
                <a16:creationId xmlns:a16="http://schemas.microsoft.com/office/drawing/2014/main" id="{8143F831-5EBE-6B44-B1EF-942CD607E875}"/>
              </a:ext>
            </a:extLst>
          </p:cNvPr>
          <p:cNvSpPr/>
          <p:nvPr/>
        </p:nvSpPr>
        <p:spPr>
          <a:xfrm>
            <a:off x="692791" y="4328534"/>
            <a:ext cx="4740575" cy="1180904"/>
          </a:xfrm>
          <a:prstGeom prst="wedgeRectCallout">
            <a:avLst>
              <a:gd name="adj1" fmla="val -355"/>
              <a:gd name="adj2" fmla="val -106935"/>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r>
              <a:rPr lang="ja-JP" altLang="en-US" sz="1600" dirty="0">
                <a:latin typeface="+mn-ea"/>
                <a:cs typeface="Mplus 1p Medium" panose="020B0502020203020207" pitchFamily="34" charset="-128"/>
              </a:rPr>
              <a:t>「締切日」を設定しておけば、スケジュールに</a:t>
            </a:r>
            <a:endParaRPr lang="en-US" altLang="ja-JP" sz="1600" dirty="0">
              <a:latin typeface="+mn-ea"/>
              <a:cs typeface="Mplus 1p Medium" panose="020B0502020203020207" pitchFamily="34" charset="-128"/>
            </a:endParaRPr>
          </a:p>
          <a:p>
            <a:r>
              <a:rPr lang="ja-JP" altLang="en-US" sz="1600" dirty="0">
                <a:latin typeface="+mn-ea"/>
                <a:cs typeface="Mplus 1p Medium" panose="020B0502020203020207" pitchFamily="34" charset="-128"/>
              </a:rPr>
              <a:t>タスクの締切が表示されるので、対応漏れを防ぐ</a:t>
            </a:r>
            <a:r>
              <a:rPr lang="ja-JP" altLang="en-US" sz="1600">
                <a:latin typeface="+mn-ea"/>
                <a:cs typeface="Mplus 1p Medium" panose="020B0502020203020207" pitchFamily="34" charset="-128"/>
              </a:rPr>
              <a:t>ことができます</a:t>
            </a:r>
            <a:endParaRPr lang="en-US" altLang="ja-JP" sz="1600" dirty="0">
              <a:latin typeface="+mn-ea"/>
              <a:cs typeface="Mplus 1p Medium" panose="020B0502020203020207" pitchFamily="34" charset="-128"/>
            </a:endParaRPr>
          </a:p>
        </p:txBody>
      </p:sp>
      <p:pic>
        <p:nvPicPr>
          <p:cNvPr id="11" name="図 10">
            <a:extLst>
              <a:ext uri="{FF2B5EF4-FFF2-40B4-BE49-F238E27FC236}">
                <a16:creationId xmlns:a16="http://schemas.microsoft.com/office/drawing/2014/main" id="{A3DB8D52-3F80-C54D-B6DD-909C2410601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5157" y="1788497"/>
            <a:ext cx="8183117" cy="647791"/>
          </a:xfrm>
          <a:prstGeom prst="rect">
            <a:avLst/>
          </a:prstGeom>
          <a:ln>
            <a:solidFill>
              <a:schemeClr val="tx1">
                <a:lumMod val="50000"/>
                <a:lumOff val="50000"/>
              </a:schemeClr>
            </a:solidFill>
          </a:ln>
        </p:spPr>
      </p:pic>
      <p:sp>
        <p:nvSpPr>
          <p:cNvPr id="12" name="角丸四角形 11">
            <a:extLst>
              <a:ext uri="{FF2B5EF4-FFF2-40B4-BE49-F238E27FC236}">
                <a16:creationId xmlns:a16="http://schemas.microsoft.com/office/drawing/2014/main" id="{16ADE8A3-1D0A-7846-A464-F70CEE3EDEF9}"/>
              </a:ext>
            </a:extLst>
          </p:cNvPr>
          <p:cNvSpPr/>
          <p:nvPr/>
        </p:nvSpPr>
        <p:spPr>
          <a:xfrm>
            <a:off x="4395332" y="1756230"/>
            <a:ext cx="1038032" cy="703229"/>
          </a:xfrm>
          <a:prstGeom prst="roundRect">
            <a:avLst>
              <a:gd name="adj" fmla="val 3714"/>
            </a:avLst>
          </a:prstGeom>
          <a:noFill/>
          <a:ln w="3810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cxnSp>
        <p:nvCxnSpPr>
          <p:cNvPr id="13" name="カギ線コネクタ 12">
            <a:extLst>
              <a:ext uri="{FF2B5EF4-FFF2-40B4-BE49-F238E27FC236}">
                <a16:creationId xmlns:a16="http://schemas.microsoft.com/office/drawing/2014/main" id="{12471C38-4CC9-CE4D-8EAD-6F149E0607F7}"/>
              </a:ext>
            </a:extLst>
          </p:cNvPr>
          <p:cNvCxnSpPr>
            <a:stCxn id="12" idx="2"/>
            <a:endCxn id="9" idx="0"/>
          </p:cNvCxnSpPr>
          <p:nvPr/>
        </p:nvCxnSpPr>
        <p:spPr>
          <a:xfrm rot="5400000">
            <a:off x="3751884" y="1926409"/>
            <a:ext cx="629416" cy="1695515"/>
          </a:xfrm>
          <a:prstGeom prst="bentConnector3">
            <a:avLst>
              <a:gd name="adj1" fmla="val 50000"/>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4" name="コンテンツ プレースホルダー 2">
            <a:extLst>
              <a:ext uri="{FF2B5EF4-FFF2-40B4-BE49-F238E27FC236}">
                <a16:creationId xmlns:a16="http://schemas.microsoft.com/office/drawing/2014/main" id="{62C11584-640B-D747-BF6D-925C6D90E96C}"/>
              </a:ext>
            </a:extLst>
          </p:cNvPr>
          <p:cNvSpPr txBox="1">
            <a:spLocks/>
          </p:cNvSpPr>
          <p:nvPr/>
        </p:nvSpPr>
        <p:spPr>
          <a:xfrm>
            <a:off x="215900" y="1328009"/>
            <a:ext cx="5127155" cy="428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スケジュール機能との連動</a:t>
            </a:r>
          </a:p>
        </p:txBody>
      </p:sp>
      <p:sp>
        <p:nvSpPr>
          <p:cNvPr id="15" name="コンテンツ プレースホルダー 2">
            <a:extLst>
              <a:ext uri="{FF2B5EF4-FFF2-40B4-BE49-F238E27FC236}">
                <a16:creationId xmlns:a16="http://schemas.microsoft.com/office/drawing/2014/main" id="{496C6156-E65E-384A-8E13-FACF264D3760}"/>
              </a:ext>
            </a:extLst>
          </p:cNvPr>
          <p:cNvSpPr txBox="1">
            <a:spLocks/>
          </p:cNvSpPr>
          <p:nvPr/>
        </p:nvSpPr>
        <p:spPr>
          <a:xfrm>
            <a:off x="6434948" y="3387585"/>
            <a:ext cx="5127155" cy="428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mn-ea"/>
                <a:cs typeface="Mplus 1p Medium" panose="020B0502020203020207" pitchFamily="34" charset="-128"/>
              </a:rPr>
              <a:t>掲示板機能との連動</a:t>
            </a:r>
          </a:p>
        </p:txBody>
      </p:sp>
      <p:sp>
        <p:nvSpPr>
          <p:cNvPr id="16" name="正方形/長方形 15">
            <a:extLst>
              <a:ext uri="{FF2B5EF4-FFF2-40B4-BE49-F238E27FC236}">
                <a16:creationId xmlns:a16="http://schemas.microsoft.com/office/drawing/2014/main" id="{1A8B0DD5-1D0E-B644-B81A-4DE00214CEFE}"/>
              </a:ext>
            </a:extLst>
          </p:cNvPr>
          <p:cNvSpPr/>
          <p:nvPr/>
        </p:nvSpPr>
        <p:spPr>
          <a:xfrm>
            <a:off x="7918940" y="1788501"/>
            <a:ext cx="4136867" cy="129335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r>
              <a:rPr lang="ja-JP" altLang="en-US" sz="1600" dirty="0">
                <a:latin typeface="+mn-ea"/>
                <a:cs typeface="Mplus 1p Medium" panose="020B0502020203020207" pitchFamily="34" charset="-128"/>
              </a:rPr>
              <a:t>掲示板やメッセージでカスタムアプリの情報をインライン</a:t>
            </a:r>
            <a:r>
              <a:rPr lang="ja-JP" altLang="en-US" sz="1600">
                <a:latin typeface="+mn-ea"/>
                <a:cs typeface="Mplus 1p Medium" panose="020B0502020203020207" pitchFamily="34" charset="-128"/>
              </a:rPr>
              <a:t>表示できるので、売上情報などのグラフを共有することができます</a:t>
            </a:r>
            <a:endParaRPr lang="ja-JP" altLang="en-US" sz="1600" dirty="0">
              <a:latin typeface="+mn-ea"/>
              <a:cs typeface="Mplus 1p Medium" panose="020B0502020203020207" pitchFamily="34" charset="-128"/>
            </a:endParaRPr>
          </a:p>
        </p:txBody>
      </p:sp>
      <p:sp>
        <p:nvSpPr>
          <p:cNvPr id="17" name="二等辺三角形 24">
            <a:extLst>
              <a:ext uri="{FF2B5EF4-FFF2-40B4-BE49-F238E27FC236}">
                <a16:creationId xmlns:a16="http://schemas.microsoft.com/office/drawing/2014/main" id="{B62985D2-29C9-E64D-AE39-C8FFDF8CC9C3}"/>
              </a:ext>
            </a:extLst>
          </p:cNvPr>
          <p:cNvSpPr/>
          <p:nvPr/>
        </p:nvSpPr>
        <p:spPr>
          <a:xfrm rot="10800000">
            <a:off x="9740445" y="3063301"/>
            <a:ext cx="183599" cy="1549177"/>
          </a:xfrm>
          <a:prstGeom prst="triangle">
            <a:avLst>
              <a:gd name="adj" fmla="val 82988"/>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00">
              <a:latin typeface="+mn-ea"/>
            </a:endParaRPr>
          </a:p>
        </p:txBody>
      </p:sp>
    </p:spTree>
    <p:extLst>
      <p:ext uri="{BB962C8B-B14F-4D97-AF65-F5344CB8AC3E}">
        <p14:creationId xmlns:p14="http://schemas.microsoft.com/office/powerpoint/2010/main" val="308264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18</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８：一覧画面からの直接編集</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E6DEA541-34F2-BB41-A8C0-27D69F7E9589}"/>
              </a:ext>
            </a:extLst>
          </p:cNvPr>
          <p:cNvSpPr txBox="1">
            <a:spLocks/>
          </p:cNvSpPr>
          <p:nvPr/>
        </p:nvSpPr>
        <p:spPr>
          <a:xfrm>
            <a:off x="136193" y="1421498"/>
            <a:ext cx="11662849" cy="525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ビューの設定画面で許可されている場合、レコードの一覧画面から項目を</a:t>
            </a:r>
            <a:r>
              <a:rPr lang="ja-JP" altLang="en-US">
                <a:solidFill>
                  <a:schemeClr val="tx1"/>
                </a:solidFill>
                <a:latin typeface="+mn-ea"/>
                <a:cs typeface="Mplus 1p Medium" panose="020B0502020203020207" pitchFamily="34" charset="-128"/>
              </a:rPr>
              <a:t>直接編集できます</a:t>
            </a:r>
            <a:r>
              <a:rPr lang="ja-JP" altLang="en-US" dirty="0">
                <a:solidFill>
                  <a:schemeClr val="tx1"/>
                </a:solidFill>
                <a:latin typeface="+mn-ea"/>
                <a:cs typeface="Mplus 1p Medium" panose="020B0502020203020207" pitchFamily="34" charset="-128"/>
              </a:rPr>
              <a:t>。</a:t>
            </a:r>
          </a:p>
        </p:txBody>
      </p:sp>
      <p:pic>
        <p:nvPicPr>
          <p:cNvPr id="7" name="図 6">
            <a:extLst>
              <a:ext uri="{FF2B5EF4-FFF2-40B4-BE49-F238E27FC236}">
                <a16:creationId xmlns:a16="http://schemas.microsoft.com/office/drawing/2014/main" id="{FCD383B8-642C-9740-9594-9B332F951D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36191" y="2421107"/>
            <a:ext cx="4953967" cy="2141893"/>
          </a:xfrm>
          <a:prstGeom prst="rect">
            <a:avLst/>
          </a:prstGeom>
        </p:spPr>
      </p:pic>
      <p:pic>
        <p:nvPicPr>
          <p:cNvPr id="8" name="図 7">
            <a:extLst>
              <a:ext uri="{FF2B5EF4-FFF2-40B4-BE49-F238E27FC236}">
                <a16:creationId xmlns:a16="http://schemas.microsoft.com/office/drawing/2014/main" id="{3E979B4A-AF6A-2D4F-A21F-6E437554F9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6191" y="4642537"/>
            <a:ext cx="4953967" cy="1327207"/>
          </a:xfrm>
          <a:prstGeom prst="rect">
            <a:avLst/>
          </a:prstGeom>
        </p:spPr>
      </p:pic>
      <p:pic>
        <p:nvPicPr>
          <p:cNvPr id="9" name="図 8">
            <a:extLst>
              <a:ext uri="{FF2B5EF4-FFF2-40B4-BE49-F238E27FC236}">
                <a16:creationId xmlns:a16="http://schemas.microsoft.com/office/drawing/2014/main" id="{039A2EEF-0A4A-F04C-AB08-11D1B1F2C33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288885" y="2042368"/>
            <a:ext cx="6687215" cy="4046131"/>
          </a:xfrm>
          <a:prstGeom prst="rect">
            <a:avLst/>
          </a:prstGeom>
        </p:spPr>
      </p:pic>
      <p:sp>
        <p:nvSpPr>
          <p:cNvPr id="10" name="四角形吹き出し 9">
            <a:extLst>
              <a:ext uri="{FF2B5EF4-FFF2-40B4-BE49-F238E27FC236}">
                <a16:creationId xmlns:a16="http://schemas.microsoft.com/office/drawing/2014/main" id="{4F9A900E-7355-B64F-AD4C-E078C0FCC089}"/>
              </a:ext>
            </a:extLst>
          </p:cNvPr>
          <p:cNvSpPr/>
          <p:nvPr/>
        </p:nvSpPr>
        <p:spPr>
          <a:xfrm>
            <a:off x="2162681" y="2469146"/>
            <a:ext cx="2927479" cy="924195"/>
          </a:xfrm>
          <a:prstGeom prst="wedgeRectCallout">
            <a:avLst>
              <a:gd name="adj1" fmla="val -4044"/>
              <a:gd name="adj2" fmla="val 126196"/>
            </a:avLst>
          </a:prstGeom>
          <a:solidFill>
            <a:srgbClr val="FF99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latin typeface="+mn-ea"/>
                <a:cs typeface="Mplus 1p Medium" panose="020B0502020203020207" pitchFamily="34" charset="-128"/>
              </a:rPr>
              <a:t>ビュー（一覧）の設定画面で一覧</a:t>
            </a:r>
            <a:r>
              <a:rPr lang="ja-JP" altLang="en-US" sz="1600">
                <a:latin typeface="+mn-ea"/>
                <a:cs typeface="Mplus 1p Medium" panose="020B0502020203020207" pitchFamily="34" charset="-128"/>
              </a:rPr>
              <a:t>画面での直接</a:t>
            </a:r>
            <a:r>
              <a:rPr lang="ja-JP" altLang="en-US" sz="1600" dirty="0">
                <a:latin typeface="+mn-ea"/>
                <a:cs typeface="Mplus 1p Medium" panose="020B0502020203020207" pitchFamily="34" charset="-128"/>
              </a:rPr>
              <a:t>編集を許可</a:t>
            </a:r>
          </a:p>
        </p:txBody>
      </p:sp>
      <p:sp>
        <p:nvSpPr>
          <p:cNvPr id="11" name="角丸四角形 10">
            <a:extLst>
              <a:ext uri="{FF2B5EF4-FFF2-40B4-BE49-F238E27FC236}">
                <a16:creationId xmlns:a16="http://schemas.microsoft.com/office/drawing/2014/main" id="{CD94067A-53AF-1D49-808C-CA73426B81B8}"/>
              </a:ext>
            </a:extLst>
          </p:cNvPr>
          <p:cNvSpPr/>
          <p:nvPr/>
        </p:nvSpPr>
        <p:spPr>
          <a:xfrm>
            <a:off x="3204457" y="4148488"/>
            <a:ext cx="677503" cy="414515"/>
          </a:xfrm>
          <a:prstGeom prst="roundRect">
            <a:avLst>
              <a:gd name="adj" fmla="val 3714"/>
            </a:avLst>
          </a:prstGeom>
          <a:noFill/>
          <a:ln w="3810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cxnSp>
        <p:nvCxnSpPr>
          <p:cNvPr id="12" name="カギ線コネクタ 11">
            <a:extLst>
              <a:ext uri="{FF2B5EF4-FFF2-40B4-BE49-F238E27FC236}">
                <a16:creationId xmlns:a16="http://schemas.microsoft.com/office/drawing/2014/main" id="{3A49394B-14C1-BF4D-BBC7-29F0C143EF52}"/>
              </a:ext>
            </a:extLst>
          </p:cNvPr>
          <p:cNvCxnSpPr>
            <a:cxnSpLocks/>
            <a:stCxn id="11" idx="2"/>
            <a:endCxn id="13" idx="0"/>
          </p:cNvCxnSpPr>
          <p:nvPr/>
        </p:nvCxnSpPr>
        <p:spPr>
          <a:xfrm rot="5400000">
            <a:off x="2166009" y="3929089"/>
            <a:ext cx="743287" cy="2011115"/>
          </a:xfrm>
          <a:prstGeom prst="bentConnector3">
            <a:avLst>
              <a:gd name="adj1" fmla="val 50000"/>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3" name="円/楕円 12">
            <a:extLst>
              <a:ext uri="{FF2B5EF4-FFF2-40B4-BE49-F238E27FC236}">
                <a16:creationId xmlns:a16="http://schemas.microsoft.com/office/drawing/2014/main" id="{78DFC413-D570-1F4A-8668-256A87C30F89}"/>
              </a:ext>
            </a:extLst>
          </p:cNvPr>
          <p:cNvSpPr/>
          <p:nvPr/>
        </p:nvSpPr>
        <p:spPr>
          <a:xfrm>
            <a:off x="1364257" y="5306288"/>
            <a:ext cx="335667" cy="297964"/>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4" name="角丸四角形 13">
            <a:extLst>
              <a:ext uri="{FF2B5EF4-FFF2-40B4-BE49-F238E27FC236}">
                <a16:creationId xmlns:a16="http://schemas.microsoft.com/office/drawing/2014/main" id="{31C29DA5-30ED-5046-95A5-4C20890661A5}"/>
              </a:ext>
            </a:extLst>
          </p:cNvPr>
          <p:cNvSpPr/>
          <p:nvPr/>
        </p:nvSpPr>
        <p:spPr>
          <a:xfrm>
            <a:off x="8771384" y="3563206"/>
            <a:ext cx="1627120" cy="408868"/>
          </a:xfrm>
          <a:prstGeom prst="roundRect">
            <a:avLst>
              <a:gd name="adj" fmla="val 3714"/>
            </a:avLst>
          </a:prstGeom>
          <a:noFill/>
          <a:ln w="3810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5" name="角丸四角形 14">
            <a:extLst>
              <a:ext uri="{FF2B5EF4-FFF2-40B4-BE49-F238E27FC236}">
                <a16:creationId xmlns:a16="http://schemas.microsoft.com/office/drawing/2014/main" id="{EFC4D172-79D4-4C40-8DBE-25FEC4B8BDFF}"/>
              </a:ext>
            </a:extLst>
          </p:cNvPr>
          <p:cNvSpPr/>
          <p:nvPr/>
        </p:nvSpPr>
        <p:spPr>
          <a:xfrm>
            <a:off x="8771385" y="3944052"/>
            <a:ext cx="3027657" cy="1879972"/>
          </a:xfrm>
          <a:prstGeom prst="roundRect">
            <a:avLst>
              <a:gd name="adj" fmla="val 3714"/>
            </a:avLst>
          </a:prstGeom>
          <a:noFill/>
          <a:ln w="3810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6" name="四角形吹き出し 15">
            <a:extLst>
              <a:ext uri="{FF2B5EF4-FFF2-40B4-BE49-F238E27FC236}">
                <a16:creationId xmlns:a16="http://schemas.microsoft.com/office/drawing/2014/main" id="{2DE01E79-816B-564F-AFAC-302A6F5C60D2}"/>
              </a:ext>
            </a:extLst>
          </p:cNvPr>
          <p:cNvSpPr/>
          <p:nvPr/>
        </p:nvSpPr>
        <p:spPr>
          <a:xfrm>
            <a:off x="7852075" y="1834946"/>
            <a:ext cx="3946965" cy="924195"/>
          </a:xfrm>
          <a:prstGeom prst="wedgeRectCallout">
            <a:avLst>
              <a:gd name="adj1" fmla="val -4439"/>
              <a:gd name="adj2" fmla="val 142477"/>
            </a:avLst>
          </a:prstGeom>
          <a:solidFill>
            <a:srgbClr val="FF99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latin typeface="+mn-ea"/>
                <a:cs typeface="Mplus 1p Medium" panose="020B0502020203020207" pitchFamily="34" charset="-128"/>
              </a:rPr>
              <a:t>一覧画面で編集したい項目をクリックし、入力</a:t>
            </a:r>
            <a:r>
              <a:rPr lang="ja-JP" altLang="en-US" sz="1600">
                <a:latin typeface="+mn-ea"/>
                <a:cs typeface="Mplus 1p Medium" panose="020B0502020203020207" pitchFamily="34" charset="-128"/>
              </a:rPr>
              <a:t>して更新するをクリックすると編集が完了します</a:t>
            </a:r>
            <a:endParaRPr lang="ja-JP" altLang="en-US" sz="1600" dirty="0">
              <a:latin typeface="+mn-ea"/>
              <a:cs typeface="Mplus 1p Medium" panose="020B0502020203020207" pitchFamily="34" charset="-128"/>
            </a:endParaRPr>
          </a:p>
        </p:txBody>
      </p:sp>
    </p:spTree>
    <p:extLst>
      <p:ext uri="{BB962C8B-B14F-4D97-AF65-F5344CB8AC3E}">
        <p14:creationId xmlns:p14="http://schemas.microsoft.com/office/powerpoint/2010/main" val="3232337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19</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９：アクセス権を一括設定</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52D335FA-CA8C-EE42-B30D-41634516F005}"/>
              </a:ext>
            </a:extLst>
          </p:cNvPr>
          <p:cNvSpPr txBox="1">
            <a:spLocks/>
          </p:cNvSpPr>
          <p:nvPr/>
        </p:nvSpPr>
        <p:spPr>
          <a:xfrm>
            <a:off x="100600" y="1438127"/>
            <a:ext cx="11990799" cy="3511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項目、ビュー（一覧）、ビュー（詳細・登録）、絞り込みの設定で、アクセス権を</a:t>
            </a:r>
            <a:r>
              <a:rPr lang="ja-JP" altLang="en-US">
                <a:solidFill>
                  <a:schemeClr val="tx1"/>
                </a:solidFill>
                <a:latin typeface="+mn-ea"/>
                <a:cs typeface="Mplus 1p Medium" panose="020B0502020203020207" pitchFamily="34" charset="-128"/>
              </a:rPr>
              <a:t>一括設定できます</a:t>
            </a:r>
            <a:r>
              <a:rPr lang="ja-JP" altLang="en-US" dirty="0">
                <a:solidFill>
                  <a:schemeClr val="tx1"/>
                </a:solidFill>
                <a:latin typeface="+mn-ea"/>
                <a:cs typeface="Mplus 1p Medium" panose="020B0502020203020207" pitchFamily="34" charset="-128"/>
              </a:rPr>
              <a:t>。</a:t>
            </a: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n"/>
            </a:pPr>
            <a:endParaRPr lang="ja-JP" altLang="en-US" dirty="0">
              <a:solidFill>
                <a:schemeClr val="tx1"/>
              </a:solidFill>
              <a:latin typeface="+mn-ea"/>
              <a:cs typeface="Mplus 1p Medium" panose="020B0502020203020207" pitchFamily="34" charset="-128"/>
            </a:endParaRPr>
          </a:p>
        </p:txBody>
      </p:sp>
      <p:pic>
        <p:nvPicPr>
          <p:cNvPr id="7" name="図 6">
            <a:extLst>
              <a:ext uri="{FF2B5EF4-FFF2-40B4-BE49-F238E27FC236}">
                <a16:creationId xmlns:a16="http://schemas.microsoft.com/office/drawing/2014/main" id="{1D9D248A-173F-AB4A-9E7B-E975D8A4CC5D}"/>
              </a:ext>
            </a:extLst>
          </p:cNvPr>
          <p:cNvPicPr>
            <a:picLocks noChangeAspect="1"/>
          </p:cNvPicPr>
          <p:nvPr/>
        </p:nvPicPr>
        <p:blipFill>
          <a:blip r:embed="rId2"/>
          <a:stretch>
            <a:fillRect/>
          </a:stretch>
        </p:blipFill>
        <p:spPr>
          <a:xfrm>
            <a:off x="113735" y="2301847"/>
            <a:ext cx="5745315" cy="3919765"/>
          </a:xfrm>
          <a:prstGeom prst="rect">
            <a:avLst/>
          </a:prstGeom>
        </p:spPr>
      </p:pic>
      <p:pic>
        <p:nvPicPr>
          <p:cNvPr id="8" name="図 7">
            <a:extLst>
              <a:ext uri="{FF2B5EF4-FFF2-40B4-BE49-F238E27FC236}">
                <a16:creationId xmlns:a16="http://schemas.microsoft.com/office/drawing/2014/main" id="{86054B77-A49D-AB49-AA49-EF97886E100A}"/>
              </a:ext>
            </a:extLst>
          </p:cNvPr>
          <p:cNvPicPr>
            <a:picLocks noChangeAspect="1"/>
          </p:cNvPicPr>
          <p:nvPr/>
        </p:nvPicPr>
        <p:blipFill>
          <a:blip r:embed="rId3"/>
          <a:stretch>
            <a:fillRect/>
          </a:stretch>
        </p:blipFill>
        <p:spPr>
          <a:xfrm>
            <a:off x="5896942" y="2301848"/>
            <a:ext cx="6225956" cy="3919765"/>
          </a:xfrm>
          <a:prstGeom prst="rect">
            <a:avLst/>
          </a:prstGeom>
        </p:spPr>
      </p:pic>
      <p:sp>
        <p:nvSpPr>
          <p:cNvPr id="9" name="右矢印 8">
            <a:extLst>
              <a:ext uri="{FF2B5EF4-FFF2-40B4-BE49-F238E27FC236}">
                <a16:creationId xmlns:a16="http://schemas.microsoft.com/office/drawing/2014/main" id="{762B6200-BB62-7243-9825-07DB3A81F9F5}"/>
              </a:ext>
            </a:extLst>
          </p:cNvPr>
          <p:cNvSpPr/>
          <p:nvPr/>
        </p:nvSpPr>
        <p:spPr>
          <a:xfrm>
            <a:off x="5151171" y="3048441"/>
            <a:ext cx="745771" cy="761117"/>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0" name="角丸四角形 9">
            <a:extLst>
              <a:ext uri="{FF2B5EF4-FFF2-40B4-BE49-F238E27FC236}">
                <a16:creationId xmlns:a16="http://schemas.microsoft.com/office/drawing/2014/main" id="{B9BEBBCD-BA6B-9745-9424-9561804432D4}"/>
              </a:ext>
            </a:extLst>
          </p:cNvPr>
          <p:cNvSpPr/>
          <p:nvPr/>
        </p:nvSpPr>
        <p:spPr>
          <a:xfrm>
            <a:off x="208993" y="4432796"/>
            <a:ext cx="221780" cy="516605"/>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1" name="角丸四角形 10">
            <a:extLst>
              <a:ext uri="{FF2B5EF4-FFF2-40B4-BE49-F238E27FC236}">
                <a16:creationId xmlns:a16="http://schemas.microsoft.com/office/drawing/2014/main" id="{95D9EDB5-3788-DF48-AFDD-11EC3F157953}"/>
              </a:ext>
            </a:extLst>
          </p:cNvPr>
          <p:cNvSpPr/>
          <p:nvPr/>
        </p:nvSpPr>
        <p:spPr>
          <a:xfrm>
            <a:off x="208991" y="5813120"/>
            <a:ext cx="659811" cy="271384"/>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2" name="角丸四角形 11">
            <a:extLst>
              <a:ext uri="{FF2B5EF4-FFF2-40B4-BE49-F238E27FC236}">
                <a16:creationId xmlns:a16="http://schemas.microsoft.com/office/drawing/2014/main" id="{11B6D00C-9D85-6241-BFDE-CDFF52C22060}"/>
              </a:ext>
            </a:extLst>
          </p:cNvPr>
          <p:cNvSpPr/>
          <p:nvPr/>
        </p:nvSpPr>
        <p:spPr>
          <a:xfrm>
            <a:off x="6065117" y="3071191"/>
            <a:ext cx="4572207" cy="719564"/>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3" name="角丸四角形 12">
            <a:extLst>
              <a:ext uri="{FF2B5EF4-FFF2-40B4-BE49-F238E27FC236}">
                <a16:creationId xmlns:a16="http://schemas.microsoft.com/office/drawing/2014/main" id="{185ACD38-6550-184E-9AF9-331A021A23A5}"/>
              </a:ext>
            </a:extLst>
          </p:cNvPr>
          <p:cNvSpPr/>
          <p:nvPr/>
        </p:nvSpPr>
        <p:spPr>
          <a:xfrm>
            <a:off x="9105391" y="4798144"/>
            <a:ext cx="1596325" cy="151256"/>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4" name="角丸四角形 13">
            <a:extLst>
              <a:ext uri="{FF2B5EF4-FFF2-40B4-BE49-F238E27FC236}">
                <a16:creationId xmlns:a16="http://schemas.microsoft.com/office/drawing/2014/main" id="{A8AC28D1-3DA0-6641-92DF-0B5BA6834397}"/>
              </a:ext>
            </a:extLst>
          </p:cNvPr>
          <p:cNvSpPr/>
          <p:nvPr/>
        </p:nvSpPr>
        <p:spPr>
          <a:xfrm>
            <a:off x="8575864" y="4940338"/>
            <a:ext cx="468000" cy="260765"/>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Tree>
    <p:extLst>
      <p:ext uri="{BB962C8B-B14F-4D97-AF65-F5344CB8AC3E}">
        <p14:creationId xmlns:p14="http://schemas.microsoft.com/office/powerpoint/2010/main" val="266591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2</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はじめに</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78B9C026-9F08-FF43-94B6-3D10D0DCF2BC}"/>
              </a:ext>
            </a:extLst>
          </p:cNvPr>
          <p:cNvSpPr>
            <a:spLocks noGrp="1"/>
          </p:cNvSpPr>
          <p:nvPr>
            <p:ph idx="1"/>
          </p:nvPr>
        </p:nvSpPr>
        <p:spPr>
          <a:xfrm>
            <a:off x="176047" y="1488653"/>
            <a:ext cx="11839905" cy="4610943"/>
          </a:xfrm>
        </p:spPr>
        <p:txBody>
          <a:bodyPr>
            <a:normAutofit/>
          </a:bodyPr>
          <a:lstStyle/>
          <a:p>
            <a:pPr>
              <a:buClr>
                <a:srgbClr val="098BDE"/>
              </a:buClr>
              <a:buFont typeface="Wingdings" pitchFamily="2" charset="2"/>
              <a:buChar char="n"/>
            </a:pPr>
            <a:r>
              <a:rPr lang="ja-JP" altLang="en-US" sz="2400" dirty="0">
                <a:latin typeface="+mn-ea"/>
                <a:cs typeface="Mplus 1p Medium" panose="020B0502020203020207" pitchFamily="34" charset="-128"/>
              </a:rPr>
              <a:t>「サイボウズ</a:t>
            </a:r>
            <a:r>
              <a:rPr lang="en-US" altLang="ja-JP" sz="2400" dirty="0">
                <a:latin typeface="+mn-ea"/>
                <a:cs typeface="Mplus 1p Medium" panose="020B0502020203020207" pitchFamily="34" charset="-128"/>
              </a:rPr>
              <a:t> </a:t>
            </a:r>
            <a:r>
              <a:rPr lang="ja-JP" altLang="en-US" sz="2400" dirty="0">
                <a:latin typeface="+mn-ea"/>
                <a:cs typeface="Mplus 1p Medium" panose="020B0502020203020207" pitchFamily="34" charset="-128"/>
              </a:rPr>
              <a:t>デヂエ</a:t>
            </a:r>
            <a:r>
              <a:rPr lang="en-US" altLang="ja-JP" sz="2400" dirty="0">
                <a:latin typeface="+mn-ea"/>
                <a:cs typeface="Mplus 1p Medium" panose="020B0502020203020207" pitchFamily="34" charset="-128"/>
              </a:rPr>
              <a:t> 8</a:t>
            </a:r>
            <a:r>
              <a:rPr lang="ja-JP" altLang="en-US" sz="2400" dirty="0">
                <a:latin typeface="+mn-ea"/>
                <a:cs typeface="Mplus 1p Medium" panose="020B0502020203020207" pitchFamily="34" charset="-128"/>
              </a:rPr>
              <a:t>」は、</a:t>
            </a:r>
            <a:r>
              <a:rPr lang="en-US" altLang="ja-JP" sz="2400" dirty="0">
                <a:latin typeface="+mn-ea"/>
                <a:cs typeface="Mplus 1p Medium" panose="020B0502020203020207" pitchFamily="34" charset="-128"/>
              </a:rPr>
              <a:t>2023</a:t>
            </a:r>
            <a:r>
              <a:rPr lang="ja-JP" altLang="en-US" sz="2400" dirty="0">
                <a:latin typeface="+mn-ea"/>
                <a:cs typeface="Mplus 1p Medium" panose="020B0502020203020207" pitchFamily="34" charset="-128"/>
              </a:rPr>
              <a:t>年</a:t>
            </a:r>
            <a:r>
              <a:rPr lang="en-US" altLang="ja-JP" sz="2400" dirty="0">
                <a:latin typeface="+mn-ea"/>
                <a:cs typeface="Mplus 1p Medium" panose="020B0502020203020207" pitchFamily="34" charset="-128"/>
              </a:rPr>
              <a:t>9</a:t>
            </a:r>
            <a:r>
              <a:rPr lang="ja-JP" altLang="en-US" sz="2400" dirty="0">
                <a:latin typeface="+mn-ea"/>
                <a:cs typeface="Mplus 1p Medium" panose="020B0502020203020207" pitchFamily="34" charset="-128"/>
              </a:rPr>
              <a:t>月末日にサポートを終了</a:t>
            </a:r>
            <a:r>
              <a:rPr lang="ja-JP" altLang="en-US" sz="2400">
                <a:latin typeface="+mn-ea"/>
                <a:cs typeface="Mplus 1p Medium" panose="020B0502020203020207" pitchFamily="34" charset="-128"/>
              </a:rPr>
              <a:t>いたします。</a:t>
            </a:r>
            <a:endParaRPr lang="en-US" altLang="ja-JP" sz="2400" dirty="0">
              <a:latin typeface="+mn-ea"/>
              <a:cs typeface="Mplus 1p Medium" panose="020B0502020203020207" pitchFamily="34" charset="-128"/>
            </a:endParaRPr>
          </a:p>
          <a:p>
            <a:pPr marL="0" indent="0">
              <a:buClr>
                <a:srgbClr val="098BDE"/>
              </a:buClr>
              <a:buNone/>
            </a:pPr>
            <a:endParaRPr lang="en-US" altLang="ja-JP" sz="2400" dirty="0">
              <a:latin typeface="+mn-ea"/>
              <a:cs typeface="Mplus 1p Medium" panose="020B0502020203020207" pitchFamily="34" charset="-128"/>
            </a:endParaRPr>
          </a:p>
          <a:p>
            <a:pPr>
              <a:buClr>
                <a:srgbClr val="098BDE"/>
              </a:buClr>
              <a:buFont typeface="Wingdings" pitchFamily="2" charset="2"/>
              <a:buChar char="n"/>
            </a:pPr>
            <a:r>
              <a:rPr lang="en-US" altLang="ja-JP" sz="2400" dirty="0">
                <a:latin typeface="+mn-ea"/>
                <a:cs typeface="Mplus 1p Medium" panose="020B0502020203020207" pitchFamily="34" charset="-128"/>
              </a:rPr>
              <a:t> </a:t>
            </a:r>
            <a:r>
              <a:rPr lang="ja-JP" altLang="en-US" sz="2400">
                <a:latin typeface="+mn-ea"/>
                <a:cs typeface="Mplus 1p Medium" panose="020B0502020203020207" pitchFamily="34" charset="-128"/>
              </a:rPr>
              <a:t>本資料</a:t>
            </a:r>
            <a:r>
              <a:rPr lang="ja-JP" altLang="en-US" sz="2400" dirty="0">
                <a:latin typeface="+mn-ea"/>
                <a:cs typeface="Mplus 1p Medium" panose="020B0502020203020207" pitchFamily="34" charset="-128"/>
              </a:rPr>
              <a:t>では、「サイボウズ</a:t>
            </a:r>
            <a:r>
              <a:rPr lang="en-US" altLang="ja-JP" sz="2400" dirty="0">
                <a:latin typeface="+mn-ea"/>
                <a:cs typeface="Mplus 1p Medium" panose="020B0502020203020207" pitchFamily="34" charset="-128"/>
              </a:rPr>
              <a:t> </a:t>
            </a:r>
            <a:r>
              <a:rPr lang="ja-JP" altLang="en-US" sz="2400" dirty="0">
                <a:latin typeface="+mn-ea"/>
                <a:cs typeface="Mplus 1p Medium" panose="020B0502020203020207" pitchFamily="34" charset="-128"/>
              </a:rPr>
              <a:t>デヂエ</a:t>
            </a:r>
            <a:r>
              <a:rPr lang="en-US" altLang="ja-JP" sz="2400" dirty="0">
                <a:latin typeface="+mn-ea"/>
                <a:cs typeface="Mplus 1p Medium" panose="020B0502020203020207" pitchFamily="34" charset="-128"/>
              </a:rPr>
              <a:t> 8</a:t>
            </a:r>
            <a:r>
              <a:rPr lang="ja-JP" altLang="en-US" sz="2400" dirty="0">
                <a:latin typeface="+mn-ea"/>
                <a:cs typeface="Mplus 1p Medium" panose="020B0502020203020207" pitchFamily="34" charset="-128"/>
              </a:rPr>
              <a:t>」をご利用のお客様に、移行先</a:t>
            </a:r>
            <a:r>
              <a:rPr lang="ja-JP" altLang="en-US" sz="2400">
                <a:latin typeface="+mn-ea"/>
                <a:cs typeface="Mplus 1p Medium" panose="020B0502020203020207" pitchFamily="34" charset="-128"/>
              </a:rPr>
              <a:t>として</a:t>
            </a:r>
            <a:endParaRPr lang="en-US" altLang="ja-JP" dirty="0">
              <a:latin typeface="+mn-ea"/>
              <a:cs typeface="Mplus 1p Medium" panose="020B0502020203020207" pitchFamily="34" charset="-128"/>
            </a:endParaRPr>
          </a:p>
          <a:p>
            <a:pPr marL="0" indent="0">
              <a:buClr>
                <a:srgbClr val="098BDE"/>
              </a:buClr>
              <a:buNone/>
            </a:pPr>
            <a:r>
              <a:rPr lang="ja-JP" altLang="en-US" sz="2400">
                <a:latin typeface="+mn-ea"/>
                <a:cs typeface="Mplus 1p Medium" panose="020B0502020203020207" pitchFamily="34" charset="-128"/>
              </a:rPr>
              <a:t>　クラウド版「</a:t>
            </a:r>
            <a:r>
              <a:rPr lang="ja-JP" altLang="en-US" sz="2400" dirty="0">
                <a:latin typeface="+mn-ea"/>
                <a:cs typeface="Mplus 1p Medium" panose="020B0502020203020207" pitchFamily="34" charset="-128"/>
              </a:rPr>
              <a:t>サイボウズ</a:t>
            </a:r>
            <a:r>
              <a:rPr lang="en-US" altLang="ja-JP" sz="2400" dirty="0">
                <a:latin typeface="+mn-ea"/>
                <a:cs typeface="Mplus 1p Medium" panose="020B0502020203020207" pitchFamily="34" charset="-128"/>
              </a:rPr>
              <a:t> Office</a:t>
            </a:r>
            <a:r>
              <a:rPr lang="ja-JP" altLang="en-US" sz="2400" dirty="0">
                <a:latin typeface="+mn-ea"/>
                <a:cs typeface="Mplus 1p Medium" panose="020B0502020203020207" pitchFamily="34" charset="-128"/>
              </a:rPr>
              <a:t>」のカスタムアプリ機能をご紹介します。</a:t>
            </a:r>
          </a:p>
        </p:txBody>
      </p:sp>
    </p:spTree>
    <p:extLst>
      <p:ext uri="{BB962C8B-B14F-4D97-AF65-F5344CB8AC3E}">
        <p14:creationId xmlns:p14="http://schemas.microsoft.com/office/powerpoint/2010/main" val="285139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20</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１０：カスタムアプリならではの入力タイプ</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FAA068DA-12CE-F24A-906F-611726FC8D8F}"/>
              </a:ext>
            </a:extLst>
          </p:cNvPr>
          <p:cNvSpPr txBox="1">
            <a:spLocks/>
          </p:cNvSpPr>
          <p:nvPr/>
        </p:nvSpPr>
        <p:spPr>
          <a:xfrm>
            <a:off x="215900" y="901521"/>
            <a:ext cx="11276947" cy="1692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デヂエのフィールドタイプにない「カウントボタン」「チェックボックスリスト」などの項目の入力タイプがあります。</a:t>
            </a: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ファイル項目に複数のファイルを添付する</a:t>
            </a:r>
            <a:r>
              <a:rPr lang="ja-JP" altLang="en-US">
                <a:solidFill>
                  <a:schemeClr val="tx1"/>
                </a:solidFill>
                <a:latin typeface="+mn-ea"/>
                <a:cs typeface="Mplus 1p Medium" panose="020B0502020203020207" pitchFamily="34" charset="-128"/>
              </a:rPr>
              <a:t>ことができます</a:t>
            </a:r>
            <a:r>
              <a:rPr lang="ja-JP" altLang="en-US" dirty="0">
                <a:solidFill>
                  <a:schemeClr val="tx1"/>
                </a:solidFill>
                <a:latin typeface="+mn-ea"/>
                <a:cs typeface="Mplus 1p Medium" panose="020B0502020203020207" pitchFamily="34" charset="-128"/>
              </a:rPr>
              <a:t>。</a:t>
            </a: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n"/>
            </a:pPr>
            <a:endParaRPr lang="en-US" altLang="ja-JP" dirty="0">
              <a:solidFill>
                <a:schemeClr val="tx1"/>
              </a:solidFill>
              <a:latin typeface="+mn-ea"/>
              <a:cs typeface="Mplus 1p Medium" panose="020B0502020203020207" pitchFamily="34" charset="-128"/>
            </a:endParaRPr>
          </a:p>
        </p:txBody>
      </p:sp>
      <p:pic>
        <p:nvPicPr>
          <p:cNvPr id="7" name="図 6">
            <a:extLst>
              <a:ext uri="{FF2B5EF4-FFF2-40B4-BE49-F238E27FC236}">
                <a16:creationId xmlns:a16="http://schemas.microsoft.com/office/drawing/2014/main" id="{E443FD88-B071-EC44-B47B-CE70940082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465754" y="2777327"/>
            <a:ext cx="6556783" cy="2168836"/>
          </a:xfrm>
          <a:prstGeom prst="rect">
            <a:avLst/>
          </a:prstGeom>
        </p:spPr>
      </p:pic>
      <p:sp>
        <p:nvSpPr>
          <p:cNvPr id="8" name="角丸四角形 7">
            <a:extLst>
              <a:ext uri="{FF2B5EF4-FFF2-40B4-BE49-F238E27FC236}">
                <a16:creationId xmlns:a16="http://schemas.microsoft.com/office/drawing/2014/main" id="{222274A9-DC22-144A-8D87-C8A439B9419C}"/>
              </a:ext>
            </a:extLst>
          </p:cNvPr>
          <p:cNvSpPr/>
          <p:nvPr/>
        </p:nvSpPr>
        <p:spPr>
          <a:xfrm>
            <a:off x="9926758" y="3270600"/>
            <a:ext cx="1854655" cy="1692000"/>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pic>
        <p:nvPicPr>
          <p:cNvPr id="9" name="図 8">
            <a:extLst>
              <a:ext uri="{FF2B5EF4-FFF2-40B4-BE49-F238E27FC236}">
                <a16:creationId xmlns:a16="http://schemas.microsoft.com/office/drawing/2014/main" id="{8CA448C7-BC38-2144-B75C-0821A84DE47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7896" y="2766947"/>
            <a:ext cx="5231268" cy="2264329"/>
          </a:xfrm>
          <a:prstGeom prst="rect">
            <a:avLst/>
          </a:prstGeom>
        </p:spPr>
      </p:pic>
      <p:sp>
        <p:nvSpPr>
          <p:cNvPr id="10" name="角丸四角形 9">
            <a:extLst>
              <a:ext uri="{FF2B5EF4-FFF2-40B4-BE49-F238E27FC236}">
                <a16:creationId xmlns:a16="http://schemas.microsoft.com/office/drawing/2014/main" id="{BAA3AE8E-C451-9445-8B1C-EF1022D46E76}"/>
              </a:ext>
            </a:extLst>
          </p:cNvPr>
          <p:cNvSpPr/>
          <p:nvPr/>
        </p:nvSpPr>
        <p:spPr>
          <a:xfrm>
            <a:off x="1665355" y="3883477"/>
            <a:ext cx="951843" cy="725661"/>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1" name="角丸四角形 10">
            <a:extLst>
              <a:ext uri="{FF2B5EF4-FFF2-40B4-BE49-F238E27FC236}">
                <a16:creationId xmlns:a16="http://schemas.microsoft.com/office/drawing/2014/main" id="{FDDECF7C-7971-C748-A976-FFA0D754E373}"/>
              </a:ext>
            </a:extLst>
          </p:cNvPr>
          <p:cNvSpPr/>
          <p:nvPr/>
        </p:nvSpPr>
        <p:spPr>
          <a:xfrm>
            <a:off x="2617196" y="4384420"/>
            <a:ext cx="1350819" cy="224716"/>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cxnSp>
        <p:nvCxnSpPr>
          <p:cNvPr id="12" name="カギ線コネクタ 11">
            <a:extLst>
              <a:ext uri="{FF2B5EF4-FFF2-40B4-BE49-F238E27FC236}">
                <a16:creationId xmlns:a16="http://schemas.microsoft.com/office/drawing/2014/main" id="{6401B2A0-9A11-BF46-8D16-F9FB350C567D}"/>
              </a:ext>
            </a:extLst>
          </p:cNvPr>
          <p:cNvCxnSpPr>
            <a:cxnSpLocks/>
            <a:stCxn id="11" idx="3"/>
            <a:endCxn id="8" idx="1"/>
          </p:cNvCxnSpPr>
          <p:nvPr/>
        </p:nvCxnSpPr>
        <p:spPr>
          <a:xfrm flipV="1">
            <a:off x="3968016" y="4116600"/>
            <a:ext cx="5958743" cy="380179"/>
          </a:xfrm>
          <a:prstGeom prst="bentConnector3">
            <a:avLst>
              <a:gd name="adj1" fmla="val 50000"/>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050E33FE-7CF8-B44F-94C0-947C6815BFC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4475"/>
          <a:stretch/>
        </p:blipFill>
        <p:spPr>
          <a:xfrm>
            <a:off x="127542" y="5505888"/>
            <a:ext cx="4449980" cy="553295"/>
          </a:xfrm>
          <a:prstGeom prst="rect">
            <a:avLst/>
          </a:prstGeom>
        </p:spPr>
      </p:pic>
      <p:sp>
        <p:nvSpPr>
          <p:cNvPr id="14" name="正方形/長方形 13">
            <a:extLst>
              <a:ext uri="{FF2B5EF4-FFF2-40B4-BE49-F238E27FC236}">
                <a16:creationId xmlns:a16="http://schemas.microsoft.com/office/drawing/2014/main" id="{AE16397C-4C22-3440-B330-8903BC26C4D3}"/>
              </a:ext>
            </a:extLst>
          </p:cNvPr>
          <p:cNvSpPr/>
          <p:nvPr/>
        </p:nvSpPr>
        <p:spPr>
          <a:xfrm>
            <a:off x="251974" y="5098403"/>
            <a:ext cx="2388347" cy="35672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cs typeface="Mplus 1p Medium" panose="020B0502020203020207" pitchFamily="34" charset="-128"/>
              </a:rPr>
              <a:t>チェックボックスリスト</a:t>
            </a:r>
          </a:p>
        </p:txBody>
      </p:sp>
      <p:sp>
        <p:nvSpPr>
          <p:cNvPr id="15" name="正方形/長方形 14">
            <a:extLst>
              <a:ext uri="{FF2B5EF4-FFF2-40B4-BE49-F238E27FC236}">
                <a16:creationId xmlns:a16="http://schemas.microsoft.com/office/drawing/2014/main" id="{ACFF7AD3-51BE-6341-907C-DADD1C9361F6}"/>
              </a:ext>
            </a:extLst>
          </p:cNvPr>
          <p:cNvSpPr/>
          <p:nvPr/>
        </p:nvSpPr>
        <p:spPr>
          <a:xfrm>
            <a:off x="215901" y="2459780"/>
            <a:ext cx="2388347" cy="35672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cs typeface="Mplus 1p Medium" panose="020B0502020203020207" pitchFamily="34" charset="-128"/>
              </a:rPr>
              <a:t>カウントボタン</a:t>
            </a:r>
          </a:p>
        </p:txBody>
      </p:sp>
      <p:pic>
        <p:nvPicPr>
          <p:cNvPr id="16" name="図 15">
            <a:extLst>
              <a:ext uri="{FF2B5EF4-FFF2-40B4-BE49-F238E27FC236}">
                <a16:creationId xmlns:a16="http://schemas.microsoft.com/office/drawing/2014/main" id="{48B53A8C-4F96-2B4D-AABC-CC4C8CC2CEF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592384" y="5673316"/>
            <a:ext cx="6414652" cy="937939"/>
          </a:xfrm>
          <a:prstGeom prst="rect">
            <a:avLst/>
          </a:prstGeom>
        </p:spPr>
      </p:pic>
      <p:sp>
        <p:nvSpPr>
          <p:cNvPr id="17" name="正方形/長方形 16">
            <a:extLst>
              <a:ext uri="{FF2B5EF4-FFF2-40B4-BE49-F238E27FC236}">
                <a16:creationId xmlns:a16="http://schemas.microsoft.com/office/drawing/2014/main" id="{2D0B2747-0F81-D948-BA17-B8D0D3E93D3D}"/>
              </a:ext>
            </a:extLst>
          </p:cNvPr>
          <p:cNvSpPr/>
          <p:nvPr/>
        </p:nvSpPr>
        <p:spPr>
          <a:xfrm>
            <a:off x="5592387" y="5232402"/>
            <a:ext cx="2388347" cy="35672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cs typeface="Mplus 1p Medium" panose="020B0502020203020207" pitchFamily="34" charset="-128"/>
              </a:rPr>
              <a:t>ファイル項目</a:t>
            </a:r>
          </a:p>
        </p:txBody>
      </p:sp>
      <p:sp>
        <p:nvSpPr>
          <p:cNvPr id="18" name="四角形吹き出し 17">
            <a:extLst>
              <a:ext uri="{FF2B5EF4-FFF2-40B4-BE49-F238E27FC236}">
                <a16:creationId xmlns:a16="http://schemas.microsoft.com/office/drawing/2014/main" id="{FDB4A68E-4C40-6741-BE38-2B40E9C74C76}"/>
              </a:ext>
            </a:extLst>
          </p:cNvPr>
          <p:cNvSpPr/>
          <p:nvPr/>
        </p:nvSpPr>
        <p:spPr>
          <a:xfrm>
            <a:off x="2141276" y="6118011"/>
            <a:ext cx="2927479" cy="728207"/>
          </a:xfrm>
          <a:prstGeom prst="wedgeRectCallout">
            <a:avLst>
              <a:gd name="adj1" fmla="val -36465"/>
              <a:gd name="adj2" fmla="val -85461"/>
            </a:avLst>
          </a:prstGeom>
          <a:solidFill>
            <a:srgbClr val="FF99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latin typeface="+mn-ea"/>
                <a:cs typeface="Mplus 1p Medium" panose="020B0502020203020207" pitchFamily="34" charset="-128"/>
              </a:rPr>
              <a:t>複数の選択肢を指定して絞り込み指定する</a:t>
            </a:r>
            <a:r>
              <a:rPr lang="ja-JP" altLang="en-US" sz="1600">
                <a:latin typeface="+mn-ea"/>
                <a:cs typeface="Mplus 1p Medium" panose="020B0502020203020207" pitchFamily="34" charset="-128"/>
              </a:rPr>
              <a:t>こともできる</a:t>
            </a:r>
            <a:endParaRPr lang="ja-JP" altLang="en-US" sz="1600" dirty="0">
              <a:latin typeface="+mn-ea"/>
              <a:cs typeface="Mplus 1p Medium" panose="020B0502020203020207" pitchFamily="34" charset="-128"/>
            </a:endParaRPr>
          </a:p>
        </p:txBody>
      </p:sp>
      <p:sp>
        <p:nvSpPr>
          <p:cNvPr id="19" name="角丸四角形 18">
            <a:extLst>
              <a:ext uri="{FF2B5EF4-FFF2-40B4-BE49-F238E27FC236}">
                <a16:creationId xmlns:a16="http://schemas.microsoft.com/office/drawing/2014/main" id="{B3044B2F-34F2-FF45-A92C-78FCFC941ED5}"/>
              </a:ext>
            </a:extLst>
          </p:cNvPr>
          <p:cNvSpPr/>
          <p:nvPr/>
        </p:nvSpPr>
        <p:spPr>
          <a:xfrm>
            <a:off x="5592387" y="5673317"/>
            <a:ext cx="3993795" cy="612121"/>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Tree>
    <p:extLst>
      <p:ext uri="{BB962C8B-B14F-4D97-AF65-F5344CB8AC3E}">
        <p14:creationId xmlns:p14="http://schemas.microsoft.com/office/powerpoint/2010/main" val="2861182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21</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１１：絞り込み条件で月の日付を指定</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91C92583-6556-2C4A-B20B-235F83590E6C}"/>
              </a:ext>
            </a:extLst>
          </p:cNvPr>
          <p:cNvSpPr txBox="1">
            <a:spLocks/>
          </p:cNvSpPr>
          <p:nvPr/>
        </p:nvSpPr>
        <p:spPr>
          <a:xfrm>
            <a:off x="215900" y="940158"/>
            <a:ext cx="11467193" cy="1692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絞り込み条件で入力タイプが「日付」の項目で「今月」「先月」「来月」を指定する時、</a:t>
            </a:r>
            <a:br>
              <a:rPr lang="en-US" altLang="ja-JP" dirty="0">
                <a:solidFill>
                  <a:schemeClr val="tx1"/>
                </a:solidFill>
                <a:latin typeface="+mn-ea"/>
                <a:cs typeface="Mplus 1p Medium" panose="020B0502020203020207" pitchFamily="34" charset="-128"/>
              </a:rPr>
            </a:br>
            <a:r>
              <a:rPr lang="ja-JP" altLang="en-US" dirty="0">
                <a:solidFill>
                  <a:schemeClr val="tx1"/>
                </a:solidFill>
                <a:latin typeface="+mn-ea"/>
                <a:cs typeface="Mplus 1p Medium" panose="020B0502020203020207" pitchFamily="34" charset="-128"/>
              </a:rPr>
              <a:t>「</a:t>
            </a:r>
            <a:r>
              <a:rPr lang="en-US" altLang="ja-JP" dirty="0">
                <a:solidFill>
                  <a:schemeClr val="tx1"/>
                </a:solidFill>
                <a:latin typeface="+mn-ea"/>
                <a:cs typeface="Mplus 1p Medium" panose="020B0502020203020207" pitchFamily="34" charset="-128"/>
              </a:rPr>
              <a:t>1</a:t>
            </a:r>
            <a:r>
              <a:rPr lang="ja-JP" altLang="en-US" dirty="0">
                <a:solidFill>
                  <a:schemeClr val="tx1"/>
                </a:solidFill>
                <a:latin typeface="+mn-ea"/>
                <a:cs typeface="Mplus 1p Medium" panose="020B0502020203020207" pitchFamily="34" charset="-128"/>
              </a:rPr>
              <a:t>日」「</a:t>
            </a:r>
            <a:r>
              <a:rPr lang="en-US" altLang="ja-JP" dirty="0">
                <a:solidFill>
                  <a:schemeClr val="tx1"/>
                </a:solidFill>
                <a:latin typeface="+mn-ea"/>
                <a:cs typeface="Mplus 1p Medium" panose="020B0502020203020207" pitchFamily="34" charset="-128"/>
              </a:rPr>
              <a:t>14</a:t>
            </a:r>
            <a:r>
              <a:rPr lang="ja-JP" altLang="en-US" dirty="0">
                <a:solidFill>
                  <a:schemeClr val="tx1"/>
                </a:solidFill>
                <a:latin typeface="+mn-ea"/>
                <a:cs typeface="Mplus 1p Medium" panose="020B0502020203020207" pitchFamily="34" charset="-128"/>
              </a:rPr>
              <a:t>日」などの特定の日付の他、「すべて」や「末日」などを選択する</a:t>
            </a:r>
            <a:r>
              <a:rPr lang="ja-JP" altLang="en-US">
                <a:solidFill>
                  <a:schemeClr val="tx1"/>
                </a:solidFill>
                <a:latin typeface="+mn-ea"/>
                <a:cs typeface="Mplus 1p Medium" panose="020B0502020203020207" pitchFamily="34" charset="-128"/>
              </a:rPr>
              <a:t>ことができます</a:t>
            </a:r>
            <a:r>
              <a:rPr lang="ja-JP" altLang="en-US" dirty="0">
                <a:solidFill>
                  <a:schemeClr val="tx1"/>
                </a:solidFill>
                <a:latin typeface="+mn-ea"/>
                <a:cs typeface="Mplus 1p Medium" panose="020B0502020203020207" pitchFamily="34" charset="-128"/>
              </a:rPr>
              <a:t>。</a:t>
            </a:r>
            <a:endParaRPr lang="en-US" altLang="ja-JP" dirty="0">
              <a:solidFill>
                <a:schemeClr val="tx1"/>
              </a:solidFill>
              <a:latin typeface="+mn-ea"/>
              <a:cs typeface="Mplus 1p Medium" panose="020B0502020203020207" pitchFamily="34" charset="-128"/>
            </a:endParaRPr>
          </a:p>
        </p:txBody>
      </p:sp>
      <p:pic>
        <p:nvPicPr>
          <p:cNvPr id="7" name="図 6">
            <a:extLst>
              <a:ext uri="{FF2B5EF4-FFF2-40B4-BE49-F238E27FC236}">
                <a16:creationId xmlns:a16="http://schemas.microsoft.com/office/drawing/2014/main" id="{A1A3D667-5C25-6C48-A867-8AD304AFCF1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871093" y="2114468"/>
            <a:ext cx="579080" cy="4687937"/>
          </a:xfrm>
          <a:prstGeom prst="rect">
            <a:avLst/>
          </a:prstGeom>
        </p:spPr>
      </p:pic>
      <p:pic>
        <p:nvPicPr>
          <p:cNvPr id="8" name="図 7">
            <a:extLst>
              <a:ext uri="{FF2B5EF4-FFF2-40B4-BE49-F238E27FC236}">
                <a16:creationId xmlns:a16="http://schemas.microsoft.com/office/drawing/2014/main" id="{14AE0A63-9640-5840-B46F-8FE9FC12F3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2787" y="2386268"/>
            <a:ext cx="6054393" cy="3548756"/>
          </a:xfrm>
          <a:prstGeom prst="rect">
            <a:avLst/>
          </a:prstGeom>
        </p:spPr>
      </p:pic>
      <p:sp>
        <p:nvSpPr>
          <p:cNvPr id="9" name="角丸四角形 8">
            <a:extLst>
              <a:ext uri="{FF2B5EF4-FFF2-40B4-BE49-F238E27FC236}">
                <a16:creationId xmlns:a16="http://schemas.microsoft.com/office/drawing/2014/main" id="{6DDF6750-9431-6049-9BE5-9A45A702D78F}"/>
              </a:ext>
            </a:extLst>
          </p:cNvPr>
          <p:cNvSpPr/>
          <p:nvPr/>
        </p:nvSpPr>
        <p:spPr>
          <a:xfrm>
            <a:off x="3565659" y="4544376"/>
            <a:ext cx="743673" cy="336631"/>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0" name="角丸四角形 9">
            <a:extLst>
              <a:ext uri="{FF2B5EF4-FFF2-40B4-BE49-F238E27FC236}">
                <a16:creationId xmlns:a16="http://schemas.microsoft.com/office/drawing/2014/main" id="{B86C1BB6-95B6-ED41-A227-CEA519CB72CC}"/>
              </a:ext>
            </a:extLst>
          </p:cNvPr>
          <p:cNvSpPr/>
          <p:nvPr/>
        </p:nvSpPr>
        <p:spPr>
          <a:xfrm>
            <a:off x="7859520" y="2114467"/>
            <a:ext cx="579080" cy="4687937"/>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1" name="右矢印 10">
            <a:extLst>
              <a:ext uri="{FF2B5EF4-FFF2-40B4-BE49-F238E27FC236}">
                <a16:creationId xmlns:a16="http://schemas.microsoft.com/office/drawing/2014/main" id="{9CD87DEE-B778-5248-999A-2B5035BE973C}"/>
              </a:ext>
            </a:extLst>
          </p:cNvPr>
          <p:cNvSpPr/>
          <p:nvPr/>
        </p:nvSpPr>
        <p:spPr>
          <a:xfrm>
            <a:off x="4332480" y="4544376"/>
            <a:ext cx="3515465" cy="336631"/>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Tree>
    <p:extLst>
      <p:ext uri="{BB962C8B-B14F-4D97-AF65-F5344CB8AC3E}">
        <p14:creationId xmlns:p14="http://schemas.microsoft.com/office/powerpoint/2010/main" val="3040831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22</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１２：自動採番項目の強化</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B642159B-1752-D346-82BE-FEC7AF80DE71}"/>
              </a:ext>
            </a:extLst>
          </p:cNvPr>
          <p:cNvSpPr txBox="1">
            <a:spLocks/>
          </p:cNvSpPr>
          <p:nvPr/>
        </p:nvSpPr>
        <p:spPr>
          <a:xfrm>
            <a:off x="215900" y="908697"/>
            <a:ext cx="11276947" cy="1692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自動採番値の前後に付与する文字列で、レコードの登録時刻の年月日を指定できる「予約語」が使えるようになりました。</a:t>
            </a:r>
            <a:endParaRPr lang="en-US" altLang="ja-JP" dirty="0">
              <a:solidFill>
                <a:schemeClr val="tx1"/>
              </a:solidFill>
              <a:latin typeface="+mn-ea"/>
              <a:cs typeface="Mplus 1p Medium" panose="020B0502020203020207" pitchFamily="34" charset="-128"/>
            </a:endParaRPr>
          </a:p>
        </p:txBody>
      </p:sp>
      <p:sp>
        <p:nvSpPr>
          <p:cNvPr id="7" name="角丸四角形 6">
            <a:extLst>
              <a:ext uri="{FF2B5EF4-FFF2-40B4-BE49-F238E27FC236}">
                <a16:creationId xmlns:a16="http://schemas.microsoft.com/office/drawing/2014/main" id="{54D458B0-535B-C143-8E20-DE8A5E376BD5}"/>
              </a:ext>
            </a:extLst>
          </p:cNvPr>
          <p:cNvSpPr/>
          <p:nvPr/>
        </p:nvSpPr>
        <p:spPr>
          <a:xfrm>
            <a:off x="6725546" y="5266231"/>
            <a:ext cx="2939971" cy="1104312"/>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pic>
        <p:nvPicPr>
          <p:cNvPr id="8" name="図 7">
            <a:extLst>
              <a:ext uri="{FF2B5EF4-FFF2-40B4-BE49-F238E27FC236}">
                <a16:creationId xmlns:a16="http://schemas.microsoft.com/office/drawing/2014/main" id="{7176EA96-3042-894B-9B0C-DF52B40E328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2"/>
          <a:stretch/>
        </p:blipFill>
        <p:spPr>
          <a:xfrm>
            <a:off x="6366728" y="4070623"/>
            <a:ext cx="4985868" cy="2787377"/>
          </a:xfrm>
          <a:prstGeom prst="rect">
            <a:avLst/>
          </a:prstGeom>
        </p:spPr>
      </p:pic>
      <p:pic>
        <p:nvPicPr>
          <p:cNvPr id="9" name="図 8">
            <a:extLst>
              <a:ext uri="{FF2B5EF4-FFF2-40B4-BE49-F238E27FC236}">
                <a16:creationId xmlns:a16="http://schemas.microsoft.com/office/drawing/2014/main" id="{3FD5B602-25DD-5D4C-8CD8-BB45120D821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44024" y="2306881"/>
            <a:ext cx="5348976" cy="3275635"/>
          </a:xfrm>
          <a:prstGeom prst="rect">
            <a:avLst/>
          </a:prstGeom>
        </p:spPr>
      </p:pic>
      <p:sp>
        <p:nvSpPr>
          <p:cNvPr id="10" name="四角形吹き出し 9">
            <a:extLst>
              <a:ext uri="{FF2B5EF4-FFF2-40B4-BE49-F238E27FC236}">
                <a16:creationId xmlns:a16="http://schemas.microsoft.com/office/drawing/2014/main" id="{D477DC7E-DB9D-3F4E-B861-9636C0F4ABA3}"/>
              </a:ext>
            </a:extLst>
          </p:cNvPr>
          <p:cNvSpPr/>
          <p:nvPr/>
        </p:nvSpPr>
        <p:spPr>
          <a:xfrm>
            <a:off x="6061932" y="2140304"/>
            <a:ext cx="5200891" cy="1475463"/>
          </a:xfrm>
          <a:prstGeom prst="wedgeRectCallout">
            <a:avLst>
              <a:gd name="adj1" fmla="val -47219"/>
              <a:gd name="adj2" fmla="val 95601"/>
            </a:avLst>
          </a:prstGeom>
          <a:solidFill>
            <a:srgbClr val="FF99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latin typeface="+mn-ea"/>
                <a:cs typeface="Mplus 1p Medium" panose="020B0502020203020207" pitchFamily="34" charset="-128"/>
              </a:rPr>
              <a:t>「</a:t>
            </a:r>
            <a:r>
              <a:rPr lang="en-US" altLang="ja-JP" sz="1600" dirty="0">
                <a:latin typeface="+mn-ea"/>
                <a:cs typeface="Mplus 1p Medium" panose="020B0502020203020207" pitchFamily="34" charset="-128"/>
              </a:rPr>
              <a:t>CY-%YY%%MM%%DD%</a:t>
            </a:r>
            <a:r>
              <a:rPr lang="ja-JP" altLang="en-US" sz="1600" dirty="0">
                <a:latin typeface="+mn-ea"/>
                <a:cs typeface="Mplus 1p Medium" panose="020B0502020203020207" pitchFamily="34" charset="-128"/>
              </a:rPr>
              <a:t>」をしているすると</a:t>
            </a:r>
            <a:r>
              <a:rPr lang="en-US" altLang="ja-JP" sz="1600" dirty="0">
                <a:latin typeface="+mn-ea"/>
                <a:cs typeface="Mplus 1p Medium" panose="020B0502020203020207" pitchFamily="34" charset="-128"/>
              </a:rPr>
              <a:t>2015</a:t>
            </a:r>
            <a:r>
              <a:rPr lang="ja-JP" altLang="en-US" sz="1600" dirty="0">
                <a:latin typeface="+mn-ea"/>
                <a:cs typeface="Mplus 1p Medium" panose="020B0502020203020207" pitchFamily="34" charset="-128"/>
              </a:rPr>
              <a:t>年</a:t>
            </a:r>
            <a:r>
              <a:rPr lang="en-US" altLang="ja-JP" sz="1600" dirty="0">
                <a:latin typeface="+mn-ea"/>
                <a:cs typeface="Mplus 1p Medium" panose="020B0502020203020207" pitchFamily="34" charset="-128"/>
              </a:rPr>
              <a:t>5</a:t>
            </a:r>
            <a:r>
              <a:rPr lang="ja-JP" altLang="en-US" sz="1600" dirty="0">
                <a:latin typeface="+mn-ea"/>
                <a:cs typeface="Mplus 1p Medium" panose="020B0502020203020207" pitchFamily="34" charset="-128"/>
              </a:rPr>
              <a:t>月</a:t>
            </a:r>
            <a:r>
              <a:rPr lang="en-US" altLang="ja-JP" sz="1600" dirty="0">
                <a:latin typeface="+mn-ea"/>
                <a:cs typeface="Mplus 1p Medium" panose="020B0502020203020207" pitchFamily="34" charset="-128"/>
              </a:rPr>
              <a:t>25</a:t>
            </a:r>
            <a:r>
              <a:rPr lang="ja-JP" altLang="en-US" sz="1600" dirty="0">
                <a:latin typeface="+mn-ea"/>
                <a:cs typeface="Mplus 1p Medium" panose="020B0502020203020207" pitchFamily="34" charset="-128"/>
              </a:rPr>
              <a:t>日に登録されたレコードには</a:t>
            </a:r>
            <a:endParaRPr lang="en-US" altLang="ja-JP" sz="1600" dirty="0">
              <a:latin typeface="+mn-ea"/>
              <a:cs typeface="Mplus 1p Medium" panose="020B0502020203020207" pitchFamily="34" charset="-128"/>
            </a:endParaRPr>
          </a:p>
          <a:p>
            <a:r>
              <a:rPr lang="ja-JP" altLang="en-US" sz="1600" dirty="0">
                <a:latin typeface="+mn-ea"/>
                <a:cs typeface="Mplus 1p Medium" panose="020B0502020203020207" pitchFamily="34" charset="-128"/>
              </a:rPr>
              <a:t>「</a:t>
            </a:r>
            <a:r>
              <a:rPr lang="en-US" altLang="ja-JP" sz="1600" dirty="0">
                <a:latin typeface="+mn-ea"/>
                <a:cs typeface="Mplus 1p Medium" panose="020B0502020203020207" pitchFamily="34" charset="-128"/>
              </a:rPr>
              <a:t>CY-150525XXX</a:t>
            </a:r>
            <a:r>
              <a:rPr lang="ja-JP" altLang="en-US" sz="1600" dirty="0">
                <a:latin typeface="+mn-ea"/>
                <a:cs typeface="Mplus 1p Medium" panose="020B0502020203020207" pitchFamily="34" charset="-128"/>
              </a:rPr>
              <a:t>（自動採番の値）」が</a:t>
            </a:r>
            <a:r>
              <a:rPr lang="ja-JP" altLang="en-US" sz="1600">
                <a:latin typeface="+mn-ea"/>
                <a:cs typeface="Mplus 1p Medium" panose="020B0502020203020207" pitchFamily="34" charset="-128"/>
              </a:rPr>
              <a:t>登録されます</a:t>
            </a:r>
            <a:endParaRPr lang="ja-JP" altLang="en-US" sz="1600" dirty="0">
              <a:latin typeface="+mn-ea"/>
              <a:cs typeface="Mplus 1p Medium" panose="020B0502020203020207" pitchFamily="34" charset="-128"/>
            </a:endParaRPr>
          </a:p>
        </p:txBody>
      </p:sp>
      <p:sp>
        <p:nvSpPr>
          <p:cNvPr id="11" name="角丸四角形 10">
            <a:extLst>
              <a:ext uri="{FF2B5EF4-FFF2-40B4-BE49-F238E27FC236}">
                <a16:creationId xmlns:a16="http://schemas.microsoft.com/office/drawing/2014/main" id="{CD5CE7DF-019F-F549-8D53-0279E9E52DC0}"/>
              </a:ext>
            </a:extLst>
          </p:cNvPr>
          <p:cNvSpPr/>
          <p:nvPr/>
        </p:nvSpPr>
        <p:spPr>
          <a:xfrm>
            <a:off x="2523936" y="3773100"/>
            <a:ext cx="1250067" cy="190605"/>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2" name="角丸四角形 11">
            <a:extLst>
              <a:ext uri="{FF2B5EF4-FFF2-40B4-BE49-F238E27FC236}">
                <a16:creationId xmlns:a16="http://schemas.microsoft.com/office/drawing/2014/main" id="{5F0DC651-EEED-4E45-8DFB-5454D0CAE109}"/>
              </a:ext>
            </a:extLst>
          </p:cNvPr>
          <p:cNvSpPr/>
          <p:nvPr/>
        </p:nvSpPr>
        <p:spPr>
          <a:xfrm>
            <a:off x="4152365" y="3754096"/>
            <a:ext cx="1404136" cy="840807"/>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3" name="右矢印 12">
            <a:extLst>
              <a:ext uri="{FF2B5EF4-FFF2-40B4-BE49-F238E27FC236}">
                <a16:creationId xmlns:a16="http://schemas.microsoft.com/office/drawing/2014/main" id="{8910451E-5D6E-3442-B3FB-FA2DE69A29CD}"/>
              </a:ext>
            </a:extLst>
          </p:cNvPr>
          <p:cNvSpPr/>
          <p:nvPr/>
        </p:nvSpPr>
        <p:spPr>
          <a:xfrm rot="1857182">
            <a:off x="5480648" y="4197438"/>
            <a:ext cx="1709935" cy="553699"/>
          </a:xfrm>
          <a:prstGeom prst="rightArrow">
            <a:avLst>
              <a:gd name="adj1" fmla="val 50000"/>
              <a:gd name="adj2" fmla="val 7750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4" name="角丸四角形 13">
            <a:extLst>
              <a:ext uri="{FF2B5EF4-FFF2-40B4-BE49-F238E27FC236}">
                <a16:creationId xmlns:a16="http://schemas.microsoft.com/office/drawing/2014/main" id="{D36F81E2-D420-F94D-8DCE-CA8A69CE4BB8}"/>
              </a:ext>
            </a:extLst>
          </p:cNvPr>
          <p:cNvSpPr/>
          <p:nvPr/>
        </p:nvSpPr>
        <p:spPr>
          <a:xfrm>
            <a:off x="7001670" y="4847367"/>
            <a:ext cx="1135989" cy="1402712"/>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Tree>
    <p:extLst>
      <p:ext uri="{BB962C8B-B14F-4D97-AF65-F5344CB8AC3E}">
        <p14:creationId xmlns:p14="http://schemas.microsoft.com/office/powerpoint/2010/main" val="279985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23</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１３：レコード全体への条件書式設定</a:t>
            </a:r>
            <a:endParaRPr lang="ja-JP" altLang="en-US" sz="2800" dirty="0">
              <a:latin typeface="+mn-ea"/>
              <a:ea typeface="+mn-ea"/>
              <a:cs typeface="Mplus 1p Medium" panose="020B0502020203020207" pitchFamily="34" charset="-128"/>
            </a:endParaRPr>
          </a:p>
        </p:txBody>
      </p:sp>
      <p:pic>
        <p:nvPicPr>
          <p:cNvPr id="6" name="図 5">
            <a:extLst>
              <a:ext uri="{FF2B5EF4-FFF2-40B4-BE49-F238E27FC236}">
                <a16:creationId xmlns:a16="http://schemas.microsoft.com/office/drawing/2014/main" id="{0F413AB1-96E4-DB46-9F12-74A68915BF8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79991" y="2350554"/>
            <a:ext cx="4206975" cy="3657600"/>
          </a:xfrm>
          <a:prstGeom prst="rect">
            <a:avLst/>
          </a:prstGeom>
        </p:spPr>
      </p:pic>
      <p:pic>
        <p:nvPicPr>
          <p:cNvPr id="7" name="図 6">
            <a:extLst>
              <a:ext uri="{FF2B5EF4-FFF2-40B4-BE49-F238E27FC236}">
                <a16:creationId xmlns:a16="http://schemas.microsoft.com/office/drawing/2014/main" id="{7BC337A7-2C66-C149-AEF7-1AA2DBBBF40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905208" y="3040650"/>
            <a:ext cx="7070891" cy="2144667"/>
          </a:xfrm>
          <a:prstGeom prst="rect">
            <a:avLst/>
          </a:prstGeom>
        </p:spPr>
      </p:pic>
      <p:sp>
        <p:nvSpPr>
          <p:cNvPr id="8" name="コンテンツ プレースホルダー 2">
            <a:extLst>
              <a:ext uri="{FF2B5EF4-FFF2-40B4-BE49-F238E27FC236}">
                <a16:creationId xmlns:a16="http://schemas.microsoft.com/office/drawing/2014/main" id="{6B7B2712-3019-A046-ADD3-910907A66B64}"/>
              </a:ext>
            </a:extLst>
          </p:cNvPr>
          <p:cNvSpPr txBox="1">
            <a:spLocks/>
          </p:cNvSpPr>
          <p:nvPr/>
        </p:nvSpPr>
        <p:spPr>
          <a:xfrm>
            <a:off x="261748" y="940158"/>
            <a:ext cx="11276947" cy="1692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デヂエでは「項目」ごとの条件書式の設定で、１つの設定につき１つの条件しか</a:t>
            </a:r>
            <a:r>
              <a:rPr lang="ja-JP" altLang="en-US">
                <a:solidFill>
                  <a:schemeClr val="tx1"/>
                </a:solidFill>
                <a:latin typeface="+mn-ea"/>
                <a:cs typeface="Mplus 1p Medium" panose="020B0502020203020207" pitchFamily="34" charset="-128"/>
              </a:rPr>
              <a:t>設定ができません</a:t>
            </a:r>
            <a:r>
              <a:rPr lang="ja-JP" altLang="en-US" dirty="0">
                <a:solidFill>
                  <a:schemeClr val="tx1"/>
                </a:solidFill>
                <a:latin typeface="+mn-ea"/>
                <a:cs typeface="Mplus 1p Medium" panose="020B0502020203020207" pitchFamily="34" charset="-128"/>
              </a:rPr>
              <a:t>でしたが、レコード全体に対して複数の条件を組み合わせて、条件書式</a:t>
            </a:r>
            <a:r>
              <a:rPr lang="ja-JP" altLang="en-US">
                <a:solidFill>
                  <a:schemeClr val="tx1"/>
                </a:solidFill>
                <a:latin typeface="+mn-ea"/>
                <a:cs typeface="Mplus 1p Medium" panose="020B0502020203020207" pitchFamily="34" charset="-128"/>
              </a:rPr>
              <a:t>を設定できるように</a:t>
            </a:r>
            <a:r>
              <a:rPr lang="ja-JP" altLang="en-US" dirty="0">
                <a:solidFill>
                  <a:schemeClr val="tx1"/>
                </a:solidFill>
                <a:latin typeface="+mn-ea"/>
                <a:cs typeface="Mplus 1p Medium" panose="020B0502020203020207" pitchFamily="34" charset="-128"/>
              </a:rPr>
              <a:t>なりました。</a:t>
            </a:r>
            <a:br>
              <a:rPr lang="ja-JP" altLang="en-US" dirty="0">
                <a:solidFill>
                  <a:schemeClr val="tx1"/>
                </a:solidFill>
                <a:latin typeface="+mn-ea"/>
                <a:cs typeface="Mplus 1p Medium" panose="020B0502020203020207" pitchFamily="34" charset="-128"/>
              </a:rPr>
            </a:br>
            <a:endParaRPr lang="ja-JP" altLang="en-US" dirty="0">
              <a:solidFill>
                <a:schemeClr val="tx1"/>
              </a:solidFill>
              <a:latin typeface="+mn-ea"/>
              <a:cs typeface="Mplus 1p Medium" panose="020B0502020203020207" pitchFamily="34" charset="-128"/>
            </a:endParaRPr>
          </a:p>
        </p:txBody>
      </p:sp>
      <p:sp>
        <p:nvSpPr>
          <p:cNvPr id="9" name="角丸四角形 8">
            <a:extLst>
              <a:ext uri="{FF2B5EF4-FFF2-40B4-BE49-F238E27FC236}">
                <a16:creationId xmlns:a16="http://schemas.microsoft.com/office/drawing/2014/main" id="{BB06863F-2B2C-D047-8E1D-0FFDDD2601E5}"/>
              </a:ext>
            </a:extLst>
          </p:cNvPr>
          <p:cNvSpPr/>
          <p:nvPr/>
        </p:nvSpPr>
        <p:spPr>
          <a:xfrm>
            <a:off x="5396349" y="3713708"/>
            <a:ext cx="6579751" cy="577539"/>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0" name="角丸四角形 9">
            <a:extLst>
              <a:ext uri="{FF2B5EF4-FFF2-40B4-BE49-F238E27FC236}">
                <a16:creationId xmlns:a16="http://schemas.microsoft.com/office/drawing/2014/main" id="{5EC6E8B1-86CA-1D4B-8F16-583294802EE7}"/>
              </a:ext>
            </a:extLst>
          </p:cNvPr>
          <p:cNvSpPr/>
          <p:nvPr/>
        </p:nvSpPr>
        <p:spPr>
          <a:xfrm>
            <a:off x="1319223" y="3455220"/>
            <a:ext cx="3237893" cy="1002403"/>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1" name="右矢印 10">
            <a:extLst>
              <a:ext uri="{FF2B5EF4-FFF2-40B4-BE49-F238E27FC236}">
                <a16:creationId xmlns:a16="http://schemas.microsoft.com/office/drawing/2014/main" id="{74E258D4-7295-2F48-915E-1C10196A803C}"/>
              </a:ext>
            </a:extLst>
          </p:cNvPr>
          <p:cNvSpPr/>
          <p:nvPr/>
        </p:nvSpPr>
        <p:spPr>
          <a:xfrm>
            <a:off x="4428796" y="3770329"/>
            <a:ext cx="967553" cy="520917"/>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Tree>
    <p:extLst>
      <p:ext uri="{BB962C8B-B14F-4D97-AF65-F5344CB8AC3E}">
        <p14:creationId xmlns:p14="http://schemas.microsoft.com/office/powerpoint/2010/main" val="3007450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24</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１４：書式・条件書式の背景色・文字色を追加</a:t>
            </a:r>
            <a:endParaRPr lang="ja-JP" altLang="en-US" sz="2800" dirty="0">
              <a:latin typeface="+mn-ea"/>
              <a:ea typeface="+mn-ea"/>
              <a:cs typeface="Mplus 1p Medium" panose="020B0502020203020207" pitchFamily="34" charset="-128"/>
            </a:endParaRPr>
          </a:p>
        </p:txBody>
      </p:sp>
      <p:pic>
        <p:nvPicPr>
          <p:cNvPr id="6" name="図 5">
            <a:extLst>
              <a:ext uri="{FF2B5EF4-FFF2-40B4-BE49-F238E27FC236}">
                <a16:creationId xmlns:a16="http://schemas.microsoft.com/office/drawing/2014/main" id="{A6F3B115-0AB6-1C47-8D9A-BE6E6477426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576368" y="2838460"/>
            <a:ext cx="3803732" cy="1768888"/>
          </a:xfrm>
          <a:prstGeom prst="rect">
            <a:avLst/>
          </a:prstGeom>
        </p:spPr>
      </p:pic>
      <p:pic>
        <p:nvPicPr>
          <p:cNvPr id="7" name="図 6">
            <a:extLst>
              <a:ext uri="{FF2B5EF4-FFF2-40B4-BE49-F238E27FC236}">
                <a16:creationId xmlns:a16="http://schemas.microsoft.com/office/drawing/2014/main" id="{5D36DC62-397B-E948-AD76-4A2F20FC68E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576368" y="4772814"/>
            <a:ext cx="3849100" cy="1359559"/>
          </a:xfrm>
          <a:prstGeom prst="rect">
            <a:avLst/>
          </a:prstGeom>
        </p:spPr>
      </p:pic>
      <p:sp>
        <p:nvSpPr>
          <p:cNvPr id="8" name="コンテンツ プレースホルダー 2">
            <a:extLst>
              <a:ext uri="{FF2B5EF4-FFF2-40B4-BE49-F238E27FC236}">
                <a16:creationId xmlns:a16="http://schemas.microsoft.com/office/drawing/2014/main" id="{4AF70B90-BB9F-5246-8A53-E1D57F06A327}"/>
              </a:ext>
            </a:extLst>
          </p:cNvPr>
          <p:cNvSpPr txBox="1">
            <a:spLocks/>
          </p:cNvSpPr>
          <p:nvPr/>
        </p:nvSpPr>
        <p:spPr>
          <a:xfrm>
            <a:off x="262850" y="940158"/>
            <a:ext cx="11276947" cy="1692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レコードの背景色・文字色に指定できる色の</a:t>
            </a:r>
            <a:r>
              <a:rPr lang="ja-JP" altLang="en-US">
                <a:solidFill>
                  <a:schemeClr val="tx1"/>
                </a:solidFill>
                <a:latin typeface="+mn-ea"/>
                <a:cs typeface="Mplus 1p Medium" panose="020B0502020203020207" pitchFamily="34" charset="-128"/>
              </a:rPr>
              <a:t>バリエーションが増えました。</a:t>
            </a:r>
            <a:endParaRPr lang="en-US" altLang="ja-JP" dirty="0">
              <a:solidFill>
                <a:schemeClr val="tx1"/>
              </a:solidFill>
              <a:latin typeface="+mn-ea"/>
              <a:cs typeface="Mplus 1p Medium" panose="020B0502020203020207" pitchFamily="34" charset="-128"/>
            </a:endParaRPr>
          </a:p>
        </p:txBody>
      </p:sp>
      <p:sp>
        <p:nvSpPr>
          <p:cNvPr id="9" name="角丸四角形 8">
            <a:extLst>
              <a:ext uri="{FF2B5EF4-FFF2-40B4-BE49-F238E27FC236}">
                <a16:creationId xmlns:a16="http://schemas.microsoft.com/office/drawing/2014/main" id="{47456D71-C459-2B4C-9248-80C09388E0E2}"/>
              </a:ext>
            </a:extLst>
          </p:cNvPr>
          <p:cNvSpPr/>
          <p:nvPr/>
        </p:nvSpPr>
        <p:spPr>
          <a:xfrm>
            <a:off x="7674104" y="3468644"/>
            <a:ext cx="1401755" cy="748587"/>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0" name="角丸四角形 9">
            <a:extLst>
              <a:ext uri="{FF2B5EF4-FFF2-40B4-BE49-F238E27FC236}">
                <a16:creationId xmlns:a16="http://schemas.microsoft.com/office/drawing/2014/main" id="{F6DA25DB-D5C6-A542-9C90-57C901DFF006}"/>
              </a:ext>
            </a:extLst>
          </p:cNvPr>
          <p:cNvSpPr/>
          <p:nvPr/>
        </p:nvSpPr>
        <p:spPr>
          <a:xfrm>
            <a:off x="7806438" y="5282700"/>
            <a:ext cx="1388963" cy="717028"/>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pic>
        <p:nvPicPr>
          <p:cNvPr id="11" name="図 10">
            <a:extLst>
              <a:ext uri="{FF2B5EF4-FFF2-40B4-BE49-F238E27FC236}">
                <a16:creationId xmlns:a16="http://schemas.microsoft.com/office/drawing/2014/main" id="{84FA18FD-1535-AC4A-871D-F836B4DC616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90974" y="2807156"/>
            <a:ext cx="4717035" cy="1769487"/>
          </a:xfrm>
          <a:prstGeom prst="rect">
            <a:avLst/>
          </a:prstGeom>
        </p:spPr>
      </p:pic>
      <p:sp>
        <p:nvSpPr>
          <p:cNvPr id="12" name="角丸四角形 11">
            <a:extLst>
              <a:ext uri="{FF2B5EF4-FFF2-40B4-BE49-F238E27FC236}">
                <a16:creationId xmlns:a16="http://schemas.microsoft.com/office/drawing/2014/main" id="{07D1076D-0C9B-3F49-96FD-46B87FA1E1FE}"/>
              </a:ext>
            </a:extLst>
          </p:cNvPr>
          <p:cNvSpPr/>
          <p:nvPr/>
        </p:nvSpPr>
        <p:spPr>
          <a:xfrm>
            <a:off x="1564600" y="3225127"/>
            <a:ext cx="3645315" cy="336364"/>
          </a:xfrm>
          <a:prstGeom prst="roundRect">
            <a:avLst>
              <a:gd name="adj" fmla="val 3714"/>
            </a:avLst>
          </a:prstGeom>
          <a:noFill/>
          <a:ln w="57150" cmpd="sng">
            <a:solidFill>
              <a:srgbClr val="5AB152"/>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3" name="角丸四角形 12">
            <a:extLst>
              <a:ext uri="{FF2B5EF4-FFF2-40B4-BE49-F238E27FC236}">
                <a16:creationId xmlns:a16="http://schemas.microsoft.com/office/drawing/2014/main" id="{F52BE588-BB4A-7746-A1B4-C0BF358DA7E7}"/>
              </a:ext>
            </a:extLst>
          </p:cNvPr>
          <p:cNvSpPr/>
          <p:nvPr/>
        </p:nvSpPr>
        <p:spPr>
          <a:xfrm>
            <a:off x="1564598" y="4127615"/>
            <a:ext cx="3645315" cy="336364"/>
          </a:xfrm>
          <a:prstGeom prst="roundRect">
            <a:avLst>
              <a:gd name="adj" fmla="val 3714"/>
            </a:avLst>
          </a:prstGeom>
          <a:noFill/>
          <a:ln w="57150" cmpd="sng">
            <a:solidFill>
              <a:srgbClr val="5AB152"/>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14" name="右矢印 13">
            <a:extLst>
              <a:ext uri="{FF2B5EF4-FFF2-40B4-BE49-F238E27FC236}">
                <a16:creationId xmlns:a16="http://schemas.microsoft.com/office/drawing/2014/main" id="{082DCF95-1B34-6943-B6BF-ADF4F1541071}"/>
              </a:ext>
            </a:extLst>
          </p:cNvPr>
          <p:cNvSpPr/>
          <p:nvPr/>
        </p:nvSpPr>
        <p:spPr>
          <a:xfrm rot="820174">
            <a:off x="5250086" y="3432620"/>
            <a:ext cx="2471521" cy="405625"/>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pic>
        <p:nvPicPr>
          <p:cNvPr id="15" name="図 14">
            <a:extLst>
              <a:ext uri="{FF2B5EF4-FFF2-40B4-BE49-F238E27FC236}">
                <a16:creationId xmlns:a16="http://schemas.microsoft.com/office/drawing/2014/main" id="{21CADF48-49B0-FE42-9B3C-3B8E6B6C3D1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64597" y="2091385"/>
            <a:ext cx="2901244" cy="541589"/>
          </a:xfrm>
          <a:prstGeom prst="rect">
            <a:avLst/>
          </a:prstGeom>
        </p:spPr>
      </p:pic>
      <p:pic>
        <p:nvPicPr>
          <p:cNvPr id="16" name="図 15">
            <a:extLst>
              <a:ext uri="{FF2B5EF4-FFF2-40B4-BE49-F238E27FC236}">
                <a16:creationId xmlns:a16="http://schemas.microsoft.com/office/drawing/2014/main" id="{833EAFD1-BC65-CB45-BBDA-E7837F830E7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277010" y="1876414"/>
            <a:ext cx="2195943" cy="521175"/>
          </a:xfrm>
          <a:prstGeom prst="rect">
            <a:avLst/>
          </a:prstGeom>
        </p:spPr>
      </p:pic>
      <p:sp>
        <p:nvSpPr>
          <p:cNvPr id="17" name="テキスト ボックス 16">
            <a:extLst>
              <a:ext uri="{FF2B5EF4-FFF2-40B4-BE49-F238E27FC236}">
                <a16:creationId xmlns:a16="http://schemas.microsoft.com/office/drawing/2014/main" id="{B444E5F3-39E8-2545-8ACC-72E2BB387BC9}"/>
              </a:ext>
            </a:extLst>
          </p:cNvPr>
          <p:cNvSpPr txBox="1"/>
          <p:nvPr/>
        </p:nvSpPr>
        <p:spPr>
          <a:xfrm>
            <a:off x="7540222" y="2407980"/>
            <a:ext cx="3310359" cy="369332"/>
          </a:xfrm>
          <a:prstGeom prst="rect">
            <a:avLst/>
          </a:prstGeom>
          <a:noFill/>
        </p:spPr>
        <p:txBody>
          <a:bodyPr wrap="square" rtlCol="0">
            <a:spAutoFit/>
          </a:bodyPr>
          <a:lstStyle/>
          <a:p>
            <a:r>
              <a:rPr lang="ja-JP" altLang="en-US" dirty="0">
                <a:latin typeface="+mn-ea"/>
              </a:rPr>
              <a:t>カスタムアプリ</a:t>
            </a:r>
          </a:p>
        </p:txBody>
      </p:sp>
      <p:sp>
        <p:nvSpPr>
          <p:cNvPr id="18" name="右矢印 17">
            <a:extLst>
              <a:ext uri="{FF2B5EF4-FFF2-40B4-BE49-F238E27FC236}">
                <a16:creationId xmlns:a16="http://schemas.microsoft.com/office/drawing/2014/main" id="{7A2C0EFC-FE9B-CF47-979C-E1D3FAA36D9F}"/>
              </a:ext>
            </a:extLst>
          </p:cNvPr>
          <p:cNvSpPr/>
          <p:nvPr/>
        </p:nvSpPr>
        <p:spPr>
          <a:xfrm rot="1389341">
            <a:off x="5020994" y="4816791"/>
            <a:ext cx="2929699" cy="405625"/>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Tree>
    <p:extLst>
      <p:ext uri="{BB962C8B-B14F-4D97-AF65-F5344CB8AC3E}">
        <p14:creationId xmlns:p14="http://schemas.microsoft.com/office/powerpoint/2010/main" val="4036258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25</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１５：選択できるアイコン</a:t>
            </a:r>
            <a:endParaRPr lang="ja-JP" altLang="en-US" sz="2800" dirty="0">
              <a:latin typeface="+mn-ea"/>
              <a:ea typeface="+mn-ea"/>
              <a:cs typeface="Mplus 1p Medium" panose="020B0502020203020207" pitchFamily="34" charset="-128"/>
            </a:endParaRPr>
          </a:p>
        </p:txBody>
      </p:sp>
      <p:sp>
        <p:nvSpPr>
          <p:cNvPr id="7" name="コンテンツ プレースホルダー 2">
            <a:extLst>
              <a:ext uri="{FF2B5EF4-FFF2-40B4-BE49-F238E27FC236}">
                <a16:creationId xmlns:a16="http://schemas.microsoft.com/office/drawing/2014/main" id="{D95DB75F-B060-ED4B-8187-120F7C4C9AE4}"/>
              </a:ext>
            </a:extLst>
          </p:cNvPr>
          <p:cNvSpPr txBox="1">
            <a:spLocks/>
          </p:cNvSpPr>
          <p:nvPr/>
        </p:nvSpPr>
        <p:spPr>
          <a:xfrm>
            <a:off x="215900" y="888780"/>
            <a:ext cx="11276947" cy="1692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75000"/>
                </a:schemeClr>
              </a:buClr>
              <a:buFont typeface="メイリオ" panose="020B0604030504040204" pitchFamily="50" charset="-128"/>
              <a:buChar char="∎"/>
              <a:defRPr kumimoji="1"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メイリオ" panose="020B0604030504040204" pitchFamily="50" charset="-128"/>
              <a:buChar char="∎"/>
              <a:defRPr kumimoji="1"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A6F8"/>
              </a:buClr>
              <a:buFont typeface="Wingdings" pitchFamily="2" charset="2"/>
              <a:buChar char="n"/>
            </a:pP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選択できるアイコンがデヂエ</a:t>
            </a:r>
            <a:r>
              <a:rPr lang="en-US" altLang="ja-JP" dirty="0">
                <a:solidFill>
                  <a:schemeClr val="tx1"/>
                </a:solidFill>
                <a:latin typeface="+mn-ea"/>
                <a:cs typeface="Mplus 1p Medium" panose="020B0502020203020207" pitchFamily="34" charset="-128"/>
              </a:rPr>
              <a:t>15</a:t>
            </a:r>
            <a:r>
              <a:rPr lang="ja-JP" altLang="en-US" dirty="0">
                <a:solidFill>
                  <a:schemeClr val="tx1"/>
                </a:solidFill>
                <a:latin typeface="+mn-ea"/>
                <a:cs typeface="Mplus 1p Medium" panose="020B0502020203020207" pitchFamily="34" charset="-128"/>
              </a:rPr>
              <a:t>個に対し、カスタムアプリでは</a:t>
            </a:r>
            <a:r>
              <a:rPr lang="en-US" altLang="ja-JP" dirty="0">
                <a:solidFill>
                  <a:schemeClr val="tx1"/>
                </a:solidFill>
                <a:latin typeface="+mn-ea"/>
                <a:cs typeface="Mplus 1p Medium" panose="020B0502020203020207" pitchFamily="34" charset="-128"/>
              </a:rPr>
              <a:t>50</a:t>
            </a:r>
            <a:r>
              <a:rPr lang="ja-JP" altLang="en-US" dirty="0">
                <a:solidFill>
                  <a:schemeClr val="tx1"/>
                </a:solidFill>
                <a:latin typeface="+mn-ea"/>
                <a:cs typeface="Mplus 1p Medium" panose="020B0502020203020207" pitchFamily="34" charset="-128"/>
              </a:rPr>
              <a:t>個に増えました。</a:t>
            </a: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n"/>
            </a:pPr>
            <a:r>
              <a:rPr lang="ja-JP" altLang="en-US" dirty="0">
                <a:solidFill>
                  <a:schemeClr val="tx1"/>
                </a:solidFill>
                <a:latin typeface="+mn-ea"/>
                <a:cs typeface="Mplus 1p Medium" panose="020B0502020203020207" pitchFamily="34" charset="-128"/>
              </a:rPr>
              <a:t>任意の画像ファイルを指定する</a:t>
            </a:r>
            <a:r>
              <a:rPr lang="ja-JP" altLang="en-US">
                <a:solidFill>
                  <a:schemeClr val="tx1"/>
                </a:solidFill>
                <a:latin typeface="+mn-ea"/>
                <a:cs typeface="Mplus 1p Medium" panose="020B0502020203020207" pitchFamily="34" charset="-128"/>
              </a:rPr>
              <a:t>こともできます</a:t>
            </a:r>
            <a:r>
              <a:rPr lang="ja-JP" altLang="en-US" dirty="0">
                <a:solidFill>
                  <a:schemeClr val="tx1"/>
                </a:solidFill>
                <a:latin typeface="+mn-ea"/>
                <a:cs typeface="Mplus 1p Medium" panose="020B0502020203020207" pitchFamily="34" charset="-128"/>
              </a:rPr>
              <a:t>。</a:t>
            </a: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n"/>
            </a:pPr>
            <a:endParaRPr lang="en-US" altLang="ja-JP" dirty="0">
              <a:solidFill>
                <a:schemeClr val="tx1"/>
              </a:solidFill>
              <a:latin typeface="+mn-ea"/>
              <a:cs typeface="Mplus 1p Medium" panose="020B0502020203020207" pitchFamily="34" charset="-128"/>
            </a:endParaRPr>
          </a:p>
        </p:txBody>
      </p:sp>
      <p:grpSp>
        <p:nvGrpSpPr>
          <p:cNvPr id="2" name="グループ化 1">
            <a:extLst>
              <a:ext uri="{FF2B5EF4-FFF2-40B4-BE49-F238E27FC236}">
                <a16:creationId xmlns:a16="http://schemas.microsoft.com/office/drawing/2014/main" id="{4787F6AF-15A9-B548-8C7A-20CB2D67C6C7}"/>
              </a:ext>
            </a:extLst>
          </p:cNvPr>
          <p:cNvGrpSpPr/>
          <p:nvPr/>
        </p:nvGrpSpPr>
        <p:grpSpPr>
          <a:xfrm>
            <a:off x="2292439" y="2222173"/>
            <a:ext cx="7313680" cy="4499302"/>
            <a:chOff x="2094501" y="2037020"/>
            <a:chExt cx="7614649" cy="4684455"/>
          </a:xfrm>
        </p:grpSpPr>
        <p:pic>
          <p:nvPicPr>
            <p:cNvPr id="6" name="図 5">
              <a:extLst>
                <a:ext uri="{FF2B5EF4-FFF2-40B4-BE49-F238E27FC236}">
                  <a16:creationId xmlns:a16="http://schemas.microsoft.com/office/drawing/2014/main" id="{D28D16A4-884C-0A41-92BD-F93360EF12F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94501" y="2037020"/>
              <a:ext cx="7614649" cy="4684455"/>
            </a:xfrm>
            <a:prstGeom prst="rect">
              <a:avLst/>
            </a:prstGeom>
          </p:spPr>
        </p:pic>
        <p:sp>
          <p:nvSpPr>
            <p:cNvPr id="8" name="角丸四角形 7">
              <a:extLst>
                <a:ext uri="{FF2B5EF4-FFF2-40B4-BE49-F238E27FC236}">
                  <a16:creationId xmlns:a16="http://schemas.microsoft.com/office/drawing/2014/main" id="{794126AD-5581-6B4E-B55A-6ADA3FA1CAE2}"/>
                </a:ext>
              </a:extLst>
            </p:cNvPr>
            <p:cNvSpPr/>
            <p:nvPr/>
          </p:nvSpPr>
          <p:spPr>
            <a:xfrm>
              <a:off x="2927909" y="2399363"/>
              <a:ext cx="6410623" cy="2703232"/>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9" name="角丸四角形 8">
              <a:extLst>
                <a:ext uri="{FF2B5EF4-FFF2-40B4-BE49-F238E27FC236}">
                  <a16:creationId xmlns:a16="http://schemas.microsoft.com/office/drawing/2014/main" id="{C71C9751-0F8F-7B45-810E-19B34038E2A4}"/>
                </a:ext>
              </a:extLst>
            </p:cNvPr>
            <p:cNvSpPr/>
            <p:nvPr/>
          </p:nvSpPr>
          <p:spPr>
            <a:xfrm>
              <a:off x="2914405" y="5616947"/>
              <a:ext cx="3833327" cy="1104527"/>
            </a:xfrm>
            <a:prstGeom prst="roundRect">
              <a:avLst>
                <a:gd name="adj" fmla="val 3714"/>
              </a:avLst>
            </a:prstGeom>
            <a:noFill/>
            <a:ln w="57150" cmpd="sng">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grpSp>
    </p:spTree>
    <p:extLst>
      <p:ext uri="{BB962C8B-B14F-4D97-AF65-F5344CB8AC3E}">
        <p14:creationId xmlns:p14="http://schemas.microsoft.com/office/powerpoint/2010/main" val="3145739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D2264D-66FF-F04B-8EF2-62659CCF0949}"/>
              </a:ext>
            </a:extLst>
          </p:cNvPr>
          <p:cNvSpPr>
            <a:spLocks noGrp="1"/>
          </p:cNvSpPr>
          <p:nvPr>
            <p:ph type="ctrTitle"/>
          </p:nvPr>
        </p:nvSpPr>
        <p:spPr>
          <a:xfrm>
            <a:off x="713237" y="2235200"/>
            <a:ext cx="11023376" cy="2387600"/>
          </a:xfrm>
        </p:spPr>
        <p:txBody>
          <a:bodyPr anchor="ctr"/>
          <a:lstStyle/>
          <a:p>
            <a:r>
              <a:rPr kumimoji="1" lang="ja-JP" altLang="en-US"/>
              <a:t>デヂエにしかない機能</a:t>
            </a:r>
          </a:p>
        </p:txBody>
      </p:sp>
      <p:sp>
        <p:nvSpPr>
          <p:cNvPr id="4" name="スライド番号プレースホルダー 3">
            <a:extLst>
              <a:ext uri="{FF2B5EF4-FFF2-40B4-BE49-F238E27FC236}">
                <a16:creationId xmlns:a16="http://schemas.microsoft.com/office/drawing/2014/main" id="{146425AA-EFA4-A848-BA1E-0F70C38C31E5}"/>
              </a:ext>
            </a:extLst>
          </p:cNvPr>
          <p:cNvSpPr>
            <a:spLocks noGrp="1"/>
          </p:cNvSpPr>
          <p:nvPr>
            <p:ph type="sldNum" sz="quarter" idx="12"/>
          </p:nvPr>
        </p:nvSpPr>
        <p:spPr/>
        <p:txBody>
          <a:bodyPr/>
          <a:lstStyle/>
          <a:p>
            <a:fld id="{7119817F-A942-A842-AA54-F186C5491701}" type="slidenum">
              <a:rPr kumimoji="1" lang="ja-JP" altLang="en-US" smtClean="0"/>
              <a:t>26</a:t>
            </a:fld>
            <a:endParaRPr kumimoji="1" lang="ja-JP" altLang="en-US"/>
          </a:p>
        </p:txBody>
      </p:sp>
    </p:spTree>
    <p:extLst>
      <p:ext uri="{BB962C8B-B14F-4D97-AF65-F5344CB8AC3E}">
        <p14:creationId xmlns:p14="http://schemas.microsoft.com/office/powerpoint/2010/main" val="960775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27</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１：ログイン前ユーザー</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A1D1B82D-1908-664A-ACA9-47B27016E235}"/>
              </a:ext>
            </a:extLst>
          </p:cNvPr>
          <p:cNvSpPr>
            <a:spLocks noGrp="1"/>
          </p:cNvSpPr>
          <p:nvPr>
            <p:ph idx="1"/>
          </p:nvPr>
        </p:nvSpPr>
        <p:spPr>
          <a:xfrm>
            <a:off x="201205" y="1378039"/>
            <a:ext cx="11839905" cy="4922811"/>
          </a:xfrm>
        </p:spPr>
        <p:txBody>
          <a:bodyPr>
            <a:normAutofit/>
          </a:bodyPr>
          <a:lstStyle/>
          <a:p>
            <a:pPr fontAlgn="base">
              <a:buClr>
                <a:srgbClr val="00A6F8"/>
              </a:buClr>
              <a:buFont typeface="Wingdings" pitchFamily="2" charset="2"/>
              <a:buChar char="n"/>
            </a:pPr>
            <a:r>
              <a:rPr lang="ja-JP" altLang="en-US" sz="2000" dirty="0">
                <a:latin typeface="+mn-ea"/>
                <a:cs typeface="Mplus 1p Medium" panose="020B0502020203020207" pitchFamily="34" charset="-128"/>
              </a:rPr>
              <a:t>「デヂエ」では、製品にログインすることなくライブラリの閲覧や各種操作が可能です</a:t>
            </a:r>
            <a:r>
              <a:rPr lang="ja-JP" altLang="en-US" sz="2000">
                <a:latin typeface="+mn-ea"/>
                <a:cs typeface="Mplus 1p Medium" panose="020B0502020203020207" pitchFamily="34" charset="-128"/>
              </a:rPr>
              <a:t>が、</a:t>
            </a:r>
            <a:endParaRPr lang="en-US" altLang="ja-JP" sz="2000" dirty="0">
              <a:latin typeface="+mn-ea"/>
              <a:cs typeface="Mplus 1p Medium" panose="020B0502020203020207" pitchFamily="34" charset="-128"/>
            </a:endParaRPr>
          </a:p>
          <a:p>
            <a:pPr marL="0" indent="0" fontAlgn="base">
              <a:buClr>
                <a:srgbClr val="00A6F8"/>
              </a:buClr>
              <a:buNone/>
            </a:pPr>
            <a:r>
              <a:rPr lang="ja-JP" altLang="en-US" sz="2000">
                <a:latin typeface="+mn-ea"/>
                <a:cs typeface="Mplus 1p Medium" panose="020B0502020203020207" pitchFamily="34" charset="-128"/>
              </a:rPr>
              <a:t>　「</a:t>
            </a:r>
            <a:r>
              <a:rPr lang="ja-JP" altLang="en-US" sz="2000" dirty="0">
                <a:latin typeface="+mn-ea"/>
                <a:cs typeface="Mplus 1p Medium" panose="020B0502020203020207" pitchFamily="34" charset="-128"/>
              </a:rPr>
              <a:t>サイボウズ </a:t>
            </a:r>
            <a:r>
              <a:rPr lang="en-US" altLang="ja-JP" sz="2000" dirty="0">
                <a:latin typeface="+mn-ea"/>
                <a:cs typeface="Mplus 1p Medium" panose="020B0502020203020207" pitchFamily="34" charset="-128"/>
              </a:rPr>
              <a:t>Office</a:t>
            </a:r>
            <a:r>
              <a:rPr lang="ja-JP" altLang="en-US" sz="2000" dirty="0">
                <a:latin typeface="+mn-ea"/>
                <a:cs typeface="Mplus 1p Medium" panose="020B0502020203020207" pitchFamily="34" charset="-128"/>
              </a:rPr>
              <a:t>」では閲覧・各種操作はログインユーザーのみに限定</a:t>
            </a:r>
            <a:r>
              <a:rPr lang="ja-JP" altLang="en-US" sz="2000">
                <a:latin typeface="+mn-ea"/>
                <a:cs typeface="Mplus 1p Medium" panose="020B0502020203020207" pitchFamily="34" charset="-128"/>
              </a:rPr>
              <a:t>されます。</a:t>
            </a:r>
            <a:endParaRPr lang="en-US" altLang="ja-JP" sz="2000" dirty="0">
              <a:latin typeface="+mn-ea"/>
              <a:cs typeface="Mplus 1p Medium" panose="020B0502020203020207" pitchFamily="34" charset="-128"/>
            </a:endParaRPr>
          </a:p>
          <a:p>
            <a:pPr marL="0" indent="0" fontAlgn="base">
              <a:buClr>
                <a:srgbClr val="00A6F8"/>
              </a:buClr>
              <a:buNone/>
            </a:pPr>
            <a:endParaRPr lang="ja-JP" altLang="en-US" sz="2000" dirty="0">
              <a:latin typeface="+mn-ea"/>
              <a:cs typeface="Mplus 1p Medium" panose="020B0502020203020207" pitchFamily="34" charset="-128"/>
            </a:endParaRPr>
          </a:p>
          <a:p>
            <a:pPr fontAlgn="base">
              <a:buClr>
                <a:srgbClr val="00A6F8"/>
              </a:buClr>
              <a:buFont typeface="Wingdings" pitchFamily="2" charset="2"/>
              <a:buChar char="n"/>
            </a:pPr>
            <a:r>
              <a:rPr lang="ja-JP" altLang="en-US" sz="2000" dirty="0">
                <a:latin typeface="+mn-ea"/>
                <a:cs typeface="Mplus 1p Medium" panose="020B0502020203020207" pitchFamily="34" charset="-128"/>
              </a:rPr>
              <a:t>利用ユーザー全員にアカウントが必要</a:t>
            </a:r>
            <a:r>
              <a:rPr lang="ja-JP" altLang="en-US" sz="2000">
                <a:latin typeface="+mn-ea"/>
                <a:cs typeface="Mplus 1p Medium" panose="020B0502020203020207" pitchFamily="34" charset="-128"/>
              </a:rPr>
              <a:t>です。</a:t>
            </a:r>
            <a:endParaRPr lang="en-US" altLang="ja-JP" sz="2000" dirty="0">
              <a:latin typeface="+mn-ea"/>
              <a:cs typeface="Mplus 1p Medium" panose="020B0502020203020207" pitchFamily="34" charset="-128"/>
            </a:endParaRPr>
          </a:p>
          <a:p>
            <a:pPr marL="0" indent="0" fontAlgn="base">
              <a:buClr>
                <a:srgbClr val="00A6F8"/>
              </a:buClr>
              <a:buNone/>
            </a:pPr>
            <a:r>
              <a:rPr lang="ja-JP" altLang="en-US" sz="2000">
                <a:latin typeface="+mn-ea"/>
                <a:cs typeface="Mplus 1p Medium" panose="020B0502020203020207" pitchFamily="34" charset="-128"/>
              </a:rPr>
              <a:t>　閲覧</a:t>
            </a:r>
            <a:r>
              <a:rPr lang="ja-JP" altLang="en-US" sz="2000" dirty="0">
                <a:latin typeface="+mn-ea"/>
                <a:cs typeface="Mplus 1p Medium" panose="020B0502020203020207" pitchFamily="34" charset="-128"/>
              </a:rPr>
              <a:t>のみを行う場合でも、アカウントが必要になります。</a:t>
            </a:r>
          </a:p>
        </p:txBody>
      </p:sp>
    </p:spTree>
    <p:extLst>
      <p:ext uri="{BB962C8B-B14F-4D97-AF65-F5344CB8AC3E}">
        <p14:creationId xmlns:p14="http://schemas.microsoft.com/office/powerpoint/2010/main" val="2574368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D2264D-66FF-F04B-8EF2-62659CCF0949}"/>
              </a:ext>
            </a:extLst>
          </p:cNvPr>
          <p:cNvSpPr>
            <a:spLocks noGrp="1"/>
          </p:cNvSpPr>
          <p:nvPr>
            <p:ph type="ctrTitle"/>
          </p:nvPr>
        </p:nvSpPr>
        <p:spPr>
          <a:xfrm>
            <a:off x="713237" y="2235200"/>
            <a:ext cx="11023376" cy="2387600"/>
          </a:xfrm>
        </p:spPr>
        <p:txBody>
          <a:bodyPr anchor="ctr"/>
          <a:lstStyle/>
          <a:p>
            <a:r>
              <a:rPr kumimoji="1" lang="ja-JP" altLang="en-US"/>
              <a:t>モバイル機能</a:t>
            </a:r>
          </a:p>
        </p:txBody>
      </p:sp>
      <p:sp>
        <p:nvSpPr>
          <p:cNvPr id="4" name="スライド番号プレースホルダー 3">
            <a:extLst>
              <a:ext uri="{FF2B5EF4-FFF2-40B4-BE49-F238E27FC236}">
                <a16:creationId xmlns:a16="http://schemas.microsoft.com/office/drawing/2014/main" id="{146425AA-EFA4-A848-BA1E-0F70C38C31E5}"/>
              </a:ext>
            </a:extLst>
          </p:cNvPr>
          <p:cNvSpPr>
            <a:spLocks noGrp="1"/>
          </p:cNvSpPr>
          <p:nvPr>
            <p:ph type="sldNum" sz="quarter" idx="12"/>
          </p:nvPr>
        </p:nvSpPr>
        <p:spPr/>
        <p:txBody>
          <a:bodyPr/>
          <a:lstStyle/>
          <a:p>
            <a:fld id="{7119817F-A942-A842-AA54-F186C5491701}" type="slidenum">
              <a:rPr kumimoji="1" lang="ja-JP" altLang="en-US" smtClean="0"/>
              <a:t>28</a:t>
            </a:fld>
            <a:endParaRPr kumimoji="1" lang="ja-JP" altLang="en-US"/>
          </a:p>
        </p:txBody>
      </p:sp>
    </p:spTree>
    <p:extLst>
      <p:ext uri="{BB962C8B-B14F-4D97-AF65-F5344CB8AC3E}">
        <p14:creationId xmlns:p14="http://schemas.microsoft.com/office/powerpoint/2010/main" val="36744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29</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モバイル機能</a:t>
            </a:r>
            <a:endParaRPr lang="ja-JP" altLang="en-US" sz="2800" dirty="0">
              <a:latin typeface="+mn-ea"/>
              <a:ea typeface="+mn-ea"/>
              <a:cs typeface="Mplus 1p Medium" panose="020B0502020203020207" pitchFamily="34" charset="-128"/>
            </a:endParaRPr>
          </a:p>
        </p:txBody>
      </p:sp>
      <p:sp>
        <p:nvSpPr>
          <p:cNvPr id="2" name="正方形/長方形 1">
            <a:extLst>
              <a:ext uri="{FF2B5EF4-FFF2-40B4-BE49-F238E27FC236}">
                <a16:creationId xmlns:a16="http://schemas.microsoft.com/office/drawing/2014/main" id="{239F6174-46A1-9F0A-63BB-1128437350A8}"/>
              </a:ext>
            </a:extLst>
          </p:cNvPr>
          <p:cNvSpPr/>
          <p:nvPr/>
        </p:nvSpPr>
        <p:spPr>
          <a:xfrm>
            <a:off x="215900" y="1140969"/>
            <a:ext cx="3924300" cy="1056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pic>
        <p:nvPicPr>
          <p:cNvPr id="3" name="図 2" descr="ロゴ, 会社名&#10;&#10;自動的に生成された説明">
            <a:extLst>
              <a:ext uri="{FF2B5EF4-FFF2-40B4-BE49-F238E27FC236}">
                <a16:creationId xmlns:a16="http://schemas.microsoft.com/office/drawing/2014/main" id="{D92DC654-B180-0B52-62DB-E772B08DC15C}"/>
              </a:ext>
            </a:extLst>
          </p:cNvPr>
          <p:cNvPicPr>
            <a:picLocks noChangeAspect="1"/>
          </p:cNvPicPr>
          <p:nvPr/>
        </p:nvPicPr>
        <p:blipFill>
          <a:blip r:embed="rId2"/>
          <a:stretch>
            <a:fillRect/>
          </a:stretch>
        </p:blipFill>
        <p:spPr>
          <a:xfrm>
            <a:off x="334110" y="1140970"/>
            <a:ext cx="857607" cy="857607"/>
          </a:xfrm>
          <a:prstGeom prst="rect">
            <a:avLst/>
          </a:prstGeom>
        </p:spPr>
      </p:pic>
      <p:pic>
        <p:nvPicPr>
          <p:cNvPr id="6" name="図 5" descr="アイコン&#10;&#10;自動的に生成された説明">
            <a:extLst>
              <a:ext uri="{FF2B5EF4-FFF2-40B4-BE49-F238E27FC236}">
                <a16:creationId xmlns:a16="http://schemas.microsoft.com/office/drawing/2014/main" id="{2D8229B1-21C9-C13F-D1BC-6876CFCD53C4}"/>
              </a:ext>
            </a:extLst>
          </p:cNvPr>
          <p:cNvPicPr>
            <a:picLocks noChangeAspect="1"/>
          </p:cNvPicPr>
          <p:nvPr/>
        </p:nvPicPr>
        <p:blipFill>
          <a:blip r:embed="rId3"/>
          <a:stretch>
            <a:fillRect/>
          </a:stretch>
        </p:blipFill>
        <p:spPr>
          <a:xfrm>
            <a:off x="1191717" y="1479280"/>
            <a:ext cx="2766871" cy="475902"/>
          </a:xfrm>
          <a:prstGeom prst="rect">
            <a:avLst/>
          </a:prstGeom>
        </p:spPr>
      </p:pic>
      <p:sp>
        <p:nvSpPr>
          <p:cNvPr id="7" name="テキスト プレースホルダー 2">
            <a:extLst>
              <a:ext uri="{FF2B5EF4-FFF2-40B4-BE49-F238E27FC236}">
                <a16:creationId xmlns:a16="http://schemas.microsoft.com/office/drawing/2014/main" id="{4DE13914-34D5-B6A6-E009-F9A3E40DBFF2}"/>
              </a:ext>
            </a:extLst>
          </p:cNvPr>
          <p:cNvSpPr txBox="1">
            <a:spLocks/>
          </p:cNvSpPr>
          <p:nvPr/>
        </p:nvSpPr>
        <p:spPr>
          <a:xfrm>
            <a:off x="1191716" y="1226144"/>
            <a:ext cx="2581936" cy="365126"/>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600" b="1">
                <a:solidFill>
                  <a:srgbClr val="128CCE"/>
                </a:solidFill>
                <a:latin typeface="+mn-ea"/>
                <a:cs typeface="Meiryo" charset="-128"/>
              </a:rPr>
              <a:t>モバイル版アプリ</a:t>
            </a:r>
            <a:endParaRPr lang="ja-JP" altLang="en-US" sz="1600" dirty="0">
              <a:solidFill>
                <a:srgbClr val="128CCE"/>
              </a:solidFill>
              <a:latin typeface="+mn-ea"/>
              <a:cs typeface="Meiryo" charset="-128"/>
            </a:endParaRPr>
          </a:p>
        </p:txBody>
      </p:sp>
      <p:sp>
        <p:nvSpPr>
          <p:cNvPr id="8" name="正方形/長方形 7">
            <a:extLst>
              <a:ext uri="{FF2B5EF4-FFF2-40B4-BE49-F238E27FC236}">
                <a16:creationId xmlns:a16="http://schemas.microsoft.com/office/drawing/2014/main" id="{681CC43F-E37C-D5DD-63B4-05B1D6E90134}"/>
              </a:ext>
            </a:extLst>
          </p:cNvPr>
          <p:cNvSpPr/>
          <p:nvPr/>
        </p:nvSpPr>
        <p:spPr>
          <a:xfrm>
            <a:off x="4258410" y="1277798"/>
            <a:ext cx="7150340" cy="741020"/>
          </a:xfrm>
          <a:prstGeom prst="rect">
            <a:avLst/>
          </a:prstGeom>
          <a:solidFill>
            <a:schemeClr val="bg1"/>
          </a:solidFill>
          <a:ln w="2857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300">
                <a:solidFill>
                  <a:schemeClr val="tx1"/>
                </a:solidFill>
                <a:latin typeface="+mn-ea"/>
                <a:cs typeface="Hiragino Kaku Gothic Pro W3" charset="-128"/>
              </a:rPr>
              <a:t>モバイル版アプリを使えば、スマートフォンやタブレットでも快適にご利用いただけます。</a:t>
            </a:r>
            <a:endParaRPr lang="en-US" altLang="ja-JP" sz="1300" dirty="0">
              <a:solidFill>
                <a:schemeClr val="tx1"/>
              </a:solidFill>
              <a:latin typeface="+mn-ea"/>
              <a:cs typeface="Hiragino Kaku Gothic Pro W3" charset="-128"/>
            </a:endParaRPr>
          </a:p>
          <a:p>
            <a:r>
              <a:rPr lang="ja-JP" altLang="en-US" sz="1300">
                <a:solidFill>
                  <a:schemeClr val="tx1"/>
                </a:solidFill>
                <a:latin typeface="+mn-ea"/>
                <a:cs typeface="Hiragino Kaku Gothic Pro W3" charset="-128"/>
              </a:rPr>
              <a:t>移動中や出張先、店舗や現場でも、その場で業務に取り組めます。</a:t>
            </a:r>
            <a:endParaRPr lang="en-US" altLang="ja-JP" sz="1300" dirty="0">
              <a:solidFill>
                <a:schemeClr val="tx1"/>
              </a:solidFill>
              <a:latin typeface="+mn-ea"/>
              <a:cs typeface="Hiragino Kaku Gothic Pro W3" charset="-128"/>
            </a:endParaRPr>
          </a:p>
          <a:p>
            <a:r>
              <a:rPr lang="en-US" altLang="ja-JP" sz="900" dirty="0">
                <a:solidFill>
                  <a:schemeClr val="tx1"/>
                </a:solidFill>
                <a:latin typeface="+mn-ea"/>
                <a:cs typeface="Hiragino Kaku Gothic Pro W3" charset="-128"/>
              </a:rPr>
              <a:t>※</a:t>
            </a:r>
            <a:r>
              <a:rPr lang="ja-JP" altLang="en-US" sz="900">
                <a:solidFill>
                  <a:schemeClr val="tx1"/>
                </a:solidFill>
                <a:latin typeface="+mn-ea"/>
                <a:cs typeface="Hiragino Kaku Gothic Pro W3" charset="-128"/>
              </a:rPr>
              <a:t> サイボウズ </a:t>
            </a:r>
            <a:r>
              <a:rPr lang="en-US" altLang="ja-JP" sz="900" dirty="0">
                <a:solidFill>
                  <a:schemeClr val="tx1"/>
                </a:solidFill>
                <a:latin typeface="+mn-ea"/>
                <a:cs typeface="Hiragino Kaku Gothic Pro W3" charset="-128"/>
              </a:rPr>
              <a:t>Office</a:t>
            </a:r>
            <a:r>
              <a:rPr lang="ja-JP" altLang="en-US" sz="900">
                <a:solidFill>
                  <a:schemeClr val="tx1"/>
                </a:solidFill>
                <a:latin typeface="+mn-ea"/>
                <a:cs typeface="Hiragino Kaku Gothic Pro W3" charset="-128"/>
              </a:rPr>
              <a:t>をご契約いただくと、無料で利用できます。</a:t>
            </a:r>
            <a:endParaRPr lang="ja-JP" altLang="en-US" sz="900" dirty="0">
              <a:solidFill>
                <a:schemeClr val="tx1"/>
              </a:solidFill>
              <a:latin typeface="+mn-ea"/>
              <a:cs typeface="Hiragino Kaku Gothic Pro W3" charset="-128"/>
            </a:endParaRPr>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18553CF1-5FB7-C2FB-E5A6-E70A7B4BC711}"/>
              </a:ext>
            </a:extLst>
          </p:cNvPr>
          <p:cNvPicPr>
            <a:picLocks noChangeAspect="1"/>
          </p:cNvPicPr>
          <p:nvPr/>
        </p:nvPicPr>
        <p:blipFill>
          <a:blip r:embed="rId4"/>
          <a:stretch>
            <a:fillRect/>
          </a:stretch>
        </p:blipFill>
        <p:spPr>
          <a:xfrm>
            <a:off x="145881" y="2100707"/>
            <a:ext cx="2548131" cy="4521113"/>
          </a:xfrm>
          <a:prstGeom prst="rect">
            <a:avLst/>
          </a:prstGeom>
        </p:spPr>
      </p:pic>
      <p:sp>
        <p:nvSpPr>
          <p:cNvPr id="10" name="三角形 9">
            <a:extLst>
              <a:ext uri="{FF2B5EF4-FFF2-40B4-BE49-F238E27FC236}">
                <a16:creationId xmlns:a16="http://schemas.microsoft.com/office/drawing/2014/main" id="{37C7B3A9-1AE2-713C-CE95-FE165A244C63}"/>
              </a:ext>
            </a:extLst>
          </p:cNvPr>
          <p:cNvSpPr/>
          <p:nvPr/>
        </p:nvSpPr>
        <p:spPr>
          <a:xfrm rot="14931705">
            <a:off x="2245551" y="2406896"/>
            <a:ext cx="325120" cy="812039"/>
          </a:xfrm>
          <a:prstGeom prst="triangle">
            <a:avLst/>
          </a:prstGeom>
          <a:solidFill>
            <a:srgbClr val="1D90D0"/>
          </a:solidFill>
          <a:ln>
            <a:solidFill>
              <a:srgbClr val="1D9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1" name="角丸四角形 10">
            <a:extLst>
              <a:ext uri="{FF2B5EF4-FFF2-40B4-BE49-F238E27FC236}">
                <a16:creationId xmlns:a16="http://schemas.microsoft.com/office/drawing/2014/main" id="{A1556C70-5C08-B35B-7B16-47BFD57BA1A6}"/>
              </a:ext>
            </a:extLst>
          </p:cNvPr>
          <p:cNvSpPr/>
          <p:nvPr/>
        </p:nvSpPr>
        <p:spPr>
          <a:xfrm>
            <a:off x="2581377" y="2290822"/>
            <a:ext cx="2256589" cy="4136809"/>
          </a:xfrm>
          <a:prstGeom prst="roundRect">
            <a:avLst>
              <a:gd name="adj" fmla="val 5443"/>
            </a:avLst>
          </a:prstGeom>
          <a:solidFill>
            <a:schemeClr val="bg1"/>
          </a:solidFill>
          <a:ln w="28575">
            <a:solidFill>
              <a:srgbClr val="1D9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pic>
        <p:nvPicPr>
          <p:cNvPr id="15" name="図 14" descr="グラフィカル ユーザー インターフェイス, アプリケーション&#10;&#10;自動的に生成された説明">
            <a:extLst>
              <a:ext uri="{FF2B5EF4-FFF2-40B4-BE49-F238E27FC236}">
                <a16:creationId xmlns:a16="http://schemas.microsoft.com/office/drawing/2014/main" id="{00C93467-1B37-47E6-C151-BFA8EA2CA6D0}"/>
              </a:ext>
            </a:extLst>
          </p:cNvPr>
          <p:cNvPicPr>
            <a:picLocks noChangeAspect="1"/>
          </p:cNvPicPr>
          <p:nvPr/>
        </p:nvPicPr>
        <p:blipFill>
          <a:blip r:embed="rId5"/>
          <a:stretch>
            <a:fillRect/>
          </a:stretch>
        </p:blipFill>
        <p:spPr>
          <a:xfrm>
            <a:off x="2691023" y="3097825"/>
            <a:ext cx="923363" cy="1997965"/>
          </a:xfrm>
          <a:prstGeom prst="rect">
            <a:avLst/>
          </a:prstGeom>
          <a:ln>
            <a:solidFill>
              <a:schemeClr val="tx1">
                <a:lumMod val="20000"/>
                <a:lumOff val="80000"/>
              </a:schemeClr>
            </a:solidFill>
          </a:ln>
        </p:spPr>
      </p:pic>
      <p:pic>
        <p:nvPicPr>
          <p:cNvPr id="16" name="図 15" descr="テキスト が含まれている画像&#10;&#10;自動的に生成された説明">
            <a:extLst>
              <a:ext uri="{FF2B5EF4-FFF2-40B4-BE49-F238E27FC236}">
                <a16:creationId xmlns:a16="http://schemas.microsoft.com/office/drawing/2014/main" id="{695CC3C0-A83A-553D-624B-E8089BAA6B00}"/>
              </a:ext>
            </a:extLst>
          </p:cNvPr>
          <p:cNvPicPr>
            <a:picLocks noChangeAspect="1"/>
          </p:cNvPicPr>
          <p:nvPr/>
        </p:nvPicPr>
        <p:blipFill>
          <a:blip r:embed="rId6"/>
          <a:stretch>
            <a:fillRect/>
          </a:stretch>
        </p:blipFill>
        <p:spPr>
          <a:xfrm>
            <a:off x="3802414" y="4358385"/>
            <a:ext cx="922959" cy="1997965"/>
          </a:xfrm>
          <a:prstGeom prst="rect">
            <a:avLst/>
          </a:prstGeom>
          <a:ln>
            <a:solidFill>
              <a:schemeClr val="tx1">
                <a:lumMod val="20000"/>
                <a:lumOff val="80000"/>
              </a:schemeClr>
            </a:solidFill>
          </a:ln>
        </p:spPr>
      </p:pic>
      <p:sp>
        <p:nvSpPr>
          <p:cNvPr id="17" name="テキスト ボックス 16">
            <a:extLst>
              <a:ext uri="{FF2B5EF4-FFF2-40B4-BE49-F238E27FC236}">
                <a16:creationId xmlns:a16="http://schemas.microsoft.com/office/drawing/2014/main" id="{890F09B5-CD7C-9F12-925C-3D9F08815EF7}"/>
              </a:ext>
            </a:extLst>
          </p:cNvPr>
          <p:cNvSpPr txBox="1"/>
          <p:nvPr/>
        </p:nvSpPr>
        <p:spPr>
          <a:xfrm>
            <a:off x="2629836" y="2478880"/>
            <a:ext cx="2182095" cy="430887"/>
          </a:xfrm>
          <a:prstGeom prst="rect">
            <a:avLst/>
          </a:prstGeom>
          <a:noFill/>
        </p:spPr>
        <p:txBody>
          <a:bodyPr wrap="square">
            <a:spAutoFit/>
          </a:bodyPr>
          <a:lstStyle/>
          <a:p>
            <a:pPr algn="ctr"/>
            <a:r>
              <a:rPr lang="ja-JP" altLang="en-US" sz="1050" b="1">
                <a:latin typeface="+mn-ea"/>
              </a:rPr>
              <a:t>その日の予定や自分宛の</a:t>
            </a:r>
            <a:endParaRPr lang="en-US" altLang="ja-JP" sz="1050" b="1" dirty="0">
              <a:latin typeface="+mn-ea"/>
            </a:endParaRPr>
          </a:p>
          <a:p>
            <a:pPr algn="ctr"/>
            <a:r>
              <a:rPr lang="ja-JP" altLang="en-US" sz="1050" b="1">
                <a:latin typeface="+mn-ea"/>
              </a:rPr>
              <a:t>連絡・申請をひと目で把握</a:t>
            </a:r>
            <a:endParaRPr lang="ja-JP" altLang="en-US" sz="1050" b="1" dirty="0">
              <a:latin typeface="+mn-ea"/>
            </a:endParaRPr>
          </a:p>
        </p:txBody>
      </p:sp>
      <p:sp>
        <p:nvSpPr>
          <p:cNvPr id="20" name="テキスト ボックス 19">
            <a:extLst>
              <a:ext uri="{FF2B5EF4-FFF2-40B4-BE49-F238E27FC236}">
                <a16:creationId xmlns:a16="http://schemas.microsoft.com/office/drawing/2014/main" id="{BDEFF7A7-46DD-E106-FC4D-DC7D0AD5189F}"/>
              </a:ext>
            </a:extLst>
          </p:cNvPr>
          <p:cNvSpPr txBox="1"/>
          <p:nvPr/>
        </p:nvSpPr>
        <p:spPr>
          <a:xfrm>
            <a:off x="3612263" y="3172410"/>
            <a:ext cx="1208520" cy="461665"/>
          </a:xfrm>
          <a:prstGeom prst="rect">
            <a:avLst/>
          </a:prstGeom>
          <a:noFill/>
        </p:spPr>
        <p:txBody>
          <a:bodyPr wrap="square">
            <a:spAutoFit/>
          </a:bodyPr>
          <a:lstStyle/>
          <a:p>
            <a:pPr algn="ctr"/>
            <a:r>
              <a:rPr lang="ja-JP" altLang="en-US" sz="800">
                <a:latin typeface="+mn-ea"/>
                <a:cs typeface="Hiragino Kaku Gothic Pro W3" charset="-128"/>
              </a:rPr>
              <a:t>アプリケーション一覧から、使いたい機能にすぐにアクセス！</a:t>
            </a:r>
            <a:endParaRPr lang="en-US" altLang="ja-JP" sz="800" dirty="0">
              <a:latin typeface="+mn-ea"/>
              <a:cs typeface="Hiragino Kaku Gothic Pro W3" charset="-128"/>
            </a:endParaRPr>
          </a:p>
        </p:txBody>
      </p:sp>
      <p:cxnSp>
        <p:nvCxnSpPr>
          <p:cNvPr id="28" name="直線コネクタ 27">
            <a:extLst>
              <a:ext uri="{FF2B5EF4-FFF2-40B4-BE49-F238E27FC236}">
                <a16:creationId xmlns:a16="http://schemas.microsoft.com/office/drawing/2014/main" id="{10E2F038-5080-52BB-B3DB-BF248CB6DF8B}"/>
              </a:ext>
            </a:extLst>
          </p:cNvPr>
          <p:cNvCxnSpPr>
            <a:cxnSpLocks/>
          </p:cNvCxnSpPr>
          <p:nvPr/>
        </p:nvCxnSpPr>
        <p:spPr>
          <a:xfrm>
            <a:off x="3709671" y="3604047"/>
            <a:ext cx="923363"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09C54303-E9C2-83D9-20F3-9650DD60497D}"/>
              </a:ext>
            </a:extLst>
          </p:cNvPr>
          <p:cNvSpPr txBox="1"/>
          <p:nvPr/>
        </p:nvSpPr>
        <p:spPr>
          <a:xfrm>
            <a:off x="2612635" y="5443552"/>
            <a:ext cx="1208520" cy="461665"/>
          </a:xfrm>
          <a:prstGeom prst="rect">
            <a:avLst/>
          </a:prstGeom>
          <a:noFill/>
        </p:spPr>
        <p:txBody>
          <a:bodyPr wrap="square">
            <a:spAutoFit/>
          </a:bodyPr>
          <a:lstStyle/>
          <a:p>
            <a:pPr algn="ctr"/>
            <a:r>
              <a:rPr lang="ja-JP" altLang="en-US" sz="800">
                <a:latin typeface="+mn-ea"/>
                <a:cs typeface="Hiragino Kaku Gothic Pro W3" charset="-128"/>
              </a:rPr>
              <a:t>プッシュで通知が届くので、大事な連絡も</a:t>
            </a:r>
            <a:endParaRPr lang="en-US" altLang="ja-JP" sz="800" dirty="0">
              <a:latin typeface="+mn-ea"/>
              <a:cs typeface="Hiragino Kaku Gothic Pro W3" charset="-128"/>
            </a:endParaRPr>
          </a:p>
          <a:p>
            <a:pPr algn="ctr"/>
            <a:r>
              <a:rPr lang="ja-JP" altLang="en-US" sz="800">
                <a:latin typeface="+mn-ea"/>
                <a:cs typeface="Hiragino Kaku Gothic Pro W3" charset="-128"/>
              </a:rPr>
              <a:t>見逃さない！</a:t>
            </a:r>
            <a:endParaRPr lang="ja-JP" altLang="en-US" sz="800" dirty="0">
              <a:latin typeface="+mn-ea"/>
              <a:cs typeface="Hiragino Kaku Gothic Pro W3" charset="-128"/>
            </a:endParaRPr>
          </a:p>
        </p:txBody>
      </p:sp>
      <p:cxnSp>
        <p:nvCxnSpPr>
          <p:cNvPr id="30" name="直線コネクタ 29">
            <a:extLst>
              <a:ext uri="{FF2B5EF4-FFF2-40B4-BE49-F238E27FC236}">
                <a16:creationId xmlns:a16="http://schemas.microsoft.com/office/drawing/2014/main" id="{4FF79540-D9A4-62F1-01B8-3F23478BD414}"/>
              </a:ext>
            </a:extLst>
          </p:cNvPr>
          <p:cNvCxnSpPr>
            <a:cxnSpLocks/>
          </p:cNvCxnSpPr>
          <p:nvPr/>
        </p:nvCxnSpPr>
        <p:spPr>
          <a:xfrm>
            <a:off x="2710043" y="5875189"/>
            <a:ext cx="923363"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D80DD5B2-82EB-4DD8-817E-93C799ABB349}"/>
              </a:ext>
            </a:extLst>
          </p:cNvPr>
          <p:cNvSpPr/>
          <p:nvPr/>
        </p:nvSpPr>
        <p:spPr>
          <a:xfrm>
            <a:off x="5193488" y="2173712"/>
            <a:ext cx="3325441" cy="363265"/>
          </a:xfrm>
          <a:prstGeom prst="rect">
            <a:avLst/>
          </a:prstGeom>
          <a:noFill/>
          <a:ln w="2857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a:solidFill>
                  <a:schemeClr val="tx1"/>
                </a:solidFill>
                <a:latin typeface="+mn-ea"/>
                <a:cs typeface="Hiragino Kaku Gothic Pro W3" charset="-128"/>
              </a:rPr>
              <a:t>営業・現場・事務　みんなに伝えられる</a:t>
            </a:r>
            <a:endParaRPr lang="ja-JP" altLang="en-US" sz="800" b="1" dirty="0">
              <a:solidFill>
                <a:schemeClr val="tx1"/>
              </a:solidFill>
              <a:latin typeface="+mn-ea"/>
              <a:cs typeface="Hiragino Kaku Gothic Pro W3" charset="-128"/>
            </a:endParaRPr>
          </a:p>
        </p:txBody>
      </p:sp>
      <p:sp>
        <p:nvSpPr>
          <p:cNvPr id="32" name="角丸四角形 31">
            <a:extLst>
              <a:ext uri="{FF2B5EF4-FFF2-40B4-BE49-F238E27FC236}">
                <a16:creationId xmlns:a16="http://schemas.microsoft.com/office/drawing/2014/main" id="{E9C0C525-2175-91F7-9B02-F291E58C0313}"/>
              </a:ext>
            </a:extLst>
          </p:cNvPr>
          <p:cNvSpPr/>
          <p:nvPr/>
        </p:nvSpPr>
        <p:spPr>
          <a:xfrm>
            <a:off x="6104420" y="2669600"/>
            <a:ext cx="1124586" cy="215757"/>
          </a:xfrm>
          <a:prstGeom prst="roundRect">
            <a:avLst/>
          </a:prstGeom>
          <a:solidFill>
            <a:schemeClr val="bg1"/>
          </a:solidFill>
          <a:ln>
            <a:solidFill>
              <a:srgbClr val="128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a:solidFill>
                  <a:srgbClr val="128CCE"/>
                </a:solidFill>
                <a:latin typeface="+mn-ea"/>
              </a:rPr>
              <a:t>チームでのやり取り</a:t>
            </a:r>
          </a:p>
        </p:txBody>
      </p:sp>
      <p:pic>
        <p:nvPicPr>
          <p:cNvPr id="33" name="図 32" descr="グラフィカル ユーザー インターフェイス, テキスト, アプリケーション&#10;&#10;自動的に生成された説明">
            <a:extLst>
              <a:ext uri="{FF2B5EF4-FFF2-40B4-BE49-F238E27FC236}">
                <a16:creationId xmlns:a16="http://schemas.microsoft.com/office/drawing/2014/main" id="{B667EF21-4AA9-FA53-8BF5-CEDC37E593F0}"/>
              </a:ext>
            </a:extLst>
          </p:cNvPr>
          <p:cNvPicPr>
            <a:picLocks noChangeAspect="1"/>
          </p:cNvPicPr>
          <p:nvPr/>
        </p:nvPicPr>
        <p:blipFill>
          <a:blip r:embed="rId7"/>
          <a:stretch>
            <a:fillRect/>
          </a:stretch>
        </p:blipFill>
        <p:spPr>
          <a:xfrm>
            <a:off x="5870543" y="2943248"/>
            <a:ext cx="762341" cy="1651317"/>
          </a:xfrm>
          <a:prstGeom prst="rect">
            <a:avLst/>
          </a:prstGeom>
          <a:ln>
            <a:solidFill>
              <a:schemeClr val="bg2"/>
            </a:solidFill>
          </a:ln>
        </p:spPr>
      </p:pic>
      <p:pic>
        <p:nvPicPr>
          <p:cNvPr id="34" name="図 3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2482F62-D573-1451-832F-72E87C4BEFC3}"/>
              </a:ext>
            </a:extLst>
          </p:cNvPr>
          <p:cNvPicPr>
            <a:picLocks noChangeAspect="1"/>
          </p:cNvPicPr>
          <p:nvPr/>
        </p:nvPicPr>
        <p:blipFill>
          <a:blip r:embed="rId8"/>
          <a:stretch>
            <a:fillRect/>
          </a:stretch>
        </p:blipFill>
        <p:spPr>
          <a:xfrm>
            <a:off x="6761796" y="2943248"/>
            <a:ext cx="763158" cy="1651317"/>
          </a:xfrm>
          <a:prstGeom prst="rect">
            <a:avLst/>
          </a:prstGeom>
          <a:ln>
            <a:solidFill>
              <a:schemeClr val="bg2"/>
            </a:solidFill>
          </a:ln>
        </p:spPr>
      </p:pic>
      <p:cxnSp>
        <p:nvCxnSpPr>
          <p:cNvPr id="35" name="直線コネクタ 34">
            <a:extLst>
              <a:ext uri="{FF2B5EF4-FFF2-40B4-BE49-F238E27FC236}">
                <a16:creationId xmlns:a16="http://schemas.microsoft.com/office/drawing/2014/main" id="{AC3C4A2B-B8B3-B5CF-1B23-4BE70E0F9687}"/>
              </a:ext>
            </a:extLst>
          </p:cNvPr>
          <p:cNvCxnSpPr>
            <a:cxnSpLocks/>
          </p:cNvCxnSpPr>
          <p:nvPr/>
        </p:nvCxnSpPr>
        <p:spPr>
          <a:xfrm>
            <a:off x="5254138" y="2458711"/>
            <a:ext cx="31877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四角形吹き出し 35">
            <a:extLst>
              <a:ext uri="{FF2B5EF4-FFF2-40B4-BE49-F238E27FC236}">
                <a16:creationId xmlns:a16="http://schemas.microsoft.com/office/drawing/2014/main" id="{B322D868-C57C-5004-C757-D4B7068B5D38}"/>
              </a:ext>
            </a:extLst>
          </p:cNvPr>
          <p:cNvSpPr/>
          <p:nvPr/>
        </p:nvSpPr>
        <p:spPr>
          <a:xfrm>
            <a:off x="7097556" y="3890101"/>
            <a:ext cx="1219949" cy="417319"/>
          </a:xfrm>
          <a:prstGeom prst="wedgeRectCallout">
            <a:avLst>
              <a:gd name="adj1" fmla="val -52668"/>
              <a:gd name="adj2" fmla="val -93632"/>
            </a:avLst>
          </a:prstGeom>
          <a:solidFill>
            <a:srgbClr val="EF3E6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900" b="1">
                <a:latin typeface="+mn-ea"/>
              </a:rPr>
              <a:t>場所を問わず案件の</a:t>
            </a:r>
            <a:endParaRPr lang="en-US" altLang="ja-JP" sz="900" b="1" dirty="0">
              <a:latin typeface="+mn-ea"/>
            </a:endParaRPr>
          </a:p>
          <a:p>
            <a:pPr algn="ctr"/>
            <a:r>
              <a:rPr lang="ja-JP" altLang="en-US" sz="900" b="1">
                <a:latin typeface="+mn-ea"/>
              </a:rPr>
              <a:t>やり取りが進む</a:t>
            </a:r>
            <a:endParaRPr lang="ja-JP" altLang="en-US" sz="900" b="1" dirty="0">
              <a:latin typeface="+mn-ea"/>
            </a:endParaRPr>
          </a:p>
        </p:txBody>
      </p:sp>
      <p:pic>
        <p:nvPicPr>
          <p:cNvPr id="37" name="図 36" descr="グラフィカル ユーザー インターフェイス, テキスト, アプリケーション, チャットまたはテキスト メッセージ, メール&#10;&#10;自動的に生成された説明">
            <a:extLst>
              <a:ext uri="{FF2B5EF4-FFF2-40B4-BE49-F238E27FC236}">
                <a16:creationId xmlns:a16="http://schemas.microsoft.com/office/drawing/2014/main" id="{0BDC8AB6-FDD5-FCA6-9C65-A260129DD908}"/>
              </a:ext>
            </a:extLst>
          </p:cNvPr>
          <p:cNvPicPr>
            <a:picLocks noChangeAspect="1"/>
          </p:cNvPicPr>
          <p:nvPr/>
        </p:nvPicPr>
        <p:blipFill>
          <a:blip r:embed="rId9"/>
          <a:stretch>
            <a:fillRect/>
          </a:stretch>
        </p:blipFill>
        <p:spPr>
          <a:xfrm>
            <a:off x="6363310" y="5116597"/>
            <a:ext cx="762341" cy="1651317"/>
          </a:xfrm>
          <a:prstGeom prst="rect">
            <a:avLst/>
          </a:prstGeom>
          <a:ln>
            <a:solidFill>
              <a:schemeClr val="bg2"/>
            </a:solidFill>
          </a:ln>
        </p:spPr>
      </p:pic>
      <p:sp>
        <p:nvSpPr>
          <p:cNvPr id="38" name="角丸四角形 37">
            <a:extLst>
              <a:ext uri="{FF2B5EF4-FFF2-40B4-BE49-F238E27FC236}">
                <a16:creationId xmlns:a16="http://schemas.microsoft.com/office/drawing/2014/main" id="{A33ADA8D-11CF-4CB0-F368-07C6477ACDB5}"/>
              </a:ext>
            </a:extLst>
          </p:cNvPr>
          <p:cNvSpPr/>
          <p:nvPr/>
        </p:nvSpPr>
        <p:spPr>
          <a:xfrm>
            <a:off x="6261591" y="4821031"/>
            <a:ext cx="965778" cy="215757"/>
          </a:xfrm>
          <a:prstGeom prst="roundRect">
            <a:avLst/>
          </a:prstGeom>
          <a:solidFill>
            <a:schemeClr val="bg1"/>
          </a:solidFill>
          <a:ln>
            <a:solidFill>
              <a:srgbClr val="128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a:solidFill>
                  <a:srgbClr val="128CCE"/>
                </a:solidFill>
                <a:latin typeface="+mn-ea"/>
              </a:rPr>
              <a:t>お知らせの発信</a:t>
            </a:r>
          </a:p>
        </p:txBody>
      </p:sp>
      <p:sp>
        <p:nvSpPr>
          <p:cNvPr id="39" name="四角形吹き出し 38">
            <a:extLst>
              <a:ext uri="{FF2B5EF4-FFF2-40B4-BE49-F238E27FC236}">
                <a16:creationId xmlns:a16="http://schemas.microsoft.com/office/drawing/2014/main" id="{18E7E4C3-E02F-4A08-8142-5DF697D526B9}"/>
              </a:ext>
            </a:extLst>
          </p:cNvPr>
          <p:cNvSpPr/>
          <p:nvPr/>
        </p:nvSpPr>
        <p:spPr>
          <a:xfrm>
            <a:off x="6550330" y="6052537"/>
            <a:ext cx="1219949" cy="417319"/>
          </a:xfrm>
          <a:prstGeom prst="wedgeRectCallout">
            <a:avLst>
              <a:gd name="adj1" fmla="val -33251"/>
              <a:gd name="adj2" fmla="val -76399"/>
            </a:avLst>
          </a:prstGeom>
          <a:solidFill>
            <a:srgbClr val="EF3E6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900" b="1">
                <a:latin typeface="+mn-ea"/>
              </a:rPr>
              <a:t>オフィスにいない</a:t>
            </a:r>
            <a:endParaRPr lang="en-US" altLang="ja-JP" sz="900" b="1" dirty="0">
              <a:latin typeface="+mn-ea"/>
            </a:endParaRPr>
          </a:p>
          <a:p>
            <a:pPr algn="ctr"/>
            <a:r>
              <a:rPr lang="ja-JP" altLang="en-US" sz="900" b="1">
                <a:latin typeface="+mn-ea"/>
              </a:rPr>
              <a:t>人にも届く</a:t>
            </a:r>
            <a:endParaRPr lang="ja-JP" altLang="en-US" sz="900" b="1" dirty="0">
              <a:latin typeface="+mn-ea"/>
            </a:endParaRPr>
          </a:p>
        </p:txBody>
      </p:sp>
      <p:sp>
        <p:nvSpPr>
          <p:cNvPr id="40" name="正方形/長方形 39">
            <a:extLst>
              <a:ext uri="{FF2B5EF4-FFF2-40B4-BE49-F238E27FC236}">
                <a16:creationId xmlns:a16="http://schemas.microsoft.com/office/drawing/2014/main" id="{BF5D95D3-EB0C-DBFC-E928-6A644AAC0E65}"/>
              </a:ext>
            </a:extLst>
          </p:cNvPr>
          <p:cNvSpPr/>
          <p:nvPr/>
        </p:nvSpPr>
        <p:spPr>
          <a:xfrm>
            <a:off x="8747493" y="2152135"/>
            <a:ext cx="3325441" cy="363265"/>
          </a:xfrm>
          <a:prstGeom prst="rect">
            <a:avLst/>
          </a:prstGeom>
          <a:noFill/>
          <a:ln w="2857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a:solidFill>
                  <a:schemeClr val="tx1"/>
                </a:solidFill>
                <a:latin typeface="+mn-ea"/>
                <a:cs typeface="Hiragino Kaku Gothic Pro W3" charset="-128"/>
              </a:rPr>
              <a:t>オフィスにいなくても申請・決裁</a:t>
            </a:r>
            <a:endParaRPr lang="ja-JP" altLang="en-US" sz="800" b="1" dirty="0">
              <a:solidFill>
                <a:schemeClr val="tx1"/>
              </a:solidFill>
              <a:latin typeface="+mn-ea"/>
              <a:cs typeface="Hiragino Kaku Gothic Pro W3" charset="-128"/>
            </a:endParaRPr>
          </a:p>
        </p:txBody>
      </p:sp>
      <p:cxnSp>
        <p:nvCxnSpPr>
          <p:cNvPr id="41" name="直線コネクタ 40">
            <a:extLst>
              <a:ext uri="{FF2B5EF4-FFF2-40B4-BE49-F238E27FC236}">
                <a16:creationId xmlns:a16="http://schemas.microsoft.com/office/drawing/2014/main" id="{B953B90D-429B-7FC5-D621-7BECC377E342}"/>
              </a:ext>
            </a:extLst>
          </p:cNvPr>
          <p:cNvCxnSpPr>
            <a:cxnSpLocks/>
          </p:cNvCxnSpPr>
          <p:nvPr/>
        </p:nvCxnSpPr>
        <p:spPr>
          <a:xfrm>
            <a:off x="8808143" y="2437134"/>
            <a:ext cx="31877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角丸四角形 41">
            <a:extLst>
              <a:ext uri="{FF2B5EF4-FFF2-40B4-BE49-F238E27FC236}">
                <a16:creationId xmlns:a16="http://schemas.microsoft.com/office/drawing/2014/main" id="{9702F558-3780-75F5-E15C-4B337AD3288F}"/>
              </a:ext>
            </a:extLst>
          </p:cNvPr>
          <p:cNvSpPr/>
          <p:nvPr/>
        </p:nvSpPr>
        <p:spPr>
          <a:xfrm>
            <a:off x="8892122" y="2582720"/>
            <a:ext cx="698989" cy="216456"/>
          </a:xfrm>
          <a:prstGeom prst="roundRect">
            <a:avLst/>
          </a:prstGeom>
          <a:solidFill>
            <a:schemeClr val="bg1"/>
          </a:solidFill>
          <a:ln>
            <a:solidFill>
              <a:srgbClr val="128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a:solidFill>
                  <a:srgbClr val="128CCE"/>
                </a:solidFill>
                <a:latin typeface="+mn-ea"/>
              </a:rPr>
              <a:t>申請</a:t>
            </a:r>
          </a:p>
        </p:txBody>
      </p:sp>
      <p:sp>
        <p:nvSpPr>
          <p:cNvPr id="43" name="角丸四角形 42">
            <a:extLst>
              <a:ext uri="{FF2B5EF4-FFF2-40B4-BE49-F238E27FC236}">
                <a16:creationId xmlns:a16="http://schemas.microsoft.com/office/drawing/2014/main" id="{CC53B14C-388F-508B-C218-2DC0621A40B4}"/>
              </a:ext>
            </a:extLst>
          </p:cNvPr>
          <p:cNvSpPr/>
          <p:nvPr/>
        </p:nvSpPr>
        <p:spPr>
          <a:xfrm>
            <a:off x="9925380" y="2584167"/>
            <a:ext cx="698989" cy="216456"/>
          </a:xfrm>
          <a:prstGeom prst="roundRect">
            <a:avLst/>
          </a:prstGeom>
          <a:solidFill>
            <a:schemeClr val="bg1"/>
          </a:solidFill>
          <a:ln>
            <a:solidFill>
              <a:srgbClr val="128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a:solidFill>
                  <a:srgbClr val="128CCE"/>
                </a:solidFill>
                <a:latin typeface="+mn-ea"/>
              </a:rPr>
              <a:t>決裁</a:t>
            </a:r>
          </a:p>
        </p:txBody>
      </p:sp>
      <p:pic>
        <p:nvPicPr>
          <p:cNvPr id="44" name="図 43">
            <a:extLst>
              <a:ext uri="{FF2B5EF4-FFF2-40B4-BE49-F238E27FC236}">
                <a16:creationId xmlns:a16="http://schemas.microsoft.com/office/drawing/2014/main" id="{1137EFDC-47FA-FFAC-F382-FA9D13509C8C}"/>
              </a:ext>
            </a:extLst>
          </p:cNvPr>
          <p:cNvPicPr>
            <a:picLocks noChangeAspect="1"/>
          </p:cNvPicPr>
          <p:nvPr/>
        </p:nvPicPr>
        <p:blipFill>
          <a:blip r:embed="rId10"/>
          <a:stretch>
            <a:fillRect/>
          </a:stretch>
        </p:blipFill>
        <p:spPr>
          <a:xfrm>
            <a:off x="8866017" y="2860659"/>
            <a:ext cx="761540" cy="1648052"/>
          </a:xfrm>
          <a:prstGeom prst="rect">
            <a:avLst/>
          </a:prstGeom>
          <a:ln>
            <a:solidFill>
              <a:schemeClr val="bg2"/>
            </a:solidFill>
          </a:ln>
        </p:spPr>
      </p:pic>
      <p:pic>
        <p:nvPicPr>
          <p:cNvPr id="45" name="図 44" descr="グラフィカル ユーザー インターフェイス, アプリケーション&#10;&#10;自動的に生成された説明">
            <a:extLst>
              <a:ext uri="{FF2B5EF4-FFF2-40B4-BE49-F238E27FC236}">
                <a16:creationId xmlns:a16="http://schemas.microsoft.com/office/drawing/2014/main" id="{E2EFB20C-FBB5-A981-2433-4F29BBD361B0}"/>
              </a:ext>
            </a:extLst>
          </p:cNvPr>
          <p:cNvPicPr>
            <a:picLocks noChangeAspect="1"/>
          </p:cNvPicPr>
          <p:nvPr/>
        </p:nvPicPr>
        <p:blipFill>
          <a:blip r:embed="rId11"/>
          <a:stretch>
            <a:fillRect/>
          </a:stretch>
        </p:blipFill>
        <p:spPr>
          <a:xfrm>
            <a:off x="9902558" y="2860659"/>
            <a:ext cx="761540" cy="1648052"/>
          </a:xfrm>
          <a:prstGeom prst="rect">
            <a:avLst/>
          </a:prstGeom>
          <a:ln>
            <a:solidFill>
              <a:schemeClr val="bg2"/>
            </a:solidFill>
          </a:ln>
        </p:spPr>
      </p:pic>
      <p:sp>
        <p:nvSpPr>
          <p:cNvPr id="46" name="四角形吹き出し 45">
            <a:extLst>
              <a:ext uri="{FF2B5EF4-FFF2-40B4-BE49-F238E27FC236}">
                <a16:creationId xmlns:a16="http://schemas.microsoft.com/office/drawing/2014/main" id="{1A74CC6A-C3A6-29F5-6A51-3CEE395F20AD}"/>
              </a:ext>
            </a:extLst>
          </p:cNvPr>
          <p:cNvSpPr/>
          <p:nvPr/>
        </p:nvSpPr>
        <p:spPr>
          <a:xfrm>
            <a:off x="10776107" y="2901525"/>
            <a:ext cx="1219949" cy="519800"/>
          </a:xfrm>
          <a:prstGeom prst="wedgeRectCallout">
            <a:avLst>
              <a:gd name="adj1" fmla="val -69062"/>
              <a:gd name="adj2" fmla="val 25854"/>
            </a:avLst>
          </a:prstGeom>
          <a:solidFill>
            <a:srgbClr val="EF3E6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900" b="1">
                <a:latin typeface="+mn-ea"/>
              </a:rPr>
              <a:t>外出先からでも</a:t>
            </a:r>
            <a:endParaRPr lang="en-US" altLang="ja-JP" sz="900" b="1" dirty="0">
              <a:latin typeface="+mn-ea"/>
            </a:endParaRPr>
          </a:p>
          <a:p>
            <a:pPr algn="ctr"/>
            <a:r>
              <a:rPr lang="ja-JP" altLang="en-US" sz="900" b="1">
                <a:latin typeface="+mn-ea"/>
              </a:rPr>
              <a:t>かんたんに申請・</a:t>
            </a:r>
            <a:endParaRPr lang="en-US" altLang="ja-JP" sz="900" b="1" dirty="0">
              <a:latin typeface="+mn-ea"/>
            </a:endParaRPr>
          </a:p>
          <a:p>
            <a:pPr algn="ctr"/>
            <a:r>
              <a:rPr lang="ja-JP" altLang="en-US" sz="900" b="1">
                <a:latin typeface="+mn-ea"/>
              </a:rPr>
              <a:t>決裁ができる！</a:t>
            </a:r>
            <a:endParaRPr lang="ja-JP" altLang="en-US" sz="900" b="1" dirty="0">
              <a:latin typeface="+mn-ea"/>
            </a:endParaRPr>
          </a:p>
        </p:txBody>
      </p:sp>
      <p:pic>
        <p:nvPicPr>
          <p:cNvPr id="47" name="図 46">
            <a:extLst>
              <a:ext uri="{FF2B5EF4-FFF2-40B4-BE49-F238E27FC236}">
                <a16:creationId xmlns:a16="http://schemas.microsoft.com/office/drawing/2014/main" id="{826B88A4-8712-1A9E-1DB6-35929BB85BBD}"/>
              </a:ext>
            </a:extLst>
          </p:cNvPr>
          <p:cNvPicPr>
            <a:picLocks noChangeAspect="1"/>
          </p:cNvPicPr>
          <p:nvPr/>
        </p:nvPicPr>
        <p:blipFill rotWithShape="1">
          <a:blip r:embed="rId12"/>
          <a:srcRect l="11266" t="19923" r="8742" b="15057"/>
          <a:stretch/>
        </p:blipFill>
        <p:spPr>
          <a:xfrm>
            <a:off x="8914885" y="4859630"/>
            <a:ext cx="2344935" cy="1904263"/>
          </a:xfrm>
          <a:prstGeom prst="rect">
            <a:avLst/>
          </a:prstGeom>
        </p:spPr>
      </p:pic>
    </p:spTree>
    <p:extLst>
      <p:ext uri="{BB962C8B-B14F-4D97-AF65-F5344CB8AC3E}">
        <p14:creationId xmlns:p14="http://schemas.microsoft.com/office/powerpoint/2010/main" val="13505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3</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デヂエとカスタムアプリの歴史</a:t>
            </a:r>
            <a:endParaRPr lang="ja-JP" altLang="en-US" sz="2800" dirty="0">
              <a:latin typeface="+mn-ea"/>
              <a:ea typeface="+mn-ea"/>
              <a:cs typeface="Mplus 1p Medium" panose="020B0502020203020207" pitchFamily="34" charset="-128"/>
            </a:endParaRPr>
          </a:p>
        </p:txBody>
      </p:sp>
      <p:graphicFrame>
        <p:nvGraphicFramePr>
          <p:cNvPr id="42" name="図表 41">
            <a:extLst>
              <a:ext uri="{FF2B5EF4-FFF2-40B4-BE49-F238E27FC236}">
                <a16:creationId xmlns:a16="http://schemas.microsoft.com/office/drawing/2014/main" id="{E5373C0E-1C28-EE40-9539-AABBA24B4049}"/>
              </a:ext>
            </a:extLst>
          </p:cNvPr>
          <p:cNvGraphicFramePr/>
          <p:nvPr>
            <p:extLst>
              <p:ext uri="{D42A27DB-BD31-4B8C-83A1-F6EECF244321}">
                <p14:modId xmlns:p14="http://schemas.microsoft.com/office/powerpoint/2010/main" val="655164937"/>
              </p:ext>
            </p:extLst>
          </p:nvPr>
        </p:nvGraphicFramePr>
        <p:xfrm>
          <a:off x="243455" y="3778094"/>
          <a:ext cx="8998616" cy="1293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テキスト ボックス 42">
            <a:extLst>
              <a:ext uri="{FF2B5EF4-FFF2-40B4-BE49-F238E27FC236}">
                <a16:creationId xmlns:a16="http://schemas.microsoft.com/office/drawing/2014/main" id="{4D3E3866-243D-DF4E-BC03-B6B3213257CE}"/>
              </a:ext>
            </a:extLst>
          </p:cNvPr>
          <p:cNvSpPr txBox="1"/>
          <p:nvPr/>
        </p:nvSpPr>
        <p:spPr>
          <a:xfrm>
            <a:off x="0" y="1506773"/>
            <a:ext cx="3303811" cy="369247"/>
          </a:xfrm>
          <a:prstGeom prst="rect">
            <a:avLst/>
          </a:prstGeom>
          <a:noFill/>
          <a:ln>
            <a:noFill/>
          </a:ln>
        </p:spPr>
        <p:txBody>
          <a:bodyPr wrap="square" rtlCol="0">
            <a:noAutofit/>
          </a:bodyPr>
          <a:lstStyle/>
          <a:p>
            <a:pPr algn="ctr"/>
            <a:r>
              <a:rPr lang="ja-JP" altLang="en-US" b="1" dirty="0">
                <a:solidFill>
                  <a:schemeClr val="tx1">
                    <a:lumMod val="75000"/>
                  </a:schemeClr>
                </a:solidFill>
                <a:latin typeface="+mn-ea"/>
              </a:rPr>
              <a:t>「サイボウズ </a:t>
            </a:r>
            <a:r>
              <a:rPr lang="en-US" altLang="ja-JP" b="1" dirty="0">
                <a:solidFill>
                  <a:schemeClr val="tx1">
                    <a:lumMod val="75000"/>
                  </a:schemeClr>
                </a:solidFill>
                <a:latin typeface="+mn-ea"/>
              </a:rPr>
              <a:t>Office</a:t>
            </a:r>
            <a:r>
              <a:rPr lang="ja-JP" altLang="en-US" b="1" dirty="0">
                <a:solidFill>
                  <a:schemeClr val="tx1">
                    <a:lumMod val="75000"/>
                  </a:schemeClr>
                </a:solidFill>
                <a:latin typeface="+mn-ea"/>
              </a:rPr>
              <a:t>」 発売</a:t>
            </a:r>
            <a:endParaRPr lang="en-US" altLang="ja-JP" b="1" dirty="0">
              <a:solidFill>
                <a:schemeClr val="tx1">
                  <a:lumMod val="75000"/>
                </a:schemeClr>
              </a:solidFill>
              <a:latin typeface="+mn-ea"/>
            </a:endParaRPr>
          </a:p>
        </p:txBody>
      </p:sp>
      <p:sp>
        <p:nvSpPr>
          <p:cNvPr id="44" name="テキスト ボックス 43">
            <a:extLst>
              <a:ext uri="{FF2B5EF4-FFF2-40B4-BE49-F238E27FC236}">
                <a16:creationId xmlns:a16="http://schemas.microsoft.com/office/drawing/2014/main" id="{5C55E4DF-E37B-E344-9184-295E7B83C5AE}"/>
              </a:ext>
            </a:extLst>
          </p:cNvPr>
          <p:cNvSpPr txBox="1"/>
          <p:nvPr/>
        </p:nvSpPr>
        <p:spPr>
          <a:xfrm>
            <a:off x="224209" y="5114574"/>
            <a:ext cx="3096881" cy="646331"/>
          </a:xfrm>
          <a:prstGeom prst="rect">
            <a:avLst/>
          </a:prstGeom>
          <a:noFill/>
        </p:spPr>
        <p:txBody>
          <a:bodyPr wrap="square" rtlCol="0">
            <a:spAutoFit/>
          </a:bodyPr>
          <a:lstStyle/>
          <a:p>
            <a:pPr algn="ctr"/>
            <a:r>
              <a:rPr lang="ja-JP" altLang="en-US" b="1" dirty="0">
                <a:solidFill>
                  <a:schemeClr val="tx1">
                    <a:lumMod val="75000"/>
                  </a:schemeClr>
                </a:solidFill>
                <a:latin typeface="+mn-ea"/>
              </a:rPr>
              <a:t>サイボウズ </a:t>
            </a:r>
            <a:r>
              <a:rPr lang="en-US" altLang="ja-JP" b="1" dirty="0">
                <a:solidFill>
                  <a:schemeClr val="tx1">
                    <a:lumMod val="75000"/>
                  </a:schemeClr>
                </a:solidFill>
                <a:latin typeface="+mn-ea"/>
              </a:rPr>
              <a:t>DB </a:t>
            </a:r>
            <a:r>
              <a:rPr lang="ja-JP" altLang="en-US" b="1" dirty="0">
                <a:solidFill>
                  <a:schemeClr val="tx1">
                    <a:lumMod val="75000"/>
                  </a:schemeClr>
                </a:solidFill>
                <a:latin typeface="+mn-ea"/>
              </a:rPr>
              <a:t>メーカー</a:t>
            </a:r>
            <a:endParaRPr lang="en-US" altLang="ja-JP" b="1" dirty="0">
              <a:solidFill>
                <a:schemeClr val="tx1">
                  <a:lumMod val="75000"/>
                </a:schemeClr>
              </a:solidFill>
              <a:latin typeface="+mn-ea"/>
            </a:endParaRPr>
          </a:p>
          <a:p>
            <a:pPr algn="ctr"/>
            <a:r>
              <a:rPr lang="en-US" altLang="ja-JP" b="1" dirty="0">
                <a:solidFill>
                  <a:schemeClr val="tx1">
                    <a:lumMod val="75000"/>
                  </a:schemeClr>
                </a:solidFill>
                <a:latin typeface="+mn-ea"/>
              </a:rPr>
              <a:t>(</a:t>
            </a:r>
            <a:r>
              <a:rPr lang="ja-JP" altLang="en-US" b="1" dirty="0">
                <a:solidFill>
                  <a:schemeClr val="tx1">
                    <a:lumMod val="75000"/>
                  </a:schemeClr>
                </a:solidFill>
                <a:latin typeface="+mn-ea"/>
              </a:rPr>
              <a:t>現デヂエ</a:t>
            </a:r>
            <a:r>
              <a:rPr lang="en-US" altLang="ja-JP" b="1" dirty="0">
                <a:solidFill>
                  <a:schemeClr val="tx1">
                    <a:lumMod val="75000"/>
                  </a:schemeClr>
                </a:solidFill>
                <a:latin typeface="+mn-ea"/>
              </a:rPr>
              <a:t>)</a:t>
            </a:r>
            <a:r>
              <a:rPr lang="ja-JP" altLang="en-US" b="1" dirty="0">
                <a:solidFill>
                  <a:schemeClr val="tx1">
                    <a:lumMod val="75000"/>
                  </a:schemeClr>
                </a:solidFill>
                <a:latin typeface="+mn-ea"/>
              </a:rPr>
              <a:t>発売</a:t>
            </a:r>
          </a:p>
        </p:txBody>
      </p:sp>
      <p:sp>
        <p:nvSpPr>
          <p:cNvPr id="45" name="テキスト ボックス 44">
            <a:extLst>
              <a:ext uri="{FF2B5EF4-FFF2-40B4-BE49-F238E27FC236}">
                <a16:creationId xmlns:a16="http://schemas.microsoft.com/office/drawing/2014/main" id="{F7B707DE-5F00-164A-A6F8-B100FBE854FB}"/>
              </a:ext>
            </a:extLst>
          </p:cNvPr>
          <p:cNvSpPr txBox="1"/>
          <p:nvPr/>
        </p:nvSpPr>
        <p:spPr>
          <a:xfrm>
            <a:off x="2554273" y="5844993"/>
            <a:ext cx="2961307" cy="369332"/>
          </a:xfrm>
          <a:prstGeom prst="rect">
            <a:avLst/>
          </a:prstGeom>
          <a:noFill/>
        </p:spPr>
        <p:txBody>
          <a:bodyPr wrap="square" rtlCol="0">
            <a:spAutoFit/>
          </a:bodyPr>
          <a:lstStyle/>
          <a:p>
            <a:pPr algn="ctr"/>
            <a:r>
              <a:rPr lang="ja-JP" altLang="en-US" b="1" dirty="0">
                <a:solidFill>
                  <a:schemeClr val="tx1">
                    <a:lumMod val="75000"/>
                  </a:schemeClr>
                </a:solidFill>
                <a:latin typeface="+mn-ea"/>
              </a:rPr>
              <a:t>サイボウズ デヂエ 発売</a:t>
            </a:r>
          </a:p>
        </p:txBody>
      </p:sp>
      <p:sp>
        <p:nvSpPr>
          <p:cNvPr id="46" name="テキスト ボックス 45">
            <a:extLst>
              <a:ext uri="{FF2B5EF4-FFF2-40B4-BE49-F238E27FC236}">
                <a16:creationId xmlns:a16="http://schemas.microsoft.com/office/drawing/2014/main" id="{40FFD420-D5CB-ED46-91B8-BA013906895D}"/>
              </a:ext>
            </a:extLst>
          </p:cNvPr>
          <p:cNvSpPr txBox="1"/>
          <p:nvPr/>
        </p:nvSpPr>
        <p:spPr>
          <a:xfrm>
            <a:off x="6455759" y="5635199"/>
            <a:ext cx="671203" cy="369332"/>
          </a:xfrm>
          <a:prstGeom prst="rect">
            <a:avLst/>
          </a:prstGeom>
          <a:noFill/>
        </p:spPr>
        <p:txBody>
          <a:bodyPr wrap="square" rtlCol="0">
            <a:spAutoFit/>
          </a:bodyPr>
          <a:lstStyle/>
          <a:p>
            <a:pPr algn="ctr"/>
            <a:r>
              <a:rPr lang="ja-JP" altLang="en-US" b="1" dirty="0">
                <a:solidFill>
                  <a:srgbClr val="FF0000"/>
                </a:solidFill>
                <a:latin typeface="+mn-ea"/>
              </a:rPr>
              <a:t>発売</a:t>
            </a:r>
          </a:p>
        </p:txBody>
      </p:sp>
      <p:sp>
        <p:nvSpPr>
          <p:cNvPr id="47" name="テキスト ボックス 46">
            <a:extLst>
              <a:ext uri="{FF2B5EF4-FFF2-40B4-BE49-F238E27FC236}">
                <a16:creationId xmlns:a16="http://schemas.microsoft.com/office/drawing/2014/main" id="{BC4DF39D-FBA5-9045-9A3A-6284BAC78D60}"/>
              </a:ext>
            </a:extLst>
          </p:cNvPr>
          <p:cNvSpPr txBox="1"/>
          <p:nvPr/>
        </p:nvSpPr>
        <p:spPr>
          <a:xfrm>
            <a:off x="979425" y="2052643"/>
            <a:ext cx="3422367" cy="369332"/>
          </a:xfrm>
          <a:prstGeom prst="rect">
            <a:avLst/>
          </a:prstGeom>
          <a:noFill/>
        </p:spPr>
        <p:txBody>
          <a:bodyPr wrap="square" rtlCol="0">
            <a:spAutoFit/>
          </a:bodyPr>
          <a:lstStyle/>
          <a:p>
            <a:pPr algn="ctr"/>
            <a:r>
              <a:rPr lang="ja-JP" altLang="en-US" b="1" dirty="0">
                <a:solidFill>
                  <a:schemeClr val="tx1">
                    <a:lumMod val="75000"/>
                  </a:schemeClr>
                </a:solidFill>
                <a:latin typeface="+mn-ea"/>
              </a:rPr>
              <a:t>「サイボウズ </a:t>
            </a:r>
            <a:r>
              <a:rPr lang="en-US" altLang="ja-JP" b="1" dirty="0">
                <a:solidFill>
                  <a:schemeClr val="tx1">
                    <a:lumMod val="75000"/>
                  </a:schemeClr>
                </a:solidFill>
                <a:latin typeface="+mn-ea"/>
              </a:rPr>
              <a:t>Office</a:t>
            </a:r>
            <a:r>
              <a:rPr lang="ja-JP" altLang="en-US" b="1" dirty="0">
                <a:solidFill>
                  <a:schemeClr val="tx1">
                    <a:lumMod val="75000"/>
                  </a:schemeClr>
                </a:solidFill>
                <a:latin typeface="+mn-ea"/>
              </a:rPr>
              <a:t> </a:t>
            </a:r>
            <a:r>
              <a:rPr lang="en-US" altLang="ja-JP" b="1" dirty="0">
                <a:solidFill>
                  <a:schemeClr val="tx1">
                    <a:lumMod val="75000"/>
                  </a:schemeClr>
                </a:solidFill>
                <a:latin typeface="+mn-ea"/>
              </a:rPr>
              <a:t>8</a:t>
            </a:r>
            <a:r>
              <a:rPr lang="ja-JP" altLang="en-US" b="1" dirty="0">
                <a:solidFill>
                  <a:schemeClr val="tx1">
                    <a:lumMod val="75000"/>
                  </a:schemeClr>
                </a:solidFill>
                <a:latin typeface="+mn-ea"/>
              </a:rPr>
              <a:t>」発売</a:t>
            </a:r>
          </a:p>
        </p:txBody>
      </p:sp>
      <p:sp>
        <p:nvSpPr>
          <p:cNvPr id="48" name="テキスト ボックス 47">
            <a:extLst>
              <a:ext uri="{FF2B5EF4-FFF2-40B4-BE49-F238E27FC236}">
                <a16:creationId xmlns:a16="http://schemas.microsoft.com/office/drawing/2014/main" id="{1B44B4A1-35EE-FA4B-B740-FD7AC16F919C}"/>
              </a:ext>
            </a:extLst>
          </p:cNvPr>
          <p:cNvSpPr txBox="1"/>
          <p:nvPr/>
        </p:nvSpPr>
        <p:spPr>
          <a:xfrm>
            <a:off x="3760567" y="2603401"/>
            <a:ext cx="3438612" cy="369332"/>
          </a:xfrm>
          <a:prstGeom prst="rect">
            <a:avLst/>
          </a:prstGeom>
          <a:noFill/>
        </p:spPr>
        <p:txBody>
          <a:bodyPr wrap="square" rtlCol="0">
            <a:spAutoFit/>
          </a:bodyPr>
          <a:lstStyle>
            <a:defPPr>
              <a:defRPr lang="ja-JP"/>
            </a:defPPr>
            <a:lvl1pPr algn="ctr">
              <a:defRPr sz="2000" b="1">
                <a:latin typeface="+mn-ea"/>
              </a:defRPr>
            </a:lvl1pPr>
          </a:lstStyle>
          <a:p>
            <a:r>
              <a:rPr lang="ja-JP" altLang="en-US" sz="1800" dirty="0">
                <a:solidFill>
                  <a:schemeClr val="tx1">
                    <a:lumMod val="75000"/>
                  </a:schemeClr>
                </a:solidFill>
              </a:rPr>
              <a:t>「サイボウズ </a:t>
            </a:r>
            <a:r>
              <a:rPr lang="en-US" altLang="ja-JP" sz="1800" dirty="0">
                <a:solidFill>
                  <a:schemeClr val="tx1">
                    <a:lumMod val="75000"/>
                  </a:schemeClr>
                </a:solidFill>
              </a:rPr>
              <a:t>Office</a:t>
            </a:r>
            <a:r>
              <a:rPr lang="ja-JP" altLang="en-US" sz="1800" dirty="0">
                <a:solidFill>
                  <a:schemeClr val="tx1">
                    <a:lumMod val="75000"/>
                  </a:schemeClr>
                </a:solidFill>
              </a:rPr>
              <a:t> </a:t>
            </a:r>
            <a:r>
              <a:rPr lang="en-US" altLang="ja-JP" sz="1800" dirty="0">
                <a:solidFill>
                  <a:schemeClr val="tx1">
                    <a:lumMod val="75000"/>
                  </a:schemeClr>
                </a:solidFill>
              </a:rPr>
              <a:t>9</a:t>
            </a:r>
            <a:r>
              <a:rPr lang="ja-JP" altLang="en-US" sz="1800" dirty="0">
                <a:solidFill>
                  <a:schemeClr val="tx1">
                    <a:lumMod val="75000"/>
                  </a:schemeClr>
                </a:solidFill>
              </a:rPr>
              <a:t>」発売</a:t>
            </a:r>
          </a:p>
        </p:txBody>
      </p:sp>
      <p:sp>
        <p:nvSpPr>
          <p:cNvPr id="49" name="角丸四角形吹き出し 48">
            <a:extLst>
              <a:ext uri="{FF2B5EF4-FFF2-40B4-BE49-F238E27FC236}">
                <a16:creationId xmlns:a16="http://schemas.microsoft.com/office/drawing/2014/main" id="{F04401B0-6C0E-6941-9A25-234F0720557F}"/>
              </a:ext>
            </a:extLst>
          </p:cNvPr>
          <p:cNvSpPr/>
          <p:nvPr/>
        </p:nvSpPr>
        <p:spPr>
          <a:xfrm>
            <a:off x="4407221" y="1366857"/>
            <a:ext cx="1570383" cy="646043"/>
          </a:xfrm>
          <a:prstGeom prst="wedgeRoundRectCallout">
            <a:avLst>
              <a:gd name="adj1" fmla="val -15580"/>
              <a:gd name="adj2" fmla="val 130138"/>
              <a:gd name="adj3" fmla="val 16667"/>
            </a:avLst>
          </a:prstGeom>
          <a:solidFill>
            <a:srgbClr val="00A6F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b="1" dirty="0">
                <a:latin typeface="+mn-ea"/>
              </a:rPr>
              <a:t>カスタムアプリ登場</a:t>
            </a:r>
          </a:p>
        </p:txBody>
      </p:sp>
      <p:sp>
        <p:nvSpPr>
          <p:cNvPr id="50" name="テキスト ボックス 49">
            <a:extLst>
              <a:ext uri="{FF2B5EF4-FFF2-40B4-BE49-F238E27FC236}">
                <a16:creationId xmlns:a16="http://schemas.microsoft.com/office/drawing/2014/main" id="{BE0772FF-5B58-7B47-A2A9-3C83B3CC35FF}"/>
              </a:ext>
            </a:extLst>
          </p:cNvPr>
          <p:cNvSpPr txBox="1"/>
          <p:nvPr/>
        </p:nvSpPr>
        <p:spPr>
          <a:xfrm>
            <a:off x="6087121" y="1454995"/>
            <a:ext cx="5955299" cy="523220"/>
          </a:xfrm>
          <a:prstGeom prst="rect">
            <a:avLst/>
          </a:prstGeom>
          <a:noFill/>
        </p:spPr>
        <p:txBody>
          <a:bodyPr wrap="square" rtlCol="0">
            <a:spAutoFit/>
          </a:bodyPr>
          <a:lstStyle/>
          <a:p>
            <a:pPr marL="285744" indent="-285744">
              <a:buFont typeface="メイリオ" panose="020B0604030504040204" pitchFamily="50" charset="-128"/>
              <a:buChar char="※"/>
            </a:pPr>
            <a:r>
              <a:rPr lang="ja-JP" altLang="en-US" sz="1400" dirty="0">
                <a:solidFill>
                  <a:schemeClr val="tx1">
                    <a:lumMod val="75000"/>
                  </a:schemeClr>
                </a:solidFill>
                <a:latin typeface="+mn-ea"/>
              </a:rPr>
              <a:t>「サイボウズ </a:t>
            </a:r>
            <a:r>
              <a:rPr lang="en-US" altLang="ja-JP" sz="1400" dirty="0">
                <a:solidFill>
                  <a:schemeClr val="tx1">
                    <a:lumMod val="75000"/>
                  </a:schemeClr>
                </a:solidFill>
                <a:latin typeface="+mn-ea"/>
              </a:rPr>
              <a:t>Office</a:t>
            </a:r>
            <a:r>
              <a:rPr lang="ja-JP" altLang="en-US" sz="1400" dirty="0">
                <a:solidFill>
                  <a:schemeClr val="tx1">
                    <a:lumMod val="75000"/>
                  </a:schemeClr>
                </a:solidFill>
                <a:latin typeface="+mn-ea"/>
              </a:rPr>
              <a:t> </a:t>
            </a:r>
            <a:r>
              <a:rPr lang="en-US" altLang="ja-JP" sz="1400" dirty="0">
                <a:solidFill>
                  <a:schemeClr val="tx1">
                    <a:lumMod val="75000"/>
                  </a:schemeClr>
                </a:solidFill>
                <a:latin typeface="+mn-ea"/>
              </a:rPr>
              <a:t>9</a:t>
            </a:r>
            <a:r>
              <a:rPr lang="ja-JP" altLang="en-US" sz="1400" dirty="0">
                <a:solidFill>
                  <a:schemeClr val="tx1">
                    <a:lumMod val="75000"/>
                  </a:schemeClr>
                </a:solidFill>
                <a:latin typeface="+mn-ea"/>
              </a:rPr>
              <a:t>」以降は、「プレミアムコース」の</a:t>
            </a:r>
            <a:br>
              <a:rPr lang="en-US" altLang="ja-JP" sz="1400" dirty="0">
                <a:solidFill>
                  <a:schemeClr val="tx1">
                    <a:lumMod val="75000"/>
                  </a:schemeClr>
                </a:solidFill>
                <a:latin typeface="+mn-ea"/>
              </a:rPr>
            </a:br>
            <a:r>
              <a:rPr lang="ja-JP" altLang="en-US" sz="1400" dirty="0">
                <a:solidFill>
                  <a:schemeClr val="tx1">
                    <a:lumMod val="75000"/>
                  </a:schemeClr>
                </a:solidFill>
                <a:latin typeface="+mn-ea"/>
              </a:rPr>
              <a:t>機能でカスタムアプリ</a:t>
            </a:r>
            <a:r>
              <a:rPr lang="en-US" altLang="ja-JP" sz="1400" dirty="0">
                <a:solidFill>
                  <a:schemeClr val="tx1">
                    <a:lumMod val="75000"/>
                  </a:schemeClr>
                </a:solidFill>
                <a:latin typeface="+mn-ea"/>
              </a:rPr>
              <a:t>(</a:t>
            </a:r>
            <a:r>
              <a:rPr lang="ja-JP" altLang="en-US" sz="1400" dirty="0">
                <a:solidFill>
                  <a:schemeClr val="tx1">
                    <a:lumMod val="75000"/>
                  </a:schemeClr>
                </a:solidFill>
                <a:latin typeface="+mn-ea"/>
              </a:rPr>
              <a:t>「デヂエ」同等の機能</a:t>
            </a:r>
            <a:r>
              <a:rPr lang="en-US" altLang="ja-JP" sz="1400" dirty="0">
                <a:solidFill>
                  <a:schemeClr val="tx1">
                    <a:lumMod val="75000"/>
                  </a:schemeClr>
                </a:solidFill>
                <a:latin typeface="+mn-ea"/>
              </a:rPr>
              <a:t>)</a:t>
            </a:r>
            <a:r>
              <a:rPr lang="ja-JP" altLang="en-US" sz="1400" dirty="0">
                <a:solidFill>
                  <a:schemeClr val="tx1">
                    <a:lumMod val="75000"/>
                  </a:schemeClr>
                </a:solidFill>
                <a:latin typeface="+mn-ea"/>
              </a:rPr>
              <a:t>が搭載されました。</a:t>
            </a:r>
          </a:p>
        </p:txBody>
      </p:sp>
      <p:cxnSp>
        <p:nvCxnSpPr>
          <p:cNvPr id="51" name="直線コネクタ 50">
            <a:extLst>
              <a:ext uri="{FF2B5EF4-FFF2-40B4-BE49-F238E27FC236}">
                <a16:creationId xmlns:a16="http://schemas.microsoft.com/office/drawing/2014/main" id="{1C52DB44-D2BE-0249-AF5F-E302405CF610}"/>
              </a:ext>
            </a:extLst>
          </p:cNvPr>
          <p:cNvCxnSpPr/>
          <p:nvPr/>
        </p:nvCxnSpPr>
        <p:spPr>
          <a:xfrm>
            <a:off x="261528" y="1877343"/>
            <a:ext cx="29549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直線コネクタ 51">
            <a:extLst>
              <a:ext uri="{FF2B5EF4-FFF2-40B4-BE49-F238E27FC236}">
                <a16:creationId xmlns:a16="http://schemas.microsoft.com/office/drawing/2014/main" id="{9E177A77-557F-234C-B64B-178F7978BB23}"/>
              </a:ext>
            </a:extLst>
          </p:cNvPr>
          <p:cNvCxnSpPr/>
          <p:nvPr/>
        </p:nvCxnSpPr>
        <p:spPr>
          <a:xfrm flipV="1">
            <a:off x="642713" y="1944311"/>
            <a:ext cx="0" cy="1882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直線コネクタ 52">
            <a:extLst>
              <a:ext uri="{FF2B5EF4-FFF2-40B4-BE49-F238E27FC236}">
                <a16:creationId xmlns:a16="http://schemas.microsoft.com/office/drawing/2014/main" id="{215311FE-1350-2346-980B-26A4C685C1D3}"/>
              </a:ext>
            </a:extLst>
          </p:cNvPr>
          <p:cNvCxnSpPr/>
          <p:nvPr/>
        </p:nvCxnSpPr>
        <p:spPr>
          <a:xfrm>
            <a:off x="1233723" y="2424287"/>
            <a:ext cx="31821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直線コネクタ 53">
            <a:extLst>
              <a:ext uri="{FF2B5EF4-FFF2-40B4-BE49-F238E27FC236}">
                <a16:creationId xmlns:a16="http://schemas.microsoft.com/office/drawing/2014/main" id="{F56F2269-735D-0B4B-A4FA-24FB3896955C}"/>
              </a:ext>
            </a:extLst>
          </p:cNvPr>
          <p:cNvCxnSpPr/>
          <p:nvPr/>
        </p:nvCxnSpPr>
        <p:spPr>
          <a:xfrm>
            <a:off x="4030104" y="2923076"/>
            <a:ext cx="29776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直線コネクタ 54">
            <a:extLst>
              <a:ext uri="{FF2B5EF4-FFF2-40B4-BE49-F238E27FC236}">
                <a16:creationId xmlns:a16="http://schemas.microsoft.com/office/drawing/2014/main" id="{B74E53BF-B69D-5B4E-9C58-246909A6FFC0}"/>
              </a:ext>
            </a:extLst>
          </p:cNvPr>
          <p:cNvCxnSpPr/>
          <p:nvPr/>
        </p:nvCxnSpPr>
        <p:spPr>
          <a:xfrm>
            <a:off x="361373" y="5055551"/>
            <a:ext cx="2790889" cy="0"/>
          </a:xfrm>
          <a:prstGeom prst="line">
            <a:avLst/>
          </a:prstGeom>
          <a:ln>
            <a:solidFill>
              <a:srgbClr val="009B63"/>
            </a:solidFill>
          </a:ln>
        </p:spPr>
        <p:style>
          <a:lnRef idx="2">
            <a:schemeClr val="accent1"/>
          </a:lnRef>
          <a:fillRef idx="0">
            <a:schemeClr val="accent1"/>
          </a:fillRef>
          <a:effectRef idx="1">
            <a:schemeClr val="accent1"/>
          </a:effectRef>
          <a:fontRef idx="minor">
            <a:schemeClr val="tx1"/>
          </a:fontRef>
        </p:style>
      </p:cxnSp>
      <p:cxnSp>
        <p:nvCxnSpPr>
          <p:cNvPr id="56" name="直線コネクタ 55">
            <a:extLst>
              <a:ext uri="{FF2B5EF4-FFF2-40B4-BE49-F238E27FC236}">
                <a16:creationId xmlns:a16="http://schemas.microsoft.com/office/drawing/2014/main" id="{27311472-6E47-DF4F-9298-CF8DA734CB9D}"/>
              </a:ext>
            </a:extLst>
          </p:cNvPr>
          <p:cNvCxnSpPr/>
          <p:nvPr/>
        </p:nvCxnSpPr>
        <p:spPr>
          <a:xfrm flipV="1">
            <a:off x="2507733" y="4836297"/>
            <a:ext cx="0" cy="163987"/>
          </a:xfrm>
          <a:prstGeom prst="line">
            <a:avLst/>
          </a:prstGeom>
          <a:ln>
            <a:solidFill>
              <a:srgbClr val="009B63"/>
            </a:solidFill>
          </a:ln>
        </p:spPr>
        <p:style>
          <a:lnRef idx="2">
            <a:schemeClr val="accent1"/>
          </a:lnRef>
          <a:fillRef idx="0">
            <a:schemeClr val="accent1"/>
          </a:fillRef>
          <a:effectRef idx="1">
            <a:schemeClr val="accent1"/>
          </a:effectRef>
          <a:fontRef idx="minor">
            <a:schemeClr val="tx1"/>
          </a:fontRef>
        </p:style>
      </p:cxnSp>
      <p:cxnSp>
        <p:nvCxnSpPr>
          <p:cNvPr id="57" name="直線コネクタ 56">
            <a:extLst>
              <a:ext uri="{FF2B5EF4-FFF2-40B4-BE49-F238E27FC236}">
                <a16:creationId xmlns:a16="http://schemas.microsoft.com/office/drawing/2014/main" id="{9444A0B5-EDF4-C241-AA4D-00574CE486C3}"/>
              </a:ext>
            </a:extLst>
          </p:cNvPr>
          <p:cNvCxnSpPr/>
          <p:nvPr/>
        </p:nvCxnSpPr>
        <p:spPr>
          <a:xfrm>
            <a:off x="2506500" y="5754609"/>
            <a:ext cx="2661431" cy="0"/>
          </a:xfrm>
          <a:prstGeom prst="line">
            <a:avLst/>
          </a:prstGeom>
          <a:ln>
            <a:solidFill>
              <a:srgbClr val="009B63"/>
            </a:solidFill>
          </a:ln>
        </p:spPr>
        <p:style>
          <a:lnRef idx="2">
            <a:schemeClr val="accent1"/>
          </a:lnRef>
          <a:fillRef idx="0">
            <a:schemeClr val="accent1"/>
          </a:fillRef>
          <a:effectRef idx="1">
            <a:schemeClr val="accent1"/>
          </a:effectRef>
          <a:fontRef idx="minor">
            <a:schemeClr val="tx1"/>
          </a:fontRef>
        </p:style>
      </p:cxnSp>
      <p:cxnSp>
        <p:nvCxnSpPr>
          <p:cNvPr id="58" name="直線コネクタ 57">
            <a:extLst>
              <a:ext uri="{FF2B5EF4-FFF2-40B4-BE49-F238E27FC236}">
                <a16:creationId xmlns:a16="http://schemas.microsoft.com/office/drawing/2014/main" id="{5852AC98-8AC5-3841-8EF2-58A8571BA2FC}"/>
              </a:ext>
            </a:extLst>
          </p:cNvPr>
          <p:cNvCxnSpPr/>
          <p:nvPr/>
        </p:nvCxnSpPr>
        <p:spPr>
          <a:xfrm flipH="1" flipV="1">
            <a:off x="4188577" y="4828675"/>
            <a:ext cx="0" cy="806524"/>
          </a:xfrm>
          <a:prstGeom prst="line">
            <a:avLst/>
          </a:prstGeom>
          <a:ln>
            <a:solidFill>
              <a:srgbClr val="009B63"/>
            </a:solidFill>
          </a:ln>
        </p:spPr>
        <p:style>
          <a:lnRef idx="2">
            <a:schemeClr val="accent1"/>
          </a:lnRef>
          <a:fillRef idx="0">
            <a:schemeClr val="accent1"/>
          </a:fillRef>
          <a:effectRef idx="1">
            <a:schemeClr val="accent1"/>
          </a:effectRef>
          <a:fontRef idx="minor">
            <a:schemeClr val="tx1"/>
          </a:fontRef>
        </p:style>
      </p:cxnSp>
      <p:cxnSp>
        <p:nvCxnSpPr>
          <p:cNvPr id="59" name="直線コネクタ 58">
            <a:extLst>
              <a:ext uri="{FF2B5EF4-FFF2-40B4-BE49-F238E27FC236}">
                <a16:creationId xmlns:a16="http://schemas.microsoft.com/office/drawing/2014/main" id="{A7755934-E666-594E-9DAF-0DF978E580AE}"/>
              </a:ext>
            </a:extLst>
          </p:cNvPr>
          <p:cNvCxnSpPr>
            <a:cxnSpLocks/>
          </p:cNvCxnSpPr>
          <p:nvPr/>
        </p:nvCxnSpPr>
        <p:spPr>
          <a:xfrm>
            <a:off x="5556774" y="5182805"/>
            <a:ext cx="2418145" cy="0"/>
          </a:xfrm>
          <a:prstGeom prst="line">
            <a:avLst/>
          </a:prstGeom>
          <a:ln>
            <a:solidFill>
              <a:srgbClr val="009B63"/>
            </a:solidFill>
          </a:ln>
        </p:spPr>
        <p:style>
          <a:lnRef idx="2">
            <a:schemeClr val="accent1"/>
          </a:lnRef>
          <a:fillRef idx="0">
            <a:schemeClr val="accent1"/>
          </a:fillRef>
          <a:effectRef idx="1">
            <a:schemeClr val="accent1"/>
          </a:effectRef>
          <a:fontRef idx="minor">
            <a:schemeClr val="tx1"/>
          </a:fontRef>
        </p:style>
      </p:cxnSp>
      <p:cxnSp>
        <p:nvCxnSpPr>
          <p:cNvPr id="60" name="直線コネクタ 59">
            <a:extLst>
              <a:ext uri="{FF2B5EF4-FFF2-40B4-BE49-F238E27FC236}">
                <a16:creationId xmlns:a16="http://schemas.microsoft.com/office/drawing/2014/main" id="{0447A4A3-4270-6F40-843F-1FAF6969A7AF}"/>
              </a:ext>
            </a:extLst>
          </p:cNvPr>
          <p:cNvCxnSpPr/>
          <p:nvPr/>
        </p:nvCxnSpPr>
        <p:spPr>
          <a:xfrm flipH="1" flipV="1">
            <a:off x="5661839" y="4829777"/>
            <a:ext cx="0" cy="288000"/>
          </a:xfrm>
          <a:prstGeom prst="line">
            <a:avLst/>
          </a:prstGeom>
          <a:ln>
            <a:solidFill>
              <a:srgbClr val="009B63"/>
            </a:solidFill>
          </a:ln>
        </p:spPr>
        <p:style>
          <a:lnRef idx="2">
            <a:schemeClr val="accent1"/>
          </a:lnRef>
          <a:fillRef idx="0">
            <a:schemeClr val="accent1"/>
          </a:fillRef>
          <a:effectRef idx="1">
            <a:schemeClr val="accent1"/>
          </a:effectRef>
          <a:fontRef idx="minor">
            <a:schemeClr val="tx1"/>
          </a:fontRef>
        </p:style>
      </p:cxnSp>
      <p:cxnSp>
        <p:nvCxnSpPr>
          <p:cNvPr id="61" name="直線コネクタ 60">
            <a:extLst>
              <a:ext uri="{FF2B5EF4-FFF2-40B4-BE49-F238E27FC236}">
                <a16:creationId xmlns:a16="http://schemas.microsoft.com/office/drawing/2014/main" id="{0ACFAC06-3133-8A45-835D-D3B45934F104}"/>
              </a:ext>
            </a:extLst>
          </p:cNvPr>
          <p:cNvCxnSpPr/>
          <p:nvPr/>
        </p:nvCxnSpPr>
        <p:spPr>
          <a:xfrm flipV="1">
            <a:off x="7084216" y="3337318"/>
            <a:ext cx="3302519" cy="104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直線コネクタ 61">
            <a:extLst>
              <a:ext uri="{FF2B5EF4-FFF2-40B4-BE49-F238E27FC236}">
                <a16:creationId xmlns:a16="http://schemas.microsoft.com/office/drawing/2014/main" id="{C8CCE393-5ED2-D04C-A5E6-094473D1E181}"/>
              </a:ext>
            </a:extLst>
          </p:cNvPr>
          <p:cNvCxnSpPr/>
          <p:nvPr/>
        </p:nvCxnSpPr>
        <p:spPr>
          <a:xfrm flipV="1">
            <a:off x="8635338" y="3404659"/>
            <a:ext cx="0" cy="583501"/>
          </a:xfrm>
          <a:prstGeom prst="line">
            <a:avLst/>
          </a:prstGeom>
        </p:spPr>
        <p:style>
          <a:lnRef idx="2">
            <a:schemeClr val="accent1"/>
          </a:lnRef>
          <a:fillRef idx="0">
            <a:schemeClr val="accent1"/>
          </a:fillRef>
          <a:effectRef idx="1">
            <a:schemeClr val="accent1"/>
          </a:effectRef>
          <a:fontRef idx="minor">
            <a:schemeClr val="tx1"/>
          </a:fontRef>
        </p:style>
      </p:cxnSp>
      <p:pic>
        <p:nvPicPr>
          <p:cNvPr id="63" name="Picture 2" descr="http://products.cybozu.co.jp/office/ver10/images/product/basic/index/icn_08.png">
            <a:extLst>
              <a:ext uri="{FF2B5EF4-FFF2-40B4-BE49-F238E27FC236}">
                <a16:creationId xmlns:a16="http://schemas.microsoft.com/office/drawing/2014/main" id="{AD6F578D-C7B1-D548-8E02-DC3E42F5D02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186452" y="2077928"/>
            <a:ext cx="546743" cy="426459"/>
          </a:xfrm>
          <a:prstGeom prst="rect">
            <a:avLst/>
          </a:prstGeom>
          <a:noFill/>
          <a:extLst>
            <a:ext uri="{909E8E84-426E-40DD-AFC4-6F175D3DCCD1}">
              <a14:hiddenFill xmlns:a14="http://schemas.microsoft.com/office/drawing/2010/main">
                <a:solidFill>
                  <a:srgbClr val="FFFFFF"/>
                </a:solidFill>
              </a14:hiddenFill>
            </a:ext>
          </a:extLst>
        </p:spPr>
      </p:pic>
      <p:pic>
        <p:nvPicPr>
          <p:cNvPr id="64" name="図 63">
            <a:extLst>
              <a:ext uri="{FF2B5EF4-FFF2-40B4-BE49-F238E27FC236}">
                <a16:creationId xmlns:a16="http://schemas.microsoft.com/office/drawing/2014/main" id="{B7689610-F574-7D4D-A04E-3CA8CDBE07E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66919" y="5250467"/>
            <a:ext cx="2307996" cy="348087"/>
          </a:xfrm>
          <a:prstGeom prst="rect">
            <a:avLst/>
          </a:prstGeom>
        </p:spPr>
      </p:pic>
      <p:graphicFrame>
        <p:nvGraphicFramePr>
          <p:cNvPr id="65" name="図表 64">
            <a:extLst>
              <a:ext uri="{FF2B5EF4-FFF2-40B4-BE49-F238E27FC236}">
                <a16:creationId xmlns:a16="http://schemas.microsoft.com/office/drawing/2014/main" id="{5503AC1D-7D73-804F-BBB4-ED70367FF06E}"/>
              </a:ext>
            </a:extLst>
          </p:cNvPr>
          <p:cNvGraphicFramePr/>
          <p:nvPr>
            <p:extLst>
              <p:ext uri="{D42A27DB-BD31-4B8C-83A1-F6EECF244321}">
                <p14:modId xmlns:p14="http://schemas.microsoft.com/office/powerpoint/2010/main" val="2469088087"/>
              </p:ext>
            </p:extLst>
          </p:nvPr>
        </p:nvGraphicFramePr>
        <p:xfrm>
          <a:off x="9865605" y="4118170"/>
          <a:ext cx="1806507" cy="6133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6" name="テキスト ボックス 65">
            <a:extLst>
              <a:ext uri="{FF2B5EF4-FFF2-40B4-BE49-F238E27FC236}">
                <a16:creationId xmlns:a16="http://schemas.microsoft.com/office/drawing/2014/main" id="{252B81E0-3496-F446-8439-18A2C6408BA5}"/>
              </a:ext>
            </a:extLst>
          </p:cNvPr>
          <p:cNvSpPr txBox="1"/>
          <p:nvPr/>
        </p:nvSpPr>
        <p:spPr>
          <a:xfrm>
            <a:off x="9615790" y="5635200"/>
            <a:ext cx="1981049" cy="338554"/>
          </a:xfrm>
          <a:prstGeom prst="rect">
            <a:avLst/>
          </a:prstGeom>
          <a:noFill/>
        </p:spPr>
        <p:txBody>
          <a:bodyPr wrap="square" rtlCol="0">
            <a:spAutoFit/>
          </a:bodyPr>
          <a:lstStyle/>
          <a:p>
            <a:pPr algn="ctr"/>
            <a:r>
              <a:rPr lang="ja-JP" altLang="en-US" sz="1600" b="1" dirty="0">
                <a:latin typeface="+mn-ea"/>
              </a:rPr>
              <a:t>サポート終了</a:t>
            </a:r>
          </a:p>
        </p:txBody>
      </p:sp>
      <p:cxnSp>
        <p:nvCxnSpPr>
          <p:cNvPr id="67" name="直線コネクタ 66">
            <a:extLst>
              <a:ext uri="{FF2B5EF4-FFF2-40B4-BE49-F238E27FC236}">
                <a16:creationId xmlns:a16="http://schemas.microsoft.com/office/drawing/2014/main" id="{AF1B806A-D5BA-CF4F-BCEF-0CC92F315BB6}"/>
              </a:ext>
            </a:extLst>
          </p:cNvPr>
          <p:cNvCxnSpPr/>
          <p:nvPr/>
        </p:nvCxnSpPr>
        <p:spPr>
          <a:xfrm>
            <a:off x="9342163" y="5133734"/>
            <a:ext cx="2592000" cy="0"/>
          </a:xfrm>
          <a:prstGeom prst="line">
            <a:avLst/>
          </a:prstGeom>
          <a:ln>
            <a:solidFill>
              <a:srgbClr val="009B63"/>
            </a:solidFill>
          </a:ln>
        </p:spPr>
        <p:style>
          <a:lnRef idx="2">
            <a:schemeClr val="accent1"/>
          </a:lnRef>
          <a:fillRef idx="0">
            <a:schemeClr val="accent1"/>
          </a:fillRef>
          <a:effectRef idx="1">
            <a:schemeClr val="accent1"/>
          </a:effectRef>
          <a:fontRef idx="minor">
            <a:schemeClr val="tx1"/>
          </a:fontRef>
        </p:style>
      </p:cxnSp>
      <p:cxnSp>
        <p:nvCxnSpPr>
          <p:cNvPr id="68" name="直線コネクタ 67">
            <a:extLst>
              <a:ext uri="{FF2B5EF4-FFF2-40B4-BE49-F238E27FC236}">
                <a16:creationId xmlns:a16="http://schemas.microsoft.com/office/drawing/2014/main" id="{43AC8947-4025-3B44-8144-615095A79B1C}"/>
              </a:ext>
            </a:extLst>
          </p:cNvPr>
          <p:cNvCxnSpPr/>
          <p:nvPr/>
        </p:nvCxnSpPr>
        <p:spPr>
          <a:xfrm flipH="1" flipV="1">
            <a:off x="10284141" y="4765209"/>
            <a:ext cx="0" cy="288000"/>
          </a:xfrm>
          <a:prstGeom prst="line">
            <a:avLst/>
          </a:prstGeom>
          <a:ln>
            <a:solidFill>
              <a:srgbClr val="009B63"/>
            </a:solidFill>
          </a:ln>
        </p:spPr>
        <p:style>
          <a:lnRef idx="2">
            <a:schemeClr val="accent1"/>
          </a:lnRef>
          <a:fillRef idx="0">
            <a:schemeClr val="accent1"/>
          </a:fillRef>
          <a:effectRef idx="1">
            <a:schemeClr val="accent1"/>
          </a:effectRef>
          <a:fontRef idx="minor">
            <a:schemeClr val="tx1"/>
          </a:fontRef>
        </p:style>
      </p:cxnSp>
      <p:pic>
        <p:nvPicPr>
          <p:cNvPr id="69" name="図 68">
            <a:extLst>
              <a:ext uri="{FF2B5EF4-FFF2-40B4-BE49-F238E27FC236}">
                <a16:creationId xmlns:a16="http://schemas.microsoft.com/office/drawing/2014/main" id="{D98B3C8D-CEB4-F241-9BCB-A9806A1E6FD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452313" y="5201398"/>
            <a:ext cx="2307996" cy="348087"/>
          </a:xfrm>
          <a:prstGeom prst="rect">
            <a:avLst/>
          </a:prstGeom>
        </p:spPr>
      </p:pic>
      <p:sp>
        <p:nvSpPr>
          <p:cNvPr id="70" name="テキスト ボックス 69">
            <a:extLst>
              <a:ext uri="{FF2B5EF4-FFF2-40B4-BE49-F238E27FC236}">
                <a16:creationId xmlns:a16="http://schemas.microsoft.com/office/drawing/2014/main" id="{31790F4F-4155-4A4F-9C97-668528FD9896}"/>
              </a:ext>
            </a:extLst>
          </p:cNvPr>
          <p:cNvSpPr txBox="1"/>
          <p:nvPr/>
        </p:nvSpPr>
        <p:spPr>
          <a:xfrm>
            <a:off x="9262508" y="4267548"/>
            <a:ext cx="1238527" cy="307777"/>
          </a:xfrm>
          <a:prstGeom prst="rect">
            <a:avLst/>
          </a:prstGeom>
          <a:noFill/>
        </p:spPr>
        <p:txBody>
          <a:bodyPr wrap="square" rtlCol="0">
            <a:spAutoFit/>
          </a:bodyPr>
          <a:lstStyle/>
          <a:p>
            <a:r>
              <a:rPr lang="ja-JP" altLang="en-US" sz="1400" dirty="0">
                <a:latin typeface="+mn-ea"/>
              </a:rPr>
              <a:t>・・・</a:t>
            </a:r>
          </a:p>
        </p:txBody>
      </p:sp>
      <p:sp>
        <p:nvSpPr>
          <p:cNvPr id="71" name="テキスト ボックス 70">
            <a:extLst>
              <a:ext uri="{FF2B5EF4-FFF2-40B4-BE49-F238E27FC236}">
                <a16:creationId xmlns:a16="http://schemas.microsoft.com/office/drawing/2014/main" id="{43B4C42B-C1ED-CB40-B390-C822C73FCEAE}"/>
              </a:ext>
            </a:extLst>
          </p:cNvPr>
          <p:cNvSpPr txBox="1"/>
          <p:nvPr/>
        </p:nvSpPr>
        <p:spPr>
          <a:xfrm>
            <a:off x="6900666" y="3029838"/>
            <a:ext cx="3438612" cy="369332"/>
          </a:xfrm>
          <a:prstGeom prst="rect">
            <a:avLst/>
          </a:prstGeom>
          <a:noFill/>
        </p:spPr>
        <p:txBody>
          <a:bodyPr wrap="square" rtlCol="0">
            <a:spAutoFit/>
          </a:bodyPr>
          <a:lstStyle>
            <a:defPPr>
              <a:defRPr lang="ja-JP"/>
            </a:defPPr>
            <a:lvl1pPr algn="ctr">
              <a:defRPr sz="2000" b="1">
                <a:latin typeface="+mn-ea"/>
              </a:defRPr>
            </a:lvl1pPr>
          </a:lstStyle>
          <a:p>
            <a:r>
              <a:rPr lang="ja-JP" altLang="en-US" sz="1800" dirty="0">
                <a:solidFill>
                  <a:schemeClr val="tx1">
                    <a:lumMod val="75000"/>
                  </a:schemeClr>
                </a:solidFill>
              </a:rPr>
              <a:t>「サイボウズ </a:t>
            </a:r>
            <a:r>
              <a:rPr lang="en-US" altLang="ja-JP" sz="1800" dirty="0">
                <a:solidFill>
                  <a:schemeClr val="tx1">
                    <a:lumMod val="75000"/>
                  </a:schemeClr>
                </a:solidFill>
              </a:rPr>
              <a:t>Office</a:t>
            </a:r>
            <a:r>
              <a:rPr lang="ja-JP" altLang="en-US" sz="1800">
                <a:solidFill>
                  <a:schemeClr val="tx1">
                    <a:lumMod val="75000"/>
                  </a:schemeClr>
                </a:solidFill>
              </a:rPr>
              <a:t> </a:t>
            </a:r>
            <a:r>
              <a:rPr lang="en-US" altLang="ja-JP" sz="1800" dirty="0">
                <a:solidFill>
                  <a:schemeClr val="tx1">
                    <a:lumMod val="75000"/>
                  </a:schemeClr>
                </a:solidFill>
              </a:rPr>
              <a:t>10</a:t>
            </a:r>
            <a:r>
              <a:rPr lang="ja-JP" altLang="en-US" sz="1800">
                <a:solidFill>
                  <a:schemeClr val="tx1">
                    <a:lumMod val="75000"/>
                  </a:schemeClr>
                </a:solidFill>
              </a:rPr>
              <a:t>」発売</a:t>
            </a:r>
            <a:endParaRPr lang="ja-JP" altLang="en-US" sz="1800" dirty="0">
              <a:solidFill>
                <a:schemeClr val="tx1">
                  <a:lumMod val="75000"/>
                </a:schemeClr>
              </a:solidFill>
            </a:endParaRPr>
          </a:p>
        </p:txBody>
      </p:sp>
      <p:cxnSp>
        <p:nvCxnSpPr>
          <p:cNvPr id="72" name="直線コネクタ 71">
            <a:extLst>
              <a:ext uri="{FF2B5EF4-FFF2-40B4-BE49-F238E27FC236}">
                <a16:creationId xmlns:a16="http://schemas.microsoft.com/office/drawing/2014/main" id="{3C4E2DB9-077D-3B4E-84AA-44AFACC6BC5D}"/>
              </a:ext>
            </a:extLst>
          </p:cNvPr>
          <p:cNvCxnSpPr/>
          <p:nvPr/>
        </p:nvCxnSpPr>
        <p:spPr>
          <a:xfrm flipV="1">
            <a:off x="2722472" y="3673277"/>
            <a:ext cx="3996048" cy="10485"/>
          </a:xfrm>
          <a:prstGeom prst="line">
            <a:avLst/>
          </a:prstGeom>
        </p:spPr>
        <p:style>
          <a:lnRef idx="2">
            <a:schemeClr val="accent1"/>
          </a:lnRef>
          <a:fillRef idx="0">
            <a:schemeClr val="accent1"/>
          </a:fillRef>
          <a:effectRef idx="1">
            <a:schemeClr val="accent1"/>
          </a:effectRef>
          <a:fontRef idx="minor">
            <a:schemeClr val="tx1"/>
          </a:fontRef>
        </p:style>
      </p:cxnSp>
      <p:sp>
        <p:nvSpPr>
          <p:cNvPr id="73" name="テキスト ボックス 72">
            <a:extLst>
              <a:ext uri="{FF2B5EF4-FFF2-40B4-BE49-F238E27FC236}">
                <a16:creationId xmlns:a16="http://schemas.microsoft.com/office/drawing/2014/main" id="{0A123C1C-3002-6A47-81BF-85D94FAD688C}"/>
              </a:ext>
            </a:extLst>
          </p:cNvPr>
          <p:cNvSpPr txBox="1"/>
          <p:nvPr/>
        </p:nvSpPr>
        <p:spPr>
          <a:xfrm>
            <a:off x="2593586" y="3365797"/>
            <a:ext cx="4242713" cy="369332"/>
          </a:xfrm>
          <a:prstGeom prst="rect">
            <a:avLst/>
          </a:prstGeom>
          <a:noFill/>
        </p:spPr>
        <p:txBody>
          <a:bodyPr wrap="square" rtlCol="0">
            <a:spAutoFit/>
          </a:bodyPr>
          <a:lstStyle>
            <a:defPPr>
              <a:defRPr lang="ja-JP"/>
            </a:defPPr>
            <a:lvl1pPr algn="ctr">
              <a:defRPr sz="2000" b="1">
                <a:latin typeface="+mn-ea"/>
              </a:defRPr>
            </a:lvl1pPr>
          </a:lstStyle>
          <a:p>
            <a:r>
              <a:rPr lang="ja-JP" altLang="en-US" sz="1800">
                <a:solidFill>
                  <a:schemeClr val="tx1">
                    <a:lumMod val="75000"/>
                  </a:schemeClr>
                </a:solidFill>
              </a:rPr>
              <a:t>クラウド版「サイボウズ </a:t>
            </a:r>
            <a:r>
              <a:rPr lang="en-US" altLang="ja-JP" sz="1800" dirty="0">
                <a:solidFill>
                  <a:schemeClr val="tx1">
                    <a:lumMod val="75000"/>
                  </a:schemeClr>
                </a:solidFill>
              </a:rPr>
              <a:t>Office</a:t>
            </a:r>
            <a:r>
              <a:rPr lang="ja-JP" altLang="en-US" sz="1800">
                <a:solidFill>
                  <a:schemeClr val="tx1">
                    <a:lumMod val="75000"/>
                  </a:schemeClr>
                </a:solidFill>
              </a:rPr>
              <a:t>」発売</a:t>
            </a:r>
            <a:endParaRPr lang="ja-JP" altLang="en-US" sz="1800" dirty="0">
              <a:solidFill>
                <a:schemeClr val="tx1">
                  <a:lumMod val="75000"/>
                </a:schemeClr>
              </a:solidFill>
            </a:endParaRPr>
          </a:p>
        </p:txBody>
      </p:sp>
      <p:cxnSp>
        <p:nvCxnSpPr>
          <p:cNvPr id="74" name="直線コネクタ 73">
            <a:extLst>
              <a:ext uri="{FF2B5EF4-FFF2-40B4-BE49-F238E27FC236}">
                <a16:creationId xmlns:a16="http://schemas.microsoft.com/office/drawing/2014/main" id="{845AED62-52B1-D846-B3D3-60DBB7A659B6}"/>
              </a:ext>
            </a:extLst>
          </p:cNvPr>
          <p:cNvCxnSpPr>
            <a:cxnSpLocks/>
          </p:cNvCxnSpPr>
          <p:nvPr/>
        </p:nvCxnSpPr>
        <p:spPr>
          <a:xfrm flipV="1">
            <a:off x="6300638" y="3712843"/>
            <a:ext cx="0" cy="329372"/>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直線コネクタ 74">
            <a:extLst>
              <a:ext uri="{FF2B5EF4-FFF2-40B4-BE49-F238E27FC236}">
                <a16:creationId xmlns:a16="http://schemas.microsoft.com/office/drawing/2014/main" id="{12940A5B-F897-F04A-AB86-6A9ADD06A3DE}"/>
              </a:ext>
            </a:extLst>
          </p:cNvPr>
          <p:cNvCxnSpPr/>
          <p:nvPr/>
        </p:nvCxnSpPr>
        <p:spPr>
          <a:xfrm flipV="1">
            <a:off x="2103213" y="2498021"/>
            <a:ext cx="0" cy="1555718"/>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直線コネクタ 75">
            <a:extLst>
              <a:ext uri="{FF2B5EF4-FFF2-40B4-BE49-F238E27FC236}">
                <a16:creationId xmlns:a16="http://schemas.microsoft.com/office/drawing/2014/main" id="{34B152F0-B900-CC48-B9D0-64B66F37639D}"/>
              </a:ext>
            </a:extLst>
          </p:cNvPr>
          <p:cNvCxnSpPr>
            <a:cxnSpLocks/>
          </p:cNvCxnSpPr>
          <p:nvPr/>
        </p:nvCxnSpPr>
        <p:spPr>
          <a:xfrm flipV="1">
            <a:off x="6836299" y="3008505"/>
            <a:ext cx="0" cy="103371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96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D2264D-66FF-F04B-8EF2-62659CCF0949}"/>
              </a:ext>
            </a:extLst>
          </p:cNvPr>
          <p:cNvSpPr>
            <a:spLocks noGrp="1"/>
          </p:cNvSpPr>
          <p:nvPr>
            <p:ph type="ctrTitle"/>
          </p:nvPr>
        </p:nvSpPr>
        <p:spPr>
          <a:xfrm>
            <a:off x="713237" y="2235200"/>
            <a:ext cx="11023376" cy="2387600"/>
          </a:xfrm>
        </p:spPr>
        <p:txBody>
          <a:bodyPr anchor="ctr"/>
          <a:lstStyle/>
          <a:p>
            <a:r>
              <a:rPr lang="ja-JP" altLang="en-US"/>
              <a:t>価格</a:t>
            </a:r>
            <a:endParaRPr kumimoji="1" lang="ja-JP" altLang="en-US"/>
          </a:p>
        </p:txBody>
      </p:sp>
      <p:sp>
        <p:nvSpPr>
          <p:cNvPr id="4" name="スライド番号プレースホルダー 3">
            <a:extLst>
              <a:ext uri="{FF2B5EF4-FFF2-40B4-BE49-F238E27FC236}">
                <a16:creationId xmlns:a16="http://schemas.microsoft.com/office/drawing/2014/main" id="{146425AA-EFA4-A848-BA1E-0F70C38C31E5}"/>
              </a:ext>
            </a:extLst>
          </p:cNvPr>
          <p:cNvSpPr>
            <a:spLocks noGrp="1"/>
          </p:cNvSpPr>
          <p:nvPr>
            <p:ph type="sldNum" sz="quarter" idx="12"/>
          </p:nvPr>
        </p:nvSpPr>
        <p:spPr/>
        <p:txBody>
          <a:bodyPr/>
          <a:lstStyle/>
          <a:p>
            <a:fld id="{7119817F-A942-A842-AA54-F186C5491701}" type="slidenum">
              <a:rPr kumimoji="1" lang="ja-JP" altLang="en-US" smtClean="0"/>
              <a:t>30</a:t>
            </a:fld>
            <a:endParaRPr kumimoji="1" lang="ja-JP" altLang="en-US"/>
          </a:p>
        </p:txBody>
      </p:sp>
    </p:spTree>
    <p:extLst>
      <p:ext uri="{BB962C8B-B14F-4D97-AF65-F5344CB8AC3E}">
        <p14:creationId xmlns:p14="http://schemas.microsoft.com/office/powerpoint/2010/main" val="3555155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31</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「サイボウズ</a:t>
            </a:r>
            <a:r>
              <a:rPr lang="en-US" altLang="ja-JP" sz="2800" dirty="0">
                <a:latin typeface="+mn-ea"/>
                <a:ea typeface="+mn-ea"/>
                <a:cs typeface="Mplus 1p Medium" panose="020B0502020203020207" pitchFamily="34" charset="-128"/>
              </a:rPr>
              <a:t> Office</a:t>
            </a:r>
            <a:r>
              <a:rPr lang="ja-JP" altLang="en-US" sz="2800">
                <a:latin typeface="+mn-ea"/>
                <a:ea typeface="+mn-ea"/>
                <a:cs typeface="Mplus 1p Medium" panose="020B0502020203020207" pitchFamily="34" charset="-128"/>
              </a:rPr>
              <a:t>」のライセンス体系</a:t>
            </a:r>
            <a:endParaRPr lang="ja-JP" altLang="en-US" sz="2800" dirty="0">
              <a:latin typeface="+mn-ea"/>
              <a:ea typeface="+mn-ea"/>
              <a:cs typeface="Mplus 1p Medium" panose="020B0502020203020207" pitchFamily="34" charset="-128"/>
            </a:endParaRPr>
          </a:p>
        </p:txBody>
      </p:sp>
      <p:sp>
        <p:nvSpPr>
          <p:cNvPr id="6" name="正方形/長方形 5">
            <a:extLst>
              <a:ext uri="{FF2B5EF4-FFF2-40B4-BE49-F238E27FC236}">
                <a16:creationId xmlns:a16="http://schemas.microsoft.com/office/drawing/2014/main" id="{47503AB3-6880-0F47-B318-4EB54B6B3F17}"/>
              </a:ext>
            </a:extLst>
          </p:cNvPr>
          <p:cNvSpPr/>
          <p:nvPr/>
        </p:nvSpPr>
        <p:spPr>
          <a:xfrm>
            <a:off x="1199655" y="2258312"/>
            <a:ext cx="9792690" cy="4357131"/>
          </a:xfrm>
          <a:prstGeom prst="rect">
            <a:avLst/>
          </a:prstGeom>
          <a:solidFill>
            <a:schemeClr val="bg1"/>
          </a:solidFill>
          <a:ln w="57150">
            <a:solidFill>
              <a:srgbClr val="00A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cs typeface="Mplus 1p Medium" panose="020B0502020203020207" pitchFamily="34" charset="-128"/>
            </a:endParaRPr>
          </a:p>
        </p:txBody>
      </p:sp>
      <p:grpSp>
        <p:nvGrpSpPr>
          <p:cNvPr id="2" name="グループ化 1">
            <a:extLst>
              <a:ext uri="{FF2B5EF4-FFF2-40B4-BE49-F238E27FC236}">
                <a16:creationId xmlns:a16="http://schemas.microsoft.com/office/drawing/2014/main" id="{FAC35658-7787-A944-ACFD-4E8CDC8710A2}"/>
              </a:ext>
            </a:extLst>
          </p:cNvPr>
          <p:cNvGrpSpPr/>
          <p:nvPr/>
        </p:nvGrpSpPr>
        <p:grpSpPr>
          <a:xfrm>
            <a:off x="3800604" y="2593156"/>
            <a:ext cx="4590792" cy="1054100"/>
            <a:chOff x="3575580" y="2495508"/>
            <a:chExt cx="4590792" cy="1054100"/>
          </a:xfrm>
        </p:grpSpPr>
        <p:sp>
          <p:nvSpPr>
            <p:cNvPr id="7" name="テキスト ボックス 6">
              <a:extLst>
                <a:ext uri="{FF2B5EF4-FFF2-40B4-BE49-F238E27FC236}">
                  <a16:creationId xmlns:a16="http://schemas.microsoft.com/office/drawing/2014/main" id="{FC9A27A5-CD6A-8145-B4E6-2F24BB8D1EB3}"/>
                </a:ext>
              </a:extLst>
            </p:cNvPr>
            <p:cNvSpPr txBox="1"/>
            <p:nvPr/>
          </p:nvSpPr>
          <p:spPr>
            <a:xfrm>
              <a:off x="3698182" y="2561838"/>
              <a:ext cx="2355135" cy="523220"/>
            </a:xfrm>
            <a:prstGeom prst="rect">
              <a:avLst/>
            </a:prstGeom>
            <a:noFill/>
          </p:spPr>
          <p:txBody>
            <a:bodyPr wrap="square" rtlCol="0">
              <a:spAutoFit/>
            </a:bodyPr>
            <a:lstStyle/>
            <a:p>
              <a:r>
                <a:rPr lang="ja-JP" altLang="en-US" sz="2800" dirty="0">
                  <a:latin typeface="+mn-ea"/>
                  <a:cs typeface="Mplus 1p Medium" panose="020B0502020203020207" pitchFamily="34" charset="-128"/>
                </a:rPr>
                <a:t>クラウド版</a:t>
              </a:r>
              <a:endParaRPr lang="en-US" altLang="ja-JP" sz="2800" dirty="0">
                <a:latin typeface="+mn-ea"/>
                <a:cs typeface="Mplus 1p Medium" panose="020B0502020203020207" pitchFamily="34" charset="-128"/>
              </a:endParaRPr>
            </a:p>
          </p:txBody>
        </p:sp>
        <p:pic>
          <p:nvPicPr>
            <p:cNvPr id="8" name="図 7">
              <a:extLst>
                <a:ext uri="{FF2B5EF4-FFF2-40B4-BE49-F238E27FC236}">
                  <a16:creationId xmlns:a16="http://schemas.microsoft.com/office/drawing/2014/main" id="{9AE0A575-019A-764D-BFA1-A96459C6E5C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18572" y="2495508"/>
              <a:ext cx="1447800" cy="1054100"/>
            </a:xfrm>
            <a:prstGeom prst="rect">
              <a:avLst/>
            </a:prstGeom>
          </p:spPr>
        </p:pic>
        <p:pic>
          <p:nvPicPr>
            <p:cNvPr id="9" name="図 8">
              <a:extLst>
                <a:ext uri="{FF2B5EF4-FFF2-40B4-BE49-F238E27FC236}">
                  <a16:creationId xmlns:a16="http://schemas.microsoft.com/office/drawing/2014/main" id="{777D4E74-B984-4347-9150-10E39250A9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75580" y="2984168"/>
              <a:ext cx="3006635" cy="520148"/>
            </a:xfrm>
            <a:prstGeom prst="rect">
              <a:avLst/>
            </a:prstGeom>
          </p:spPr>
        </p:pic>
      </p:grpSp>
      <p:sp>
        <p:nvSpPr>
          <p:cNvPr id="10" name="コンテンツ プレースホルダー 2">
            <a:extLst>
              <a:ext uri="{FF2B5EF4-FFF2-40B4-BE49-F238E27FC236}">
                <a16:creationId xmlns:a16="http://schemas.microsoft.com/office/drawing/2014/main" id="{FCDA18BE-BC91-574A-BF36-6B00196A046F}"/>
              </a:ext>
            </a:extLst>
          </p:cNvPr>
          <p:cNvSpPr>
            <a:spLocks noGrp="1"/>
          </p:cNvSpPr>
          <p:nvPr>
            <p:ph idx="1"/>
          </p:nvPr>
        </p:nvSpPr>
        <p:spPr>
          <a:xfrm>
            <a:off x="352095" y="1409795"/>
            <a:ext cx="11839905" cy="781755"/>
          </a:xfrm>
        </p:spPr>
        <p:txBody>
          <a:bodyPr>
            <a:normAutofit/>
          </a:bodyPr>
          <a:lstStyle/>
          <a:p>
            <a:pPr>
              <a:buClr>
                <a:srgbClr val="00A6F8"/>
              </a:buClr>
              <a:buFont typeface="Wingdings" pitchFamily="2" charset="2"/>
              <a:buChar char="n"/>
            </a:pPr>
            <a:r>
              <a:rPr lang="ja-JP" altLang="en-US" sz="2400" dirty="0">
                <a:latin typeface="+mn-ea"/>
                <a:cs typeface="Mplus 1p Medium" panose="020B0502020203020207" pitchFamily="34" charset="-128"/>
              </a:rPr>
              <a:t>カスタムアプリは、</a:t>
            </a:r>
            <a:r>
              <a:rPr lang="ja-JP" altLang="en-US" sz="2400" dirty="0">
                <a:solidFill>
                  <a:srgbClr val="FF9900"/>
                </a:solidFill>
                <a:latin typeface="+mn-ea"/>
                <a:cs typeface="Mplus 1p Medium" panose="020B0502020203020207" pitchFamily="34" charset="-128"/>
              </a:rPr>
              <a:t>プレミアムコース</a:t>
            </a:r>
            <a:r>
              <a:rPr lang="ja-JP" altLang="en-US" sz="2400" dirty="0">
                <a:latin typeface="+mn-ea"/>
                <a:cs typeface="Mplus 1p Medium" panose="020B0502020203020207" pitchFamily="34" charset="-128"/>
              </a:rPr>
              <a:t>でご利用いただけます。</a:t>
            </a:r>
          </a:p>
        </p:txBody>
      </p:sp>
      <p:sp>
        <p:nvSpPr>
          <p:cNvPr id="12" name="正方形/長方形 11">
            <a:extLst>
              <a:ext uri="{FF2B5EF4-FFF2-40B4-BE49-F238E27FC236}">
                <a16:creationId xmlns:a16="http://schemas.microsoft.com/office/drawing/2014/main" id="{B70C9BE7-428B-D743-B375-028E9112ED2A}"/>
              </a:ext>
            </a:extLst>
          </p:cNvPr>
          <p:cNvSpPr/>
          <p:nvPr/>
        </p:nvSpPr>
        <p:spPr>
          <a:xfrm>
            <a:off x="1821353" y="4166785"/>
            <a:ext cx="3478750" cy="1961769"/>
          </a:xfrm>
          <a:prstGeom prst="rect">
            <a:avLst/>
          </a:prstGeom>
          <a:solidFill>
            <a:schemeClr val="bg1"/>
          </a:solidFill>
          <a:ln w="57150">
            <a:solidFill>
              <a:srgbClr val="00A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mn-ea"/>
              <a:cs typeface="Mplus 1p Medium" panose="020B0502020203020207" pitchFamily="34" charset="-128"/>
            </a:endParaRPr>
          </a:p>
        </p:txBody>
      </p:sp>
      <p:sp>
        <p:nvSpPr>
          <p:cNvPr id="13" name="テキスト ボックス 12">
            <a:extLst>
              <a:ext uri="{FF2B5EF4-FFF2-40B4-BE49-F238E27FC236}">
                <a16:creationId xmlns:a16="http://schemas.microsoft.com/office/drawing/2014/main" id="{1BCDB1BD-D224-7B44-991D-68CA45A1E199}"/>
              </a:ext>
            </a:extLst>
          </p:cNvPr>
          <p:cNvSpPr txBox="1"/>
          <p:nvPr/>
        </p:nvSpPr>
        <p:spPr>
          <a:xfrm>
            <a:off x="2221342" y="4767864"/>
            <a:ext cx="2541875" cy="830997"/>
          </a:xfrm>
          <a:prstGeom prst="rect">
            <a:avLst/>
          </a:prstGeom>
          <a:noFill/>
        </p:spPr>
        <p:txBody>
          <a:bodyPr wrap="square" rtlCol="0">
            <a:spAutoFit/>
          </a:bodyPr>
          <a:lstStyle/>
          <a:p>
            <a:pPr algn="ctr"/>
            <a:r>
              <a:rPr lang="ja-JP" altLang="en-US" sz="2400" dirty="0">
                <a:latin typeface="+mn-ea"/>
                <a:cs typeface="Mplus 1p Medium" panose="020B0502020203020207" pitchFamily="34" charset="-128"/>
              </a:rPr>
              <a:t>スタンダード</a:t>
            </a:r>
            <a:endParaRPr lang="en-US" altLang="ja-JP" sz="2400" dirty="0">
              <a:latin typeface="+mn-ea"/>
              <a:cs typeface="Mplus 1p Medium" panose="020B0502020203020207" pitchFamily="34" charset="-128"/>
            </a:endParaRPr>
          </a:p>
          <a:p>
            <a:pPr algn="ctr"/>
            <a:r>
              <a:rPr lang="ja-JP" altLang="en-US" sz="2400" dirty="0">
                <a:latin typeface="+mn-ea"/>
                <a:cs typeface="Mplus 1p Medium" panose="020B0502020203020207" pitchFamily="34" charset="-128"/>
              </a:rPr>
              <a:t>コース</a:t>
            </a:r>
            <a:endParaRPr lang="en-US" altLang="ja-JP" sz="2400" dirty="0">
              <a:latin typeface="+mn-ea"/>
              <a:cs typeface="Mplus 1p Medium" panose="020B0502020203020207" pitchFamily="34" charset="-128"/>
            </a:endParaRPr>
          </a:p>
        </p:txBody>
      </p:sp>
      <p:sp>
        <p:nvSpPr>
          <p:cNvPr id="14" name="正方形/長方形 13">
            <a:extLst>
              <a:ext uri="{FF2B5EF4-FFF2-40B4-BE49-F238E27FC236}">
                <a16:creationId xmlns:a16="http://schemas.microsoft.com/office/drawing/2014/main" id="{05F85B42-222C-834F-A7C8-EA9975FA85D8}"/>
              </a:ext>
            </a:extLst>
          </p:cNvPr>
          <p:cNvSpPr/>
          <p:nvPr/>
        </p:nvSpPr>
        <p:spPr>
          <a:xfrm>
            <a:off x="6891897" y="4152335"/>
            <a:ext cx="3478750" cy="1973283"/>
          </a:xfrm>
          <a:prstGeom prst="rect">
            <a:avLst/>
          </a:prstGeom>
          <a:solidFill>
            <a:srgbClr val="FF9900">
              <a:alpha val="30980"/>
            </a:srgbClr>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mn-ea"/>
              <a:cs typeface="Mplus 1p Medium" panose="020B0502020203020207" pitchFamily="34" charset="-128"/>
            </a:endParaRPr>
          </a:p>
        </p:txBody>
      </p:sp>
      <p:sp>
        <p:nvSpPr>
          <p:cNvPr id="15" name="テキスト ボックス 14">
            <a:extLst>
              <a:ext uri="{FF2B5EF4-FFF2-40B4-BE49-F238E27FC236}">
                <a16:creationId xmlns:a16="http://schemas.microsoft.com/office/drawing/2014/main" id="{4FFCD918-7842-2E43-A0D6-54E557A14519}"/>
              </a:ext>
            </a:extLst>
          </p:cNvPr>
          <p:cNvSpPr txBox="1"/>
          <p:nvPr/>
        </p:nvSpPr>
        <p:spPr>
          <a:xfrm>
            <a:off x="7762978" y="4732170"/>
            <a:ext cx="2434147" cy="830997"/>
          </a:xfrm>
          <a:prstGeom prst="rect">
            <a:avLst/>
          </a:prstGeom>
          <a:noFill/>
        </p:spPr>
        <p:txBody>
          <a:bodyPr wrap="square" rtlCol="0">
            <a:spAutoFit/>
          </a:bodyPr>
          <a:lstStyle/>
          <a:p>
            <a:pPr algn="ctr"/>
            <a:r>
              <a:rPr lang="ja-JP" altLang="en-US" sz="2400" dirty="0">
                <a:latin typeface="+mn-ea"/>
                <a:cs typeface="Mplus 1p Medium" panose="020B0502020203020207" pitchFamily="34" charset="-128"/>
              </a:rPr>
              <a:t>プレミアム</a:t>
            </a:r>
            <a:endParaRPr lang="en-US" altLang="ja-JP" sz="2400" dirty="0">
              <a:latin typeface="+mn-ea"/>
              <a:cs typeface="Mplus 1p Medium" panose="020B0502020203020207" pitchFamily="34" charset="-128"/>
            </a:endParaRPr>
          </a:p>
          <a:p>
            <a:pPr algn="ctr"/>
            <a:r>
              <a:rPr lang="ja-JP" altLang="en-US" sz="2400" dirty="0">
                <a:latin typeface="+mn-ea"/>
                <a:cs typeface="Mplus 1p Medium" panose="020B0502020203020207" pitchFamily="34" charset="-128"/>
              </a:rPr>
              <a:t>コース</a:t>
            </a:r>
            <a:endParaRPr lang="en-US" altLang="ja-JP" sz="2400" dirty="0">
              <a:latin typeface="+mn-ea"/>
              <a:cs typeface="Mplus 1p Medium" panose="020B0502020203020207" pitchFamily="34" charset="-128"/>
            </a:endParaRPr>
          </a:p>
        </p:txBody>
      </p:sp>
      <p:pic>
        <p:nvPicPr>
          <p:cNvPr id="16" name="図 15">
            <a:extLst>
              <a:ext uri="{FF2B5EF4-FFF2-40B4-BE49-F238E27FC236}">
                <a16:creationId xmlns:a16="http://schemas.microsoft.com/office/drawing/2014/main" id="{662C7CFB-6E7F-FE47-861C-3263CBC3A19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71857" y="4599024"/>
            <a:ext cx="902320" cy="942255"/>
          </a:xfrm>
          <a:prstGeom prst="rect">
            <a:avLst/>
          </a:prstGeom>
        </p:spPr>
      </p:pic>
    </p:spTree>
    <p:extLst>
      <p:ext uri="{BB962C8B-B14F-4D97-AF65-F5344CB8AC3E}">
        <p14:creationId xmlns:p14="http://schemas.microsoft.com/office/powerpoint/2010/main" val="2556009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32</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クラウド版「サイボウズ</a:t>
            </a:r>
            <a:r>
              <a:rPr lang="en-US" altLang="ja-JP" sz="2800" dirty="0">
                <a:latin typeface="+mn-ea"/>
                <a:ea typeface="+mn-ea"/>
                <a:cs typeface="Mplus 1p Medium" panose="020B0502020203020207" pitchFamily="34" charset="-128"/>
              </a:rPr>
              <a:t> Office</a:t>
            </a:r>
            <a:r>
              <a:rPr lang="ja-JP" altLang="en-US" sz="2800">
                <a:latin typeface="+mn-ea"/>
                <a:ea typeface="+mn-ea"/>
                <a:cs typeface="Mplus 1p Medium" panose="020B0502020203020207" pitchFamily="34" charset="-128"/>
              </a:rPr>
              <a:t>」価格</a:t>
            </a:r>
            <a:endParaRPr lang="ja-JP" altLang="en-US" sz="2800" dirty="0">
              <a:latin typeface="+mn-ea"/>
              <a:ea typeface="+mn-ea"/>
              <a:cs typeface="Mplus 1p Medium" panose="020B0502020203020207" pitchFamily="34" charset="-128"/>
            </a:endParaRPr>
          </a:p>
        </p:txBody>
      </p:sp>
      <p:graphicFrame>
        <p:nvGraphicFramePr>
          <p:cNvPr id="6" name="コンテンツ プレースホルダー 5">
            <a:extLst>
              <a:ext uri="{FF2B5EF4-FFF2-40B4-BE49-F238E27FC236}">
                <a16:creationId xmlns:a16="http://schemas.microsoft.com/office/drawing/2014/main" id="{BA597131-B130-BD48-ABAE-A9C0D41CE238}"/>
              </a:ext>
            </a:extLst>
          </p:cNvPr>
          <p:cNvGraphicFramePr>
            <a:graphicFrameLocks/>
          </p:cNvGraphicFramePr>
          <p:nvPr>
            <p:extLst>
              <p:ext uri="{D42A27DB-BD31-4B8C-83A1-F6EECF244321}">
                <p14:modId xmlns:p14="http://schemas.microsoft.com/office/powerpoint/2010/main" val="3146427525"/>
              </p:ext>
            </p:extLst>
          </p:nvPr>
        </p:nvGraphicFramePr>
        <p:xfrm>
          <a:off x="3340459" y="1898169"/>
          <a:ext cx="5674534" cy="888838"/>
        </p:xfrm>
        <a:graphic>
          <a:graphicData uri="http://schemas.openxmlformats.org/drawingml/2006/table">
            <a:tbl>
              <a:tblPr firstRow="1" firstCol="1">
                <a:tableStyleId>{5C22544A-7EE6-4342-B048-85BDC9FD1C3A}</a:tableStyleId>
              </a:tblPr>
              <a:tblGrid>
                <a:gridCol w="2248384">
                  <a:extLst>
                    <a:ext uri="{9D8B030D-6E8A-4147-A177-3AD203B41FA5}">
                      <a16:colId xmlns:a16="http://schemas.microsoft.com/office/drawing/2014/main" val="20000"/>
                    </a:ext>
                  </a:extLst>
                </a:gridCol>
                <a:gridCol w="1688659">
                  <a:extLst>
                    <a:ext uri="{9D8B030D-6E8A-4147-A177-3AD203B41FA5}">
                      <a16:colId xmlns:a16="http://schemas.microsoft.com/office/drawing/2014/main" val="20001"/>
                    </a:ext>
                  </a:extLst>
                </a:gridCol>
                <a:gridCol w="1737491">
                  <a:extLst>
                    <a:ext uri="{9D8B030D-6E8A-4147-A177-3AD203B41FA5}">
                      <a16:colId xmlns:a16="http://schemas.microsoft.com/office/drawing/2014/main" val="20002"/>
                    </a:ext>
                  </a:extLst>
                </a:gridCol>
              </a:tblGrid>
              <a:tr h="444419">
                <a:tc>
                  <a:txBody>
                    <a:bodyPr/>
                    <a:lstStyle/>
                    <a:p>
                      <a:pPr algn="l" fontAlgn="ctr"/>
                      <a:r>
                        <a:rPr lang="ja-JP" altLang="en-US" sz="1900" b="0" i="0" u="none" strike="noStrike" dirty="0">
                          <a:effectLst/>
                          <a:latin typeface="+mn-ea"/>
                          <a:ea typeface="+mn-ea"/>
                          <a:cs typeface="Mplus 1p Medium" panose="020B0502020203020207" pitchFamily="34" charset="-128"/>
                        </a:rPr>
                        <a:t>　</a:t>
                      </a:r>
                    </a:p>
                  </a:txBody>
                  <a:tcPr marL="12001" marR="12001" marT="12001" marB="0" anchor="ctr"/>
                </a:tc>
                <a:tc>
                  <a:txBody>
                    <a:bodyPr/>
                    <a:lstStyle/>
                    <a:p>
                      <a:pPr algn="ctr" fontAlgn="ctr"/>
                      <a:r>
                        <a:rPr lang="ja-JP" altLang="en-US" sz="1900" b="0" i="0" u="none" strike="noStrike" dirty="0">
                          <a:effectLst/>
                          <a:latin typeface="+mn-ea"/>
                          <a:ea typeface="+mn-ea"/>
                          <a:cs typeface="Mplus 1p Medium" panose="020B0502020203020207" pitchFamily="34" charset="-128"/>
                        </a:rPr>
                        <a:t>月額</a:t>
                      </a:r>
                    </a:p>
                  </a:txBody>
                  <a:tcPr marL="12001" marR="12001" marT="12001" marB="0" anchor="ctr"/>
                </a:tc>
                <a:tc>
                  <a:txBody>
                    <a:bodyPr/>
                    <a:lstStyle/>
                    <a:p>
                      <a:pPr marL="0" marR="0" indent="0" algn="ctr" defTabSz="478940" rtl="0" eaLnBrk="1" fontAlgn="ctr" latinLnBrk="0" hangingPunct="1">
                        <a:lnSpc>
                          <a:spcPct val="100000"/>
                        </a:lnSpc>
                        <a:spcBef>
                          <a:spcPts val="0"/>
                        </a:spcBef>
                        <a:spcAft>
                          <a:spcPts val="0"/>
                        </a:spcAft>
                        <a:buClrTx/>
                        <a:buSzTx/>
                        <a:buFontTx/>
                        <a:buNone/>
                        <a:tabLst/>
                        <a:defRPr/>
                      </a:pPr>
                      <a:r>
                        <a:rPr lang="ja-JP" altLang="en-US" sz="1900" b="0" i="0" u="none" strike="noStrike" dirty="0">
                          <a:effectLst/>
                          <a:latin typeface="+mn-ea"/>
                          <a:ea typeface="+mn-ea"/>
                          <a:cs typeface="Mplus 1p Medium" panose="020B0502020203020207" pitchFamily="34" charset="-128"/>
                        </a:rPr>
                        <a:t>年額</a:t>
                      </a:r>
                    </a:p>
                  </a:txBody>
                  <a:tcPr marL="12001" marR="12001" marT="12001" marB="0" anchor="ctr"/>
                </a:tc>
                <a:extLst>
                  <a:ext uri="{0D108BD9-81ED-4DB2-BD59-A6C34878D82A}">
                    <a16:rowId xmlns:a16="http://schemas.microsoft.com/office/drawing/2014/main" val="10000"/>
                  </a:ext>
                </a:extLst>
              </a:tr>
              <a:tr h="444419">
                <a:tc>
                  <a:txBody>
                    <a:bodyPr/>
                    <a:lstStyle/>
                    <a:p>
                      <a:pPr marL="0" marR="0" indent="0" algn="ctr" defTabSz="478940" rtl="0" eaLnBrk="1" fontAlgn="ctr" latinLnBrk="0" hangingPunct="1">
                        <a:lnSpc>
                          <a:spcPct val="100000"/>
                        </a:lnSpc>
                        <a:spcBef>
                          <a:spcPts val="0"/>
                        </a:spcBef>
                        <a:spcAft>
                          <a:spcPts val="0"/>
                        </a:spcAft>
                        <a:buClrTx/>
                        <a:buSzTx/>
                        <a:buFontTx/>
                        <a:buNone/>
                        <a:tabLst/>
                        <a:defRPr/>
                      </a:pPr>
                      <a:r>
                        <a:rPr lang="ja-JP" altLang="en-US" sz="1900" b="0" i="0" u="none" strike="noStrike" dirty="0">
                          <a:effectLst/>
                          <a:latin typeface="+mn-ea"/>
                          <a:ea typeface="+mn-ea"/>
                          <a:cs typeface="Mplus 1p Medium" panose="020B0502020203020207" pitchFamily="34" charset="-128"/>
                        </a:rPr>
                        <a:t>プレミアムコース</a:t>
                      </a:r>
                      <a:endParaRPr lang="en-US" altLang="ja-JP" sz="1900" b="0" i="0" u="none" strike="noStrike" dirty="0">
                        <a:effectLst/>
                        <a:latin typeface="+mn-ea"/>
                        <a:ea typeface="+mn-ea"/>
                        <a:cs typeface="Mplus 1p Medium" panose="020B0502020203020207" pitchFamily="34" charset="-128"/>
                      </a:endParaRPr>
                    </a:p>
                  </a:txBody>
                  <a:tcPr marL="12001" marR="12001" marT="12001" marB="0" anchor="ctr"/>
                </a:tc>
                <a:tc>
                  <a:txBody>
                    <a:bodyPr/>
                    <a:lstStyle/>
                    <a:p>
                      <a:pPr marL="0" marR="0" indent="0" algn="r" defTabSz="478940" rtl="0" eaLnBrk="1" fontAlgn="ctr" latinLnBrk="0" hangingPunct="1">
                        <a:lnSpc>
                          <a:spcPct val="100000"/>
                        </a:lnSpc>
                        <a:spcBef>
                          <a:spcPts val="0"/>
                        </a:spcBef>
                        <a:spcAft>
                          <a:spcPts val="0"/>
                        </a:spcAft>
                        <a:buClrTx/>
                        <a:buSzTx/>
                        <a:buFontTx/>
                        <a:buNone/>
                        <a:tabLst/>
                        <a:defRPr/>
                      </a:pPr>
                      <a:r>
                        <a:rPr lang="en-US" altLang="ja-JP" sz="1900" b="0" i="0" u="none" strike="noStrike" dirty="0">
                          <a:effectLst/>
                          <a:latin typeface="+mn-ea"/>
                          <a:ea typeface="+mn-ea"/>
                          <a:cs typeface="Mplus 1p Medium" panose="020B0502020203020207" pitchFamily="34" charset="-128"/>
                        </a:rPr>
                        <a:t>¥800</a:t>
                      </a:r>
                    </a:p>
                  </a:txBody>
                  <a:tcPr marL="12001" marR="12001" marT="12001" marB="0" anchor="ctr"/>
                </a:tc>
                <a:tc>
                  <a:txBody>
                    <a:bodyPr/>
                    <a:lstStyle/>
                    <a:p>
                      <a:pPr marL="0" marR="0" indent="0" algn="r" defTabSz="478940" rtl="0" eaLnBrk="1" fontAlgn="ctr" latinLnBrk="0" hangingPunct="1">
                        <a:lnSpc>
                          <a:spcPct val="100000"/>
                        </a:lnSpc>
                        <a:spcBef>
                          <a:spcPts val="0"/>
                        </a:spcBef>
                        <a:spcAft>
                          <a:spcPts val="0"/>
                        </a:spcAft>
                        <a:buClrTx/>
                        <a:buSzTx/>
                        <a:buFontTx/>
                        <a:buNone/>
                        <a:tabLst/>
                        <a:defRPr/>
                      </a:pPr>
                      <a:r>
                        <a:rPr lang="en-US" altLang="ja-JP" sz="1900" b="0" i="0" u="none" strike="noStrike" dirty="0">
                          <a:effectLst/>
                          <a:latin typeface="+mn-ea"/>
                          <a:ea typeface="+mn-ea"/>
                          <a:cs typeface="Mplus 1p Medium" panose="020B0502020203020207" pitchFamily="34" charset="-128"/>
                        </a:rPr>
                        <a:t>¥9,405</a:t>
                      </a:r>
                    </a:p>
                  </a:txBody>
                  <a:tcPr marL="12001" marR="12001" marT="12001" marB="0" anchor="ctr"/>
                </a:tc>
                <a:extLst>
                  <a:ext uri="{0D108BD9-81ED-4DB2-BD59-A6C34878D82A}">
                    <a16:rowId xmlns:a16="http://schemas.microsoft.com/office/drawing/2014/main" val="10002"/>
                  </a:ext>
                </a:extLst>
              </a:tr>
            </a:tbl>
          </a:graphicData>
        </a:graphic>
      </p:graphicFrame>
      <p:sp>
        <p:nvSpPr>
          <p:cNvPr id="7" name="コンテンツ プレースホルダー 2">
            <a:extLst>
              <a:ext uri="{FF2B5EF4-FFF2-40B4-BE49-F238E27FC236}">
                <a16:creationId xmlns:a16="http://schemas.microsoft.com/office/drawing/2014/main" id="{DDD3EB28-F8DB-AB4D-8571-10009F55B021}"/>
              </a:ext>
            </a:extLst>
          </p:cNvPr>
          <p:cNvSpPr txBox="1">
            <a:spLocks/>
          </p:cNvSpPr>
          <p:nvPr/>
        </p:nvSpPr>
        <p:spPr>
          <a:xfrm>
            <a:off x="397983" y="3690038"/>
            <a:ext cx="11659141" cy="2779308"/>
          </a:xfrm>
          <a:prstGeom prst="rect">
            <a:avLst/>
          </a:prstGeom>
        </p:spPr>
        <p:txBody>
          <a:bodyPr vert="horz" lIns="91440" tIns="45720" rIns="91440" bIns="45720" rtlCol="0">
            <a:no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a:buClr>
                <a:srgbClr val="00A6F8"/>
              </a:buClr>
              <a:buFont typeface="Wingdings" pitchFamily="2" charset="2"/>
              <a:buChar char="u"/>
            </a:pPr>
            <a:r>
              <a:rPr lang="ja-JP" altLang="en-US" dirty="0">
                <a:latin typeface="+mn-ea"/>
                <a:cs typeface="Mplus 1p Medium" panose="020B0502020203020207" pitchFamily="34" charset="-128"/>
              </a:rPr>
              <a:t> </a:t>
            </a:r>
            <a:r>
              <a:rPr lang="ja-JP" altLang="en-US" dirty="0">
                <a:solidFill>
                  <a:schemeClr val="tx1"/>
                </a:solidFill>
                <a:latin typeface="+mn-ea"/>
                <a:cs typeface="Mplus 1p Medium" panose="020B0502020203020207" pitchFamily="34" charset="-128"/>
              </a:rPr>
              <a:t>最低購入ユーザー数は</a:t>
            </a:r>
            <a:r>
              <a:rPr lang="en-US" altLang="ja-JP" dirty="0">
                <a:solidFill>
                  <a:srgbClr val="FF9900"/>
                </a:solidFill>
                <a:latin typeface="+mn-ea"/>
                <a:cs typeface="Mplus 1p Medium" panose="020B0502020203020207" pitchFamily="34" charset="-128"/>
              </a:rPr>
              <a:t>5</a:t>
            </a:r>
            <a:r>
              <a:rPr lang="ja-JP" altLang="en-US" dirty="0">
                <a:solidFill>
                  <a:srgbClr val="FF9900"/>
                </a:solidFill>
                <a:latin typeface="+mn-ea"/>
                <a:cs typeface="Mplus 1p Medium" panose="020B0502020203020207" pitchFamily="34" charset="-128"/>
              </a:rPr>
              <a:t>ユーザー</a:t>
            </a:r>
            <a:r>
              <a:rPr lang="ja-JP" altLang="en-US" dirty="0">
                <a:solidFill>
                  <a:schemeClr val="tx1"/>
                </a:solidFill>
                <a:latin typeface="+mn-ea"/>
                <a:cs typeface="Mplus 1p Medium" panose="020B0502020203020207" pitchFamily="34" charset="-128"/>
              </a:rPr>
              <a:t>です。</a:t>
            </a:r>
            <a:r>
              <a:rPr lang="en-US" altLang="ja-JP" dirty="0">
                <a:solidFill>
                  <a:schemeClr val="tx1"/>
                </a:solidFill>
                <a:latin typeface="+mn-ea"/>
                <a:cs typeface="Mplus 1p Medium" panose="020B0502020203020207" pitchFamily="34" charset="-128"/>
              </a:rPr>
              <a:t>6</a:t>
            </a:r>
            <a:r>
              <a:rPr lang="ja-JP" altLang="en-US" dirty="0">
                <a:solidFill>
                  <a:schemeClr val="tx1"/>
                </a:solidFill>
                <a:latin typeface="+mn-ea"/>
                <a:cs typeface="Mplus 1p Medium" panose="020B0502020203020207" pitchFamily="34" charset="-128"/>
              </a:rPr>
              <a:t>ユーザー目以降は</a:t>
            </a:r>
            <a:r>
              <a:rPr lang="en-US" altLang="ja-JP" dirty="0">
                <a:solidFill>
                  <a:schemeClr val="tx1"/>
                </a:solidFill>
                <a:latin typeface="+mn-ea"/>
                <a:cs typeface="Mplus 1p Medium" panose="020B0502020203020207" pitchFamily="34" charset="-128"/>
              </a:rPr>
              <a:t>1</a:t>
            </a:r>
            <a:r>
              <a:rPr lang="ja-JP" altLang="en-US" dirty="0">
                <a:solidFill>
                  <a:schemeClr val="tx1"/>
                </a:solidFill>
                <a:latin typeface="+mn-ea"/>
                <a:cs typeface="Mplus 1p Medium" panose="020B0502020203020207" pitchFamily="34" charset="-128"/>
              </a:rPr>
              <a:t>ユーザー単位でご契約いただけます。</a:t>
            </a: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u"/>
            </a:pPr>
            <a:r>
              <a:rPr lang="ja-JP" altLang="en-US" dirty="0">
                <a:solidFill>
                  <a:schemeClr val="tx1"/>
                </a:solidFill>
                <a:latin typeface="+mn-ea"/>
                <a:cs typeface="Mplus 1p Medium" panose="020B0502020203020207" pitchFamily="34" charset="-128"/>
              </a:rPr>
              <a:t>「サイボウズ </a:t>
            </a:r>
            <a:r>
              <a:rPr lang="en-US" altLang="ja-JP" dirty="0">
                <a:solidFill>
                  <a:schemeClr val="tx1"/>
                </a:solidFill>
                <a:latin typeface="+mn-ea"/>
                <a:cs typeface="Mplus 1p Medium" panose="020B0502020203020207" pitchFamily="34" charset="-128"/>
              </a:rPr>
              <a:t>Office</a:t>
            </a:r>
            <a:r>
              <a:rPr lang="ja-JP" altLang="en-US" dirty="0">
                <a:solidFill>
                  <a:schemeClr val="tx1"/>
                </a:solidFill>
                <a:latin typeface="+mn-ea"/>
                <a:cs typeface="Mplus 1p Medium" panose="020B0502020203020207" pitchFamily="34" charset="-128"/>
              </a:rPr>
              <a:t>」は、</a:t>
            </a:r>
            <a:r>
              <a:rPr lang="en-US" altLang="ja-JP" dirty="0">
                <a:solidFill>
                  <a:schemeClr val="tx1"/>
                </a:solidFill>
                <a:latin typeface="+mn-ea"/>
                <a:cs typeface="Mplus 1p Medium" panose="020B0502020203020207" pitchFamily="34" charset="-128"/>
              </a:rPr>
              <a:t>300</a:t>
            </a:r>
            <a:r>
              <a:rPr lang="ja-JP" altLang="en-US" dirty="0">
                <a:solidFill>
                  <a:schemeClr val="tx1"/>
                </a:solidFill>
                <a:latin typeface="+mn-ea"/>
                <a:cs typeface="Mplus 1p Medium" panose="020B0502020203020207" pitchFamily="34" charset="-128"/>
              </a:rPr>
              <a:t>ユーザーまでの利用を推奨しております。</a:t>
            </a:r>
          </a:p>
          <a:p>
            <a:pPr>
              <a:buClr>
                <a:srgbClr val="00A6F8"/>
              </a:buClr>
              <a:buFont typeface="Wingdings" pitchFamily="2" charset="2"/>
              <a:buChar char="u"/>
            </a:pPr>
            <a:r>
              <a:rPr lang="ja-JP" altLang="en-US" dirty="0">
                <a:solidFill>
                  <a:schemeClr val="tx1"/>
                </a:solidFill>
                <a:latin typeface="+mn-ea"/>
                <a:cs typeface="Mplus 1p Medium" panose="020B0502020203020207" pitchFamily="34" charset="-128"/>
              </a:rPr>
              <a:t> 最低契約期間は</a:t>
            </a:r>
            <a:r>
              <a:rPr lang="en-US" altLang="ja-JP" dirty="0">
                <a:solidFill>
                  <a:srgbClr val="FF9900"/>
                </a:solidFill>
                <a:latin typeface="+mn-ea"/>
                <a:cs typeface="Mplus 1p Medium" panose="020B0502020203020207" pitchFamily="34" charset="-128"/>
              </a:rPr>
              <a:t>1</a:t>
            </a:r>
            <a:r>
              <a:rPr lang="ja-JP" altLang="en-US" dirty="0">
                <a:solidFill>
                  <a:srgbClr val="FF9900"/>
                </a:solidFill>
                <a:latin typeface="+mn-ea"/>
                <a:cs typeface="Mplus 1p Medium" panose="020B0502020203020207" pitchFamily="34" charset="-128"/>
              </a:rPr>
              <a:t>ヶ月</a:t>
            </a:r>
            <a:r>
              <a:rPr lang="ja-JP" altLang="en-US" dirty="0">
                <a:solidFill>
                  <a:schemeClr val="tx1"/>
                </a:solidFill>
                <a:latin typeface="+mn-ea"/>
                <a:cs typeface="Mplus 1p Medium" panose="020B0502020203020207" pitchFamily="34" charset="-128"/>
              </a:rPr>
              <a:t>です。（月額ライセンスの場合）</a:t>
            </a: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u"/>
            </a:pPr>
            <a:r>
              <a:rPr lang="ja-JP" altLang="en-US" dirty="0">
                <a:solidFill>
                  <a:schemeClr val="tx1"/>
                </a:solidFill>
                <a:latin typeface="+mn-ea"/>
                <a:cs typeface="Mplus 1p Medium" panose="020B0502020203020207" pitchFamily="34" charset="-128"/>
              </a:rPr>
              <a:t> ユーザー数</a:t>
            </a:r>
            <a:r>
              <a:rPr lang="en-US" altLang="ja-JP" dirty="0">
                <a:solidFill>
                  <a:schemeClr val="tx1"/>
                </a:solidFill>
                <a:latin typeface="+mn-ea"/>
                <a:cs typeface="Mplus 1p Medium" panose="020B0502020203020207" pitchFamily="34" charset="-128"/>
              </a:rPr>
              <a:t>×5GB</a:t>
            </a:r>
            <a:r>
              <a:rPr lang="ja-JP" altLang="en-US" dirty="0">
                <a:solidFill>
                  <a:schemeClr val="tx1"/>
                </a:solidFill>
                <a:latin typeface="+mn-ea"/>
                <a:cs typeface="Mplus 1p Medium" panose="020B0502020203020207" pitchFamily="34" charset="-128"/>
              </a:rPr>
              <a:t>分のディスク容量をご利用いただけます。</a:t>
            </a:r>
            <a:endParaRPr lang="en-US" altLang="ja-JP" dirty="0">
              <a:solidFill>
                <a:schemeClr val="tx1"/>
              </a:solidFill>
              <a:latin typeface="+mn-ea"/>
              <a:cs typeface="Mplus 1p Medium" panose="020B0502020203020207" pitchFamily="34" charset="-128"/>
            </a:endParaRPr>
          </a:p>
          <a:p>
            <a:pPr>
              <a:buClr>
                <a:srgbClr val="00A6F8"/>
              </a:buClr>
              <a:buFont typeface="Wingdings" pitchFamily="2" charset="2"/>
              <a:buChar char="u"/>
            </a:pPr>
            <a:r>
              <a:rPr lang="ja-JP" altLang="en-US" dirty="0">
                <a:solidFill>
                  <a:schemeClr val="tx1"/>
                </a:solidFill>
                <a:latin typeface="+mn-ea"/>
                <a:cs typeface="Mplus 1p Medium" panose="020B0502020203020207" pitchFamily="34" charset="-128"/>
              </a:rPr>
              <a:t> ディスク容量は、ドメインごとに</a:t>
            </a:r>
            <a:r>
              <a:rPr lang="en-US" altLang="ja-JP" dirty="0">
                <a:solidFill>
                  <a:schemeClr val="tx1"/>
                </a:solidFill>
                <a:latin typeface="+mn-ea"/>
                <a:cs typeface="Mplus 1p Medium" panose="020B0502020203020207" pitchFamily="34" charset="-128"/>
              </a:rPr>
              <a:t>10GB</a:t>
            </a:r>
            <a:r>
              <a:rPr lang="ja-JP" altLang="en-US" dirty="0">
                <a:solidFill>
                  <a:schemeClr val="tx1"/>
                </a:solidFill>
                <a:latin typeface="+mn-ea"/>
                <a:cs typeface="Mplus 1p Medium" panose="020B0502020203020207" pitchFamily="34" charset="-128"/>
              </a:rPr>
              <a:t>単位で追加できます。</a:t>
            </a:r>
            <a:br>
              <a:rPr lang="en-US" altLang="ja-JP" dirty="0">
                <a:solidFill>
                  <a:schemeClr val="tx1"/>
                </a:solidFill>
                <a:latin typeface="+mn-ea"/>
                <a:cs typeface="Mplus 1p Medium" panose="020B0502020203020207" pitchFamily="34" charset="-128"/>
              </a:rPr>
            </a:br>
            <a:r>
              <a:rPr lang="en-US" altLang="ja-JP" dirty="0">
                <a:solidFill>
                  <a:schemeClr val="tx1"/>
                </a:solidFill>
                <a:latin typeface="+mn-ea"/>
                <a:cs typeface="Mplus 1p Medium" panose="020B0502020203020207" pitchFamily="34" charset="-128"/>
              </a:rPr>
              <a:t>  </a:t>
            </a:r>
            <a:r>
              <a:rPr lang="ja-JP" altLang="en-US" dirty="0">
                <a:solidFill>
                  <a:schemeClr val="tx1"/>
                </a:solidFill>
                <a:latin typeface="+mn-ea"/>
                <a:cs typeface="Mplus 1p Medium" panose="020B0502020203020207" pitchFamily="34" charset="-128"/>
              </a:rPr>
              <a:t>ディスク増設の価格は、</a:t>
            </a:r>
            <a:r>
              <a:rPr lang="en-US" altLang="ja-JP" dirty="0">
                <a:solidFill>
                  <a:schemeClr val="tx1"/>
                </a:solidFill>
                <a:latin typeface="+mn-ea"/>
                <a:cs typeface="Mplus 1p Medium" panose="020B0502020203020207" pitchFamily="34" charset="-128"/>
              </a:rPr>
              <a:t>10GB</a:t>
            </a:r>
            <a:r>
              <a:rPr lang="ja-JP" altLang="en-US" dirty="0">
                <a:solidFill>
                  <a:schemeClr val="tx1"/>
                </a:solidFill>
                <a:latin typeface="+mn-ea"/>
                <a:cs typeface="Mplus 1p Medium" panose="020B0502020203020207" pitchFamily="34" charset="-128"/>
              </a:rPr>
              <a:t>　</a:t>
            </a:r>
            <a:r>
              <a:rPr lang="en-US" altLang="ja-JP" dirty="0">
                <a:solidFill>
                  <a:schemeClr val="tx1"/>
                </a:solidFill>
                <a:latin typeface="+mn-ea"/>
                <a:cs typeface="Mplus 1p Medium" panose="020B0502020203020207" pitchFamily="34" charset="-128"/>
              </a:rPr>
              <a:t>\1,000/</a:t>
            </a:r>
            <a:r>
              <a:rPr lang="ja-JP" altLang="en-US" dirty="0">
                <a:solidFill>
                  <a:schemeClr val="tx1"/>
                </a:solidFill>
                <a:latin typeface="+mn-ea"/>
                <a:cs typeface="Mplus 1p Medium" panose="020B0502020203020207" pitchFamily="34" charset="-128"/>
              </a:rPr>
              <a:t>月です。（税別）</a:t>
            </a:r>
          </a:p>
          <a:p>
            <a:pPr>
              <a:buClr>
                <a:srgbClr val="00A6F8"/>
              </a:buClr>
              <a:buFont typeface="Wingdings" pitchFamily="2" charset="2"/>
              <a:buChar char="u"/>
            </a:pPr>
            <a:endParaRPr lang="en-US" altLang="ja-JP" dirty="0">
              <a:latin typeface="+mn-ea"/>
              <a:cs typeface="Mplus 1p Medium" panose="020B0502020203020207" pitchFamily="34" charset="-128"/>
            </a:endParaRPr>
          </a:p>
        </p:txBody>
      </p:sp>
      <p:sp>
        <p:nvSpPr>
          <p:cNvPr id="8" name="テキスト ボックス 18">
            <a:extLst>
              <a:ext uri="{FF2B5EF4-FFF2-40B4-BE49-F238E27FC236}">
                <a16:creationId xmlns:a16="http://schemas.microsoft.com/office/drawing/2014/main" id="{71E4A375-AF22-C84B-98D2-A8F12DEAAC98}"/>
              </a:ext>
            </a:extLst>
          </p:cNvPr>
          <p:cNvSpPr txBox="1">
            <a:spLocks noChangeArrowheads="1"/>
          </p:cNvSpPr>
          <p:nvPr/>
        </p:nvSpPr>
        <p:spPr bwMode="auto">
          <a:xfrm>
            <a:off x="7275851" y="2868453"/>
            <a:ext cx="2247731"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100" dirty="0">
                <a:latin typeface="+mn-ea"/>
                <a:ea typeface="+mn-ea"/>
                <a:cs typeface="Mplus 1p Medium" panose="020B0502020203020207" pitchFamily="34" charset="-128"/>
              </a:rPr>
              <a:t>※</a:t>
            </a:r>
            <a:r>
              <a:rPr lang="ja-JP" altLang="en-US" sz="1100" dirty="0">
                <a:latin typeface="+mn-ea"/>
                <a:ea typeface="+mn-ea"/>
                <a:cs typeface="Mplus 1p Medium" panose="020B0502020203020207" pitchFamily="34" charset="-128"/>
              </a:rPr>
              <a:t>価格は税抜き表示</a:t>
            </a:r>
            <a:r>
              <a:rPr lang="ja-JP" altLang="en-US" sz="1100">
                <a:latin typeface="+mn-ea"/>
                <a:ea typeface="+mn-ea"/>
                <a:cs typeface="Mplus 1p Medium" panose="020B0502020203020207" pitchFamily="34" charset="-128"/>
              </a:rPr>
              <a:t>です。</a:t>
            </a:r>
            <a:endParaRPr lang="en-US" altLang="ja-JP" sz="1100" dirty="0">
              <a:latin typeface="+mn-ea"/>
              <a:ea typeface="+mn-ea"/>
              <a:cs typeface="Mplus 1p Medium" panose="020B0502020203020207" pitchFamily="34" charset="-128"/>
            </a:endParaRPr>
          </a:p>
          <a:p>
            <a:pPr eaLnBrk="1" hangingPunct="1"/>
            <a:r>
              <a:rPr lang="en-US" altLang="ja-JP" sz="1100" dirty="0">
                <a:latin typeface="+mn-ea"/>
                <a:ea typeface="+mn-ea"/>
                <a:cs typeface="Mplus 1p Medium" panose="020B0502020203020207" pitchFamily="34" charset="-128"/>
              </a:rPr>
              <a:t>※1</a:t>
            </a:r>
            <a:r>
              <a:rPr lang="ja-JP" altLang="en-US" sz="1100">
                <a:latin typeface="+mn-ea"/>
                <a:ea typeface="+mn-ea"/>
                <a:cs typeface="Mplus 1p Medium" panose="020B0502020203020207" pitchFamily="34" charset="-128"/>
              </a:rPr>
              <a:t>ユーザーあたりの金額です。</a:t>
            </a:r>
            <a:endParaRPr lang="en-US" altLang="ja-JP" sz="1100" dirty="0">
              <a:latin typeface="+mn-ea"/>
              <a:ea typeface="+mn-ea"/>
              <a:cs typeface="Mplus 1p Medium" panose="020B0502020203020207" pitchFamily="34" charset="-128"/>
            </a:endParaRPr>
          </a:p>
          <a:p>
            <a:pPr eaLnBrk="1" hangingPunct="1"/>
            <a:r>
              <a:rPr lang="en-US" altLang="ja-JP" sz="1100" dirty="0">
                <a:latin typeface="+mn-ea"/>
                <a:ea typeface="+mn-ea"/>
                <a:cs typeface="Mplus 1p Medium" panose="020B0502020203020207" pitchFamily="34" charset="-128"/>
              </a:rPr>
              <a:t>※</a:t>
            </a:r>
            <a:r>
              <a:rPr lang="ja-JP" altLang="en-US" sz="1100">
                <a:latin typeface="+mn-ea"/>
                <a:ea typeface="+mn-ea"/>
                <a:cs typeface="Mplus 1p Medium" panose="020B0502020203020207" pitchFamily="34" charset="-128"/>
              </a:rPr>
              <a:t>初期費用は</a:t>
            </a:r>
            <a:r>
              <a:rPr lang="en-US" altLang="ja-JP" sz="1100" dirty="0">
                <a:latin typeface="+mn-ea"/>
                <a:ea typeface="+mn-ea"/>
                <a:cs typeface="Mplus 1p Medium" panose="020B0502020203020207" pitchFamily="34" charset="-128"/>
              </a:rPr>
              <a:t>0</a:t>
            </a:r>
            <a:r>
              <a:rPr lang="ja-JP" altLang="en-US" sz="1100">
                <a:latin typeface="+mn-ea"/>
                <a:ea typeface="+mn-ea"/>
                <a:cs typeface="Mplus 1p Medium" panose="020B0502020203020207" pitchFamily="34" charset="-128"/>
              </a:rPr>
              <a:t>円です。</a:t>
            </a:r>
            <a:endParaRPr lang="ja-JP" altLang="en-US" sz="1100" dirty="0">
              <a:latin typeface="+mn-ea"/>
              <a:ea typeface="+mn-ea"/>
              <a:cs typeface="Mplus 1p Medium" panose="020B0502020203020207" pitchFamily="34" charset="-128"/>
            </a:endParaRPr>
          </a:p>
        </p:txBody>
      </p:sp>
      <p:sp>
        <p:nvSpPr>
          <p:cNvPr id="9" name="コンテンツ プレースホルダー 2">
            <a:extLst>
              <a:ext uri="{FF2B5EF4-FFF2-40B4-BE49-F238E27FC236}">
                <a16:creationId xmlns:a16="http://schemas.microsoft.com/office/drawing/2014/main" id="{A878490E-5F34-D047-BC50-086213A2833D}"/>
              </a:ext>
            </a:extLst>
          </p:cNvPr>
          <p:cNvSpPr>
            <a:spLocks noGrp="1"/>
          </p:cNvSpPr>
          <p:nvPr>
            <p:ph idx="1"/>
          </p:nvPr>
        </p:nvSpPr>
        <p:spPr>
          <a:xfrm>
            <a:off x="0" y="1289187"/>
            <a:ext cx="12414659" cy="1710073"/>
          </a:xfrm>
        </p:spPr>
        <p:txBody>
          <a:bodyPr>
            <a:noAutofit/>
          </a:bodyPr>
          <a:lstStyle/>
          <a:p>
            <a:pPr>
              <a:buClr>
                <a:srgbClr val="00A6F8"/>
              </a:buClr>
              <a:buFont typeface="Wingdings" pitchFamily="2" charset="2"/>
              <a:buChar char="n"/>
            </a:pPr>
            <a:r>
              <a:rPr kumimoji="1" lang="ja-JP" altLang="en-US" sz="2000" dirty="0">
                <a:latin typeface="+mn-ea"/>
                <a:cs typeface="Mplus 1p Medium" panose="020B0502020203020207" pitchFamily="34" charset="-128"/>
              </a:rPr>
              <a:t>クラウド版</a:t>
            </a:r>
            <a:r>
              <a:rPr lang="ja-JP" altLang="en-US" sz="2000" dirty="0">
                <a:latin typeface="+mn-ea"/>
                <a:cs typeface="Mplus 1p Medium" panose="020B0502020203020207" pitchFamily="34" charset="-128"/>
              </a:rPr>
              <a:t>は、自社でサーバーを用意する必要がないうえ、必要な時に必要な人数分だけ購入できます。</a:t>
            </a:r>
          </a:p>
          <a:p>
            <a:pPr>
              <a:buClr>
                <a:srgbClr val="00A6F8"/>
              </a:buClr>
              <a:buFont typeface="Wingdings" pitchFamily="2" charset="2"/>
              <a:buChar char="n"/>
            </a:pPr>
            <a:endParaRPr kumimoji="1" lang="ja-JP" altLang="en-US" sz="2000" dirty="0">
              <a:latin typeface="+mn-ea"/>
              <a:cs typeface="Mplus 1p Medium" panose="020B0502020203020207" pitchFamily="34" charset="-128"/>
            </a:endParaRPr>
          </a:p>
        </p:txBody>
      </p:sp>
    </p:spTree>
    <p:extLst>
      <p:ext uri="{BB962C8B-B14F-4D97-AF65-F5344CB8AC3E}">
        <p14:creationId xmlns:p14="http://schemas.microsoft.com/office/powerpoint/2010/main" val="4124389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33</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価格シュミレーション（年額）</a:t>
            </a:r>
            <a:endParaRPr lang="ja-JP" altLang="en-US" sz="2800" dirty="0">
              <a:latin typeface="+mn-ea"/>
              <a:ea typeface="+mn-ea"/>
              <a:cs typeface="Mplus 1p Medium" panose="020B0502020203020207" pitchFamily="34" charset="-128"/>
            </a:endParaRPr>
          </a:p>
        </p:txBody>
      </p:sp>
      <p:graphicFrame>
        <p:nvGraphicFramePr>
          <p:cNvPr id="6" name="表 5">
            <a:extLst>
              <a:ext uri="{FF2B5EF4-FFF2-40B4-BE49-F238E27FC236}">
                <a16:creationId xmlns:a16="http://schemas.microsoft.com/office/drawing/2014/main" id="{D0F02DFC-7FA8-F24B-8A6D-B29CCD8F389F}"/>
              </a:ext>
            </a:extLst>
          </p:cNvPr>
          <p:cNvGraphicFramePr>
            <a:graphicFrameLocks noGrp="1"/>
          </p:cNvGraphicFramePr>
          <p:nvPr>
            <p:extLst>
              <p:ext uri="{D42A27DB-BD31-4B8C-83A1-F6EECF244321}">
                <p14:modId xmlns:p14="http://schemas.microsoft.com/office/powerpoint/2010/main" val="3614306462"/>
              </p:ext>
            </p:extLst>
          </p:nvPr>
        </p:nvGraphicFramePr>
        <p:xfrm>
          <a:off x="1030736" y="1998106"/>
          <a:ext cx="9345480" cy="4395500"/>
        </p:xfrm>
        <a:graphic>
          <a:graphicData uri="http://schemas.openxmlformats.org/drawingml/2006/table">
            <a:tbl>
              <a:tblPr/>
              <a:tblGrid>
                <a:gridCol w="2002603">
                  <a:extLst>
                    <a:ext uri="{9D8B030D-6E8A-4147-A177-3AD203B41FA5}">
                      <a16:colId xmlns:a16="http://schemas.microsoft.com/office/drawing/2014/main" val="2053934707"/>
                    </a:ext>
                  </a:extLst>
                </a:gridCol>
                <a:gridCol w="3337671">
                  <a:extLst>
                    <a:ext uri="{9D8B030D-6E8A-4147-A177-3AD203B41FA5}">
                      <a16:colId xmlns:a16="http://schemas.microsoft.com/office/drawing/2014/main" val="2036071681"/>
                    </a:ext>
                  </a:extLst>
                </a:gridCol>
                <a:gridCol w="4005206">
                  <a:extLst>
                    <a:ext uri="{9D8B030D-6E8A-4147-A177-3AD203B41FA5}">
                      <a16:colId xmlns:a16="http://schemas.microsoft.com/office/drawing/2014/main" val="1666548537"/>
                    </a:ext>
                  </a:extLst>
                </a:gridCol>
              </a:tblGrid>
              <a:tr h="709995">
                <a:tc>
                  <a:txBody>
                    <a:bodyPr/>
                    <a:lstStyle/>
                    <a:p>
                      <a:pPr algn="ctr" fontAlgn="ctr"/>
                      <a:r>
                        <a:rPr lang="ja-JP" altLang="en-US" sz="1700" b="0" i="0" dirty="0">
                          <a:solidFill>
                            <a:schemeClr val="bg1"/>
                          </a:solidFill>
                          <a:effectLst/>
                          <a:latin typeface="+mn-ea"/>
                          <a:ea typeface="+mn-ea"/>
                          <a:cs typeface="Mplus 1p Medium" panose="020B0502020203020207" pitchFamily="34" charset="-128"/>
                        </a:rPr>
                        <a:t>製品名</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a:txBody>
                    <a:bodyPr/>
                    <a:lstStyle/>
                    <a:p>
                      <a:pPr algn="ctr" fontAlgn="ctr"/>
                      <a:endParaRPr lang="ja-JP" altLang="en-US" sz="1700" dirty="0">
                        <a:effectLst/>
                        <a:latin typeface="+mn-ea"/>
                        <a:ea typeface="+mn-ea"/>
                      </a:endParaRP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ja-JP" altLang="en-US" sz="1700">
                        <a:effectLst/>
                        <a:latin typeface="+mn-ea"/>
                        <a:ea typeface="+mn-ea"/>
                      </a:endParaRP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79185584"/>
                  </a:ext>
                </a:extLst>
              </a:tr>
              <a:tr h="959435">
                <a:tc>
                  <a:txBody>
                    <a:bodyPr/>
                    <a:lstStyle/>
                    <a:p>
                      <a:pPr algn="ctr" fontAlgn="ctr"/>
                      <a:r>
                        <a:rPr lang="ja-JP" altLang="en-US" sz="1700" b="0" i="0" dirty="0">
                          <a:solidFill>
                            <a:schemeClr val="bg1"/>
                          </a:solidFill>
                          <a:effectLst/>
                          <a:latin typeface="+mn-ea"/>
                          <a:ea typeface="+mn-ea"/>
                          <a:cs typeface="Mplus 1p Medium" panose="020B0502020203020207" pitchFamily="34" charset="-128"/>
                        </a:rPr>
                        <a:t>提供方法</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a:txBody>
                    <a:bodyPr/>
                    <a:lstStyle/>
                    <a:p>
                      <a:pPr algn="ctr" fontAlgn="ctr"/>
                      <a:r>
                        <a:rPr lang="ja-JP" altLang="en-US" sz="1700" b="0" i="0" dirty="0">
                          <a:effectLst/>
                          <a:latin typeface="+mn-ea"/>
                          <a:ea typeface="+mn-ea"/>
                          <a:cs typeface="Mplus 1p Medium" panose="020B0502020203020207" pitchFamily="34" charset="-128"/>
                        </a:rPr>
                        <a:t>パッケージ版のみ</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700" b="0" i="0">
                          <a:effectLst/>
                          <a:latin typeface="+mn-ea"/>
                          <a:ea typeface="+mn-ea"/>
                          <a:cs typeface="Mplus 1p Medium" panose="020B0502020203020207" pitchFamily="34" charset="-128"/>
                        </a:rPr>
                        <a:t>クラウド版</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6141134"/>
                  </a:ext>
                </a:extLst>
              </a:tr>
              <a:tr h="959435">
                <a:tc>
                  <a:txBody>
                    <a:bodyPr/>
                    <a:lstStyle/>
                    <a:p>
                      <a:pPr algn="ctr" fontAlgn="ctr"/>
                      <a:r>
                        <a:rPr lang="ja-JP" altLang="en-US" sz="1700" b="0" i="0" dirty="0">
                          <a:solidFill>
                            <a:schemeClr val="bg1"/>
                          </a:solidFill>
                          <a:effectLst/>
                          <a:latin typeface="+mn-ea"/>
                          <a:ea typeface="+mn-ea"/>
                          <a:cs typeface="Mplus 1p Medium" panose="020B0502020203020207" pitchFamily="34" charset="-128"/>
                        </a:rPr>
                        <a:t>プラン／コース名</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a:txBody>
                    <a:bodyPr/>
                    <a:lstStyle/>
                    <a:p>
                      <a:pPr algn="ctr" fontAlgn="ctr"/>
                      <a:r>
                        <a:rPr lang="ja-JP" altLang="en-US" sz="1700" b="0" i="0">
                          <a:effectLst/>
                          <a:latin typeface="+mn-ea"/>
                          <a:ea typeface="+mn-ea"/>
                          <a:cs typeface="Mplus 1p Medium" panose="020B0502020203020207" pitchFamily="34" charset="-128"/>
                        </a:rPr>
                        <a:t>プラン</a:t>
                      </a:r>
                      <a:r>
                        <a:rPr lang="en-US" altLang="ja-JP" sz="1700" b="0" i="0">
                          <a:effectLst/>
                          <a:latin typeface="+mn-ea"/>
                          <a:ea typeface="+mn-ea"/>
                          <a:cs typeface="Mplus 1p Medium" panose="020B0502020203020207" pitchFamily="34" charset="-128"/>
                        </a:rPr>
                        <a:t>20</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700" b="0" i="0">
                          <a:effectLst/>
                          <a:latin typeface="+mn-ea"/>
                          <a:ea typeface="+mn-ea"/>
                          <a:cs typeface="Mplus 1p Medium" panose="020B0502020203020207" pitchFamily="34" charset="-128"/>
                        </a:rPr>
                        <a:t>プレミアム</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9867310"/>
                  </a:ext>
                </a:extLst>
              </a:tr>
              <a:tr h="1766635">
                <a:tc>
                  <a:txBody>
                    <a:bodyPr/>
                    <a:lstStyle/>
                    <a:p>
                      <a:pPr algn="ctr" fontAlgn="ctr"/>
                      <a:r>
                        <a:rPr lang="ja-JP" altLang="en-US" sz="1700" b="0" i="0" dirty="0">
                          <a:solidFill>
                            <a:schemeClr val="bg1"/>
                          </a:solidFill>
                          <a:effectLst/>
                          <a:latin typeface="+mn-ea"/>
                          <a:ea typeface="+mn-ea"/>
                          <a:cs typeface="Mplus 1p Medium" panose="020B0502020203020207" pitchFamily="34" charset="-128"/>
                        </a:rPr>
                        <a:t>金額／年</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a:txBody>
                    <a:bodyPr/>
                    <a:lstStyle/>
                    <a:p>
                      <a:pPr algn="ctr" fontAlgn="ctr"/>
                      <a:r>
                        <a:rPr lang="ja-JP" altLang="en-US" sz="1700" b="0" i="0">
                          <a:effectLst/>
                          <a:latin typeface="+mn-ea"/>
                          <a:ea typeface="+mn-ea"/>
                          <a:cs typeface="Mplus 1p Medium" panose="020B0502020203020207" pitchFamily="34" charset="-128"/>
                        </a:rPr>
                        <a:t>新規</a:t>
                      </a:r>
                      <a:br>
                        <a:rPr lang="ja-JP" altLang="en-US" sz="1700" b="0" i="0">
                          <a:effectLst/>
                          <a:latin typeface="+mn-ea"/>
                          <a:ea typeface="+mn-ea"/>
                          <a:cs typeface="Mplus 1p Medium" panose="020B0502020203020207" pitchFamily="34" charset="-128"/>
                        </a:rPr>
                      </a:br>
                      <a:r>
                        <a:rPr lang="en-US" altLang="ja-JP" sz="1700" b="0" i="0" dirty="0">
                          <a:effectLst/>
                          <a:latin typeface="+mn-ea"/>
                          <a:ea typeface="+mn-ea"/>
                          <a:cs typeface="Mplus 1p Medium" panose="020B0502020203020207" pitchFamily="34" charset="-128"/>
                        </a:rPr>
                        <a:t>100,000</a:t>
                      </a:r>
                      <a:r>
                        <a:rPr lang="ja-JP" altLang="en-US" sz="1700" b="0" i="0">
                          <a:effectLst/>
                          <a:latin typeface="+mn-ea"/>
                          <a:ea typeface="+mn-ea"/>
                          <a:cs typeface="Mplus 1p Medium" panose="020B0502020203020207" pitchFamily="34" charset="-128"/>
                        </a:rPr>
                        <a:t>円</a:t>
                      </a:r>
                      <a:endParaRPr lang="en-US" altLang="ja-JP" sz="1700" b="0" i="0" dirty="0">
                        <a:effectLst/>
                        <a:latin typeface="+mn-ea"/>
                        <a:ea typeface="+mn-ea"/>
                        <a:cs typeface="Mplus 1p Medium" panose="020B0502020203020207" pitchFamily="34" charset="-128"/>
                      </a:endParaRPr>
                    </a:p>
                    <a:p>
                      <a:pPr algn="ctr" fontAlgn="ctr"/>
                      <a:br>
                        <a:rPr lang="ja-JP" altLang="en-US" sz="1700" b="0" i="0">
                          <a:effectLst/>
                          <a:latin typeface="+mn-ea"/>
                          <a:ea typeface="+mn-ea"/>
                          <a:cs typeface="Mplus 1p Medium" panose="020B0502020203020207" pitchFamily="34" charset="-128"/>
                        </a:rPr>
                      </a:br>
                      <a:r>
                        <a:rPr lang="ja-JP" altLang="en-US" sz="1700" b="0" i="0">
                          <a:effectLst/>
                          <a:latin typeface="+mn-ea"/>
                          <a:ea typeface="+mn-ea"/>
                          <a:cs typeface="Mplus 1p Medium" panose="020B0502020203020207" pitchFamily="34" charset="-128"/>
                        </a:rPr>
                        <a:t>継続</a:t>
                      </a:r>
                      <a:br>
                        <a:rPr lang="ja-JP" altLang="en-US" sz="1700" b="0" i="0">
                          <a:effectLst/>
                          <a:latin typeface="+mn-ea"/>
                          <a:ea typeface="+mn-ea"/>
                          <a:cs typeface="Mplus 1p Medium" panose="020B0502020203020207" pitchFamily="34" charset="-128"/>
                        </a:rPr>
                      </a:br>
                      <a:r>
                        <a:rPr lang="en-US" altLang="ja-JP" sz="1700" b="0" i="0" dirty="0">
                          <a:effectLst/>
                          <a:latin typeface="+mn-ea"/>
                          <a:ea typeface="+mn-ea"/>
                          <a:cs typeface="Mplus 1p Medium" panose="020B0502020203020207" pitchFamily="34" charset="-128"/>
                        </a:rPr>
                        <a:t>90,000</a:t>
                      </a:r>
                      <a:r>
                        <a:rPr lang="ja-JP" altLang="en-US" sz="1700" b="0" i="0">
                          <a:effectLst/>
                          <a:latin typeface="+mn-ea"/>
                          <a:ea typeface="+mn-ea"/>
                          <a:cs typeface="Mplus 1p Medium" panose="020B0502020203020207" pitchFamily="34" charset="-128"/>
                        </a:rPr>
                        <a:t>円</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700" b="0" i="0" dirty="0">
                          <a:effectLst/>
                          <a:latin typeface="+mn-ea"/>
                          <a:ea typeface="+mn-ea"/>
                          <a:cs typeface="Mplus 1p Medium" panose="020B0502020203020207" pitchFamily="34" charset="-128"/>
                        </a:rPr>
                        <a:t>94,050</a:t>
                      </a:r>
                      <a:r>
                        <a:rPr lang="ja-JP" altLang="en-US" sz="1700" b="0" i="0" dirty="0">
                          <a:effectLst/>
                          <a:latin typeface="+mn-ea"/>
                          <a:ea typeface="+mn-ea"/>
                          <a:cs typeface="Mplus 1p Medium" panose="020B0502020203020207" pitchFamily="34" charset="-128"/>
                        </a:rPr>
                        <a:t>円</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31043451"/>
                  </a:ext>
                </a:extLst>
              </a:tr>
            </a:tbl>
          </a:graphicData>
        </a:graphic>
      </p:graphicFrame>
      <p:sp>
        <p:nvSpPr>
          <p:cNvPr id="7" name="Rectangle 1">
            <a:extLst>
              <a:ext uri="{FF2B5EF4-FFF2-40B4-BE49-F238E27FC236}">
                <a16:creationId xmlns:a16="http://schemas.microsoft.com/office/drawing/2014/main" id="{E0435EAC-33AD-6F43-BBC5-063426D19833}"/>
              </a:ext>
            </a:extLst>
          </p:cNvPr>
          <p:cNvSpPr>
            <a:spLocks noChangeArrowheads="1"/>
          </p:cNvSpPr>
          <p:nvPr/>
        </p:nvSpPr>
        <p:spPr bwMode="auto">
          <a:xfrm>
            <a:off x="567521" y="1521286"/>
            <a:ext cx="788651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377" eaLnBrk="0" fontAlgn="base" hangingPunct="0">
              <a:spcBef>
                <a:spcPct val="0"/>
              </a:spcBef>
              <a:spcAft>
                <a:spcPct val="0"/>
              </a:spcAft>
            </a:pPr>
            <a:r>
              <a:rPr kumimoji="0" lang="ja-JP" altLang="en-US" sz="2000" dirty="0">
                <a:solidFill>
                  <a:srgbClr val="00A6F8"/>
                </a:solidFill>
                <a:latin typeface="+mn-ea"/>
                <a:cs typeface="Mplus 1p Medium" panose="020B0502020203020207" pitchFamily="34" charset="-128"/>
              </a:rPr>
              <a:t>■</a:t>
            </a:r>
            <a:r>
              <a:rPr kumimoji="0" lang="ja-JP" altLang="ja-JP" sz="2000" dirty="0">
                <a:solidFill>
                  <a:srgbClr val="00A6F8"/>
                </a:solidFill>
                <a:latin typeface="+mn-ea"/>
                <a:cs typeface="Mplus 1p Medium" panose="020B0502020203020207" pitchFamily="34" charset="-128"/>
              </a:rPr>
              <a:t>ケースA：ライブラリ数20　ユーザー数10名で利用の場合</a:t>
            </a:r>
          </a:p>
          <a:p>
            <a:pPr defTabSz="914377" eaLnBrk="0" fontAlgn="base" hangingPunct="0">
              <a:spcBef>
                <a:spcPct val="0"/>
              </a:spcBef>
              <a:spcAft>
                <a:spcPct val="0"/>
              </a:spcAft>
            </a:pPr>
            <a:r>
              <a:rPr kumimoji="0" lang="ja-JP" altLang="ja-JP" sz="2000">
                <a:solidFill>
                  <a:srgbClr val="00A6F8"/>
                </a:solidFill>
                <a:latin typeface="+mn-ea"/>
                <a:cs typeface="Mplus 1p Medium" panose="020B0502020203020207" pitchFamily="34" charset="-128"/>
              </a:rPr>
              <a:t>  </a:t>
            </a:r>
            <a:endParaRPr kumimoji="0" lang="ja-JP" altLang="ja-JP" sz="2000" dirty="0">
              <a:solidFill>
                <a:srgbClr val="00A6F8"/>
              </a:solidFill>
              <a:latin typeface="+mn-ea"/>
              <a:cs typeface="Mplus 1p Medium" panose="020B0502020203020207" pitchFamily="34" charset="-128"/>
            </a:endParaRPr>
          </a:p>
        </p:txBody>
      </p:sp>
      <p:sp>
        <p:nvSpPr>
          <p:cNvPr id="8" name="AutoShape 2" descr="サイボウズ デヂエ 8">
            <a:extLst>
              <a:ext uri="{FF2B5EF4-FFF2-40B4-BE49-F238E27FC236}">
                <a16:creationId xmlns:a16="http://schemas.microsoft.com/office/drawing/2014/main" id="{8D298F42-492A-944B-B357-B02E9E3E771B}"/>
              </a:ext>
            </a:extLst>
          </p:cNvPr>
          <p:cNvSpPr>
            <a:spLocks noChangeAspect="1" noChangeArrowheads="1"/>
          </p:cNvSpPr>
          <p:nvPr/>
        </p:nvSpPr>
        <p:spPr bwMode="auto">
          <a:xfrm>
            <a:off x="2636839" y="212360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9" name="AutoShape 3" descr="サイボウズ Office">
            <a:extLst>
              <a:ext uri="{FF2B5EF4-FFF2-40B4-BE49-F238E27FC236}">
                <a16:creationId xmlns:a16="http://schemas.microsoft.com/office/drawing/2014/main" id="{1F98C996-343B-3D49-BB70-E989EA4B7B43}"/>
              </a:ext>
            </a:extLst>
          </p:cNvPr>
          <p:cNvSpPr>
            <a:spLocks noChangeAspect="1" noChangeArrowheads="1"/>
          </p:cNvSpPr>
          <p:nvPr/>
        </p:nvSpPr>
        <p:spPr bwMode="auto">
          <a:xfrm>
            <a:off x="2636839" y="212360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10" name="AutoShape 4" descr="kintone">
            <a:extLst>
              <a:ext uri="{FF2B5EF4-FFF2-40B4-BE49-F238E27FC236}">
                <a16:creationId xmlns:a16="http://schemas.microsoft.com/office/drawing/2014/main" id="{EB0AA949-680D-304A-B493-B5FFA08F0F14}"/>
              </a:ext>
            </a:extLst>
          </p:cNvPr>
          <p:cNvSpPr>
            <a:spLocks noChangeAspect="1" noChangeArrowheads="1"/>
          </p:cNvSpPr>
          <p:nvPr/>
        </p:nvSpPr>
        <p:spPr bwMode="auto">
          <a:xfrm>
            <a:off x="2636839" y="212360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pic>
        <p:nvPicPr>
          <p:cNvPr id="11" name="図 10">
            <a:extLst>
              <a:ext uri="{FF2B5EF4-FFF2-40B4-BE49-F238E27FC236}">
                <a16:creationId xmlns:a16="http://schemas.microsoft.com/office/drawing/2014/main" id="{83EF12DE-1A90-7442-98A3-3DB58B17AD5E}"/>
              </a:ext>
            </a:extLst>
          </p:cNvPr>
          <p:cNvPicPr>
            <a:picLocks noChangeAspect="1"/>
          </p:cNvPicPr>
          <p:nvPr/>
        </p:nvPicPr>
        <p:blipFill>
          <a:blip r:embed="rId2"/>
          <a:stretch>
            <a:fillRect/>
          </a:stretch>
        </p:blipFill>
        <p:spPr>
          <a:xfrm>
            <a:off x="3337947" y="2141111"/>
            <a:ext cx="2706392" cy="406699"/>
          </a:xfrm>
          <a:prstGeom prst="rect">
            <a:avLst/>
          </a:prstGeom>
        </p:spPr>
      </p:pic>
      <p:pic>
        <p:nvPicPr>
          <p:cNvPr id="12" name="図 11">
            <a:extLst>
              <a:ext uri="{FF2B5EF4-FFF2-40B4-BE49-F238E27FC236}">
                <a16:creationId xmlns:a16="http://schemas.microsoft.com/office/drawing/2014/main" id="{418A4446-318C-8844-8DFD-CEEF11DCA4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086" y="2138704"/>
            <a:ext cx="3006635" cy="520148"/>
          </a:xfrm>
          <a:prstGeom prst="rect">
            <a:avLst/>
          </a:prstGeom>
        </p:spPr>
      </p:pic>
      <p:sp>
        <p:nvSpPr>
          <p:cNvPr id="13" name="テキスト ボックス 18">
            <a:extLst>
              <a:ext uri="{FF2B5EF4-FFF2-40B4-BE49-F238E27FC236}">
                <a16:creationId xmlns:a16="http://schemas.microsoft.com/office/drawing/2014/main" id="{4237AD45-13B1-EC41-AC79-31A78928DE82}"/>
              </a:ext>
            </a:extLst>
          </p:cNvPr>
          <p:cNvSpPr txBox="1">
            <a:spLocks noChangeArrowheads="1"/>
          </p:cNvSpPr>
          <p:nvPr/>
        </p:nvSpPr>
        <p:spPr bwMode="auto">
          <a:xfrm>
            <a:off x="8717382" y="6395471"/>
            <a:ext cx="187743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100" dirty="0">
                <a:latin typeface="+mn-ea"/>
                <a:ea typeface="+mn-ea"/>
                <a:cs typeface="Mplus 1p Medium" panose="020B0502020203020207" pitchFamily="34" charset="-128"/>
              </a:rPr>
              <a:t>※</a:t>
            </a:r>
            <a:r>
              <a:rPr lang="ja-JP" altLang="en-US" sz="1100" dirty="0">
                <a:latin typeface="+mn-ea"/>
                <a:ea typeface="+mn-ea"/>
                <a:cs typeface="Mplus 1p Medium" panose="020B0502020203020207" pitchFamily="34" charset="-128"/>
              </a:rPr>
              <a:t>価格は税抜き表示です。</a:t>
            </a:r>
          </a:p>
        </p:txBody>
      </p:sp>
    </p:spTree>
    <p:extLst>
      <p:ext uri="{BB962C8B-B14F-4D97-AF65-F5344CB8AC3E}">
        <p14:creationId xmlns:p14="http://schemas.microsoft.com/office/powerpoint/2010/main" val="3733360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34</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価格シュミレーション（年額）</a:t>
            </a:r>
            <a:endParaRPr lang="ja-JP" altLang="en-US" sz="2800" dirty="0">
              <a:latin typeface="+mn-ea"/>
              <a:ea typeface="+mn-ea"/>
              <a:cs typeface="Mplus 1p Medium" panose="020B0502020203020207" pitchFamily="34" charset="-128"/>
            </a:endParaRPr>
          </a:p>
        </p:txBody>
      </p:sp>
      <p:graphicFrame>
        <p:nvGraphicFramePr>
          <p:cNvPr id="6" name="表 5">
            <a:extLst>
              <a:ext uri="{FF2B5EF4-FFF2-40B4-BE49-F238E27FC236}">
                <a16:creationId xmlns:a16="http://schemas.microsoft.com/office/drawing/2014/main" id="{73710C93-76FD-E94B-99C4-41ACDFD04428}"/>
              </a:ext>
            </a:extLst>
          </p:cNvPr>
          <p:cNvGraphicFramePr>
            <a:graphicFrameLocks noGrp="1"/>
          </p:cNvGraphicFramePr>
          <p:nvPr>
            <p:extLst>
              <p:ext uri="{D42A27DB-BD31-4B8C-83A1-F6EECF244321}">
                <p14:modId xmlns:p14="http://schemas.microsoft.com/office/powerpoint/2010/main" val="984977276"/>
              </p:ext>
            </p:extLst>
          </p:nvPr>
        </p:nvGraphicFramePr>
        <p:xfrm>
          <a:off x="1082397" y="1954251"/>
          <a:ext cx="9345480" cy="4395500"/>
        </p:xfrm>
        <a:graphic>
          <a:graphicData uri="http://schemas.openxmlformats.org/drawingml/2006/table">
            <a:tbl>
              <a:tblPr/>
              <a:tblGrid>
                <a:gridCol w="2002603">
                  <a:extLst>
                    <a:ext uri="{9D8B030D-6E8A-4147-A177-3AD203B41FA5}">
                      <a16:colId xmlns:a16="http://schemas.microsoft.com/office/drawing/2014/main" val="2053934707"/>
                    </a:ext>
                  </a:extLst>
                </a:gridCol>
                <a:gridCol w="3337671">
                  <a:extLst>
                    <a:ext uri="{9D8B030D-6E8A-4147-A177-3AD203B41FA5}">
                      <a16:colId xmlns:a16="http://schemas.microsoft.com/office/drawing/2014/main" val="2036071681"/>
                    </a:ext>
                  </a:extLst>
                </a:gridCol>
                <a:gridCol w="4005206">
                  <a:extLst>
                    <a:ext uri="{9D8B030D-6E8A-4147-A177-3AD203B41FA5}">
                      <a16:colId xmlns:a16="http://schemas.microsoft.com/office/drawing/2014/main" val="1666548537"/>
                    </a:ext>
                  </a:extLst>
                </a:gridCol>
              </a:tblGrid>
              <a:tr h="709995">
                <a:tc>
                  <a:txBody>
                    <a:bodyPr/>
                    <a:lstStyle/>
                    <a:p>
                      <a:pPr algn="ctr" fontAlgn="ctr"/>
                      <a:r>
                        <a:rPr lang="ja-JP" altLang="en-US" sz="1700" b="0" i="0" dirty="0">
                          <a:solidFill>
                            <a:schemeClr val="bg1"/>
                          </a:solidFill>
                          <a:effectLst/>
                          <a:latin typeface="+mn-ea"/>
                          <a:ea typeface="+mn-ea"/>
                          <a:cs typeface="Mplus 1p Medium" panose="020B0502020203020207" pitchFamily="34" charset="-128"/>
                        </a:rPr>
                        <a:t>製品名</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a:txBody>
                    <a:bodyPr/>
                    <a:lstStyle/>
                    <a:p>
                      <a:pPr algn="ctr" fontAlgn="ctr"/>
                      <a:endParaRPr lang="ja-JP" altLang="en-US" sz="1700" dirty="0">
                        <a:effectLst/>
                        <a:latin typeface="+mn-ea"/>
                        <a:ea typeface="+mn-ea"/>
                      </a:endParaRP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ja-JP" altLang="en-US" sz="1700">
                        <a:effectLst/>
                        <a:latin typeface="+mn-ea"/>
                        <a:ea typeface="+mn-ea"/>
                      </a:endParaRP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79185584"/>
                  </a:ext>
                </a:extLst>
              </a:tr>
              <a:tr h="959435">
                <a:tc>
                  <a:txBody>
                    <a:bodyPr/>
                    <a:lstStyle/>
                    <a:p>
                      <a:pPr algn="ctr" fontAlgn="ctr"/>
                      <a:r>
                        <a:rPr lang="ja-JP" altLang="en-US" sz="1700" b="0" i="0" dirty="0">
                          <a:solidFill>
                            <a:schemeClr val="bg1"/>
                          </a:solidFill>
                          <a:effectLst/>
                          <a:latin typeface="+mn-ea"/>
                          <a:ea typeface="+mn-ea"/>
                          <a:cs typeface="Mplus 1p Medium" panose="020B0502020203020207" pitchFamily="34" charset="-128"/>
                        </a:rPr>
                        <a:t>提供方法</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a:txBody>
                    <a:bodyPr/>
                    <a:lstStyle/>
                    <a:p>
                      <a:pPr algn="ctr" fontAlgn="ctr"/>
                      <a:r>
                        <a:rPr lang="ja-JP" altLang="en-US" sz="1700" b="0" i="0" dirty="0">
                          <a:effectLst/>
                          <a:latin typeface="+mn-ea"/>
                          <a:ea typeface="+mn-ea"/>
                          <a:cs typeface="Mplus 1p Medium" panose="020B0502020203020207" pitchFamily="34" charset="-128"/>
                        </a:rPr>
                        <a:t>パッケージ版のみ</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700" b="0" i="0">
                          <a:effectLst/>
                          <a:latin typeface="+mn-ea"/>
                          <a:ea typeface="+mn-ea"/>
                          <a:cs typeface="Mplus 1p Medium" panose="020B0502020203020207" pitchFamily="34" charset="-128"/>
                        </a:rPr>
                        <a:t>クラウド版</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6141134"/>
                  </a:ext>
                </a:extLst>
              </a:tr>
              <a:tr h="959435">
                <a:tc>
                  <a:txBody>
                    <a:bodyPr/>
                    <a:lstStyle/>
                    <a:p>
                      <a:pPr algn="ctr" fontAlgn="ctr"/>
                      <a:r>
                        <a:rPr lang="ja-JP" altLang="en-US" sz="1700" b="0" i="0" dirty="0">
                          <a:solidFill>
                            <a:schemeClr val="bg1"/>
                          </a:solidFill>
                          <a:effectLst/>
                          <a:latin typeface="+mn-ea"/>
                          <a:ea typeface="+mn-ea"/>
                          <a:cs typeface="Mplus 1p Medium" panose="020B0502020203020207" pitchFamily="34" charset="-128"/>
                        </a:rPr>
                        <a:t>プラン／コース名</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a:txBody>
                    <a:bodyPr/>
                    <a:lstStyle/>
                    <a:p>
                      <a:pPr algn="ctr" fontAlgn="ctr"/>
                      <a:r>
                        <a:rPr lang="ja-JP" altLang="en-US" sz="1700" b="0" i="0">
                          <a:effectLst/>
                          <a:latin typeface="+mn-ea"/>
                          <a:ea typeface="+mn-ea"/>
                          <a:cs typeface="Mplus 1p Medium" panose="020B0502020203020207" pitchFamily="34" charset="-128"/>
                        </a:rPr>
                        <a:t>プラン</a:t>
                      </a:r>
                      <a:r>
                        <a:rPr lang="en-US" altLang="ja-JP" sz="1700" b="0" i="0">
                          <a:effectLst/>
                          <a:latin typeface="+mn-ea"/>
                          <a:ea typeface="+mn-ea"/>
                          <a:cs typeface="Mplus 1p Medium" panose="020B0502020203020207" pitchFamily="34" charset="-128"/>
                        </a:rPr>
                        <a:t>20</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700" b="0" i="0">
                          <a:effectLst/>
                          <a:latin typeface="+mn-ea"/>
                          <a:ea typeface="+mn-ea"/>
                          <a:cs typeface="Mplus 1p Medium" panose="020B0502020203020207" pitchFamily="34" charset="-128"/>
                        </a:rPr>
                        <a:t>プレミアム</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9867310"/>
                  </a:ext>
                </a:extLst>
              </a:tr>
              <a:tr h="1766635">
                <a:tc>
                  <a:txBody>
                    <a:bodyPr/>
                    <a:lstStyle/>
                    <a:p>
                      <a:pPr algn="ctr" fontAlgn="ctr"/>
                      <a:r>
                        <a:rPr lang="ja-JP" altLang="en-US" sz="1700" b="0" i="0" dirty="0">
                          <a:solidFill>
                            <a:schemeClr val="bg1"/>
                          </a:solidFill>
                          <a:effectLst/>
                          <a:latin typeface="+mn-ea"/>
                          <a:ea typeface="+mn-ea"/>
                          <a:cs typeface="Mplus 1p Medium" panose="020B0502020203020207" pitchFamily="34" charset="-128"/>
                        </a:rPr>
                        <a:t>金額／年</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a:txBody>
                    <a:bodyPr/>
                    <a:lstStyle/>
                    <a:p>
                      <a:pPr algn="ctr" fontAlgn="ctr"/>
                      <a:r>
                        <a:rPr lang="ja-JP" altLang="en-US" sz="1700" b="0" i="0">
                          <a:effectLst/>
                          <a:latin typeface="+mn-ea"/>
                          <a:ea typeface="+mn-ea"/>
                          <a:cs typeface="Mplus 1p Medium" panose="020B0502020203020207" pitchFamily="34" charset="-128"/>
                        </a:rPr>
                        <a:t>新規</a:t>
                      </a:r>
                      <a:br>
                        <a:rPr lang="ja-JP" altLang="en-US" sz="1700" b="0" i="0">
                          <a:effectLst/>
                          <a:latin typeface="+mn-ea"/>
                          <a:ea typeface="+mn-ea"/>
                          <a:cs typeface="Mplus 1p Medium" panose="020B0502020203020207" pitchFamily="34" charset="-128"/>
                        </a:rPr>
                      </a:br>
                      <a:r>
                        <a:rPr lang="en-US" altLang="ja-JP" sz="1700" b="0" i="0" dirty="0">
                          <a:effectLst/>
                          <a:latin typeface="+mn-ea"/>
                          <a:ea typeface="+mn-ea"/>
                          <a:cs typeface="Mplus 1p Medium" panose="020B0502020203020207" pitchFamily="34" charset="-128"/>
                        </a:rPr>
                        <a:t>100,000</a:t>
                      </a:r>
                      <a:r>
                        <a:rPr lang="ja-JP" altLang="en-US" sz="1700" b="0" i="0">
                          <a:effectLst/>
                          <a:latin typeface="+mn-ea"/>
                          <a:ea typeface="+mn-ea"/>
                          <a:cs typeface="Mplus 1p Medium" panose="020B0502020203020207" pitchFamily="34" charset="-128"/>
                        </a:rPr>
                        <a:t>円</a:t>
                      </a:r>
                      <a:endParaRPr lang="en-US" altLang="ja-JP" sz="1700" b="0" i="0" dirty="0">
                        <a:effectLst/>
                        <a:latin typeface="+mn-ea"/>
                        <a:ea typeface="+mn-ea"/>
                        <a:cs typeface="Mplus 1p Medium" panose="020B0502020203020207" pitchFamily="34" charset="-128"/>
                      </a:endParaRPr>
                    </a:p>
                    <a:p>
                      <a:pPr algn="ctr" fontAlgn="ctr"/>
                      <a:br>
                        <a:rPr lang="ja-JP" altLang="en-US" sz="1700" b="0" i="0">
                          <a:effectLst/>
                          <a:latin typeface="+mn-ea"/>
                          <a:ea typeface="+mn-ea"/>
                          <a:cs typeface="Mplus 1p Medium" panose="020B0502020203020207" pitchFamily="34" charset="-128"/>
                        </a:rPr>
                      </a:br>
                      <a:r>
                        <a:rPr lang="ja-JP" altLang="en-US" sz="1700" b="0" i="0">
                          <a:effectLst/>
                          <a:latin typeface="+mn-ea"/>
                          <a:ea typeface="+mn-ea"/>
                          <a:cs typeface="Mplus 1p Medium" panose="020B0502020203020207" pitchFamily="34" charset="-128"/>
                        </a:rPr>
                        <a:t>継続</a:t>
                      </a:r>
                      <a:br>
                        <a:rPr lang="ja-JP" altLang="en-US" sz="1700" b="0" i="0">
                          <a:effectLst/>
                          <a:latin typeface="+mn-ea"/>
                          <a:ea typeface="+mn-ea"/>
                          <a:cs typeface="Mplus 1p Medium" panose="020B0502020203020207" pitchFamily="34" charset="-128"/>
                        </a:rPr>
                      </a:br>
                      <a:r>
                        <a:rPr lang="en-US" altLang="ja-JP" sz="1700" b="0" i="0" dirty="0">
                          <a:effectLst/>
                          <a:latin typeface="+mn-ea"/>
                          <a:ea typeface="+mn-ea"/>
                          <a:cs typeface="Mplus 1p Medium" panose="020B0502020203020207" pitchFamily="34" charset="-128"/>
                        </a:rPr>
                        <a:t>90,000</a:t>
                      </a:r>
                      <a:r>
                        <a:rPr lang="ja-JP" altLang="en-US" sz="1700" b="0" i="0">
                          <a:effectLst/>
                          <a:latin typeface="+mn-ea"/>
                          <a:ea typeface="+mn-ea"/>
                          <a:cs typeface="Mplus 1p Medium" panose="020B0502020203020207" pitchFamily="34" charset="-128"/>
                        </a:rPr>
                        <a:t>円</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700" b="0" i="0" dirty="0">
                          <a:effectLst/>
                          <a:latin typeface="+mn-ea"/>
                          <a:ea typeface="+mn-ea"/>
                          <a:cs typeface="Mplus 1p Medium" panose="020B0502020203020207" pitchFamily="34" charset="-128"/>
                        </a:rPr>
                        <a:t>940,500</a:t>
                      </a:r>
                      <a:r>
                        <a:rPr lang="ja-JP" altLang="en-US" sz="1700" b="0" i="0" dirty="0">
                          <a:effectLst/>
                          <a:latin typeface="+mn-ea"/>
                          <a:ea typeface="+mn-ea"/>
                          <a:cs typeface="Mplus 1p Medium" panose="020B0502020203020207" pitchFamily="34" charset="-128"/>
                        </a:rPr>
                        <a:t>円</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31043451"/>
                  </a:ext>
                </a:extLst>
              </a:tr>
            </a:tbl>
          </a:graphicData>
        </a:graphic>
      </p:graphicFrame>
      <p:sp>
        <p:nvSpPr>
          <p:cNvPr id="7" name="Rectangle 1">
            <a:extLst>
              <a:ext uri="{FF2B5EF4-FFF2-40B4-BE49-F238E27FC236}">
                <a16:creationId xmlns:a16="http://schemas.microsoft.com/office/drawing/2014/main" id="{D1069C10-C626-8E48-9F1C-09116DC9FC35}"/>
              </a:ext>
            </a:extLst>
          </p:cNvPr>
          <p:cNvSpPr>
            <a:spLocks noChangeArrowheads="1"/>
          </p:cNvSpPr>
          <p:nvPr/>
        </p:nvSpPr>
        <p:spPr bwMode="auto">
          <a:xfrm>
            <a:off x="663929" y="1461709"/>
            <a:ext cx="788651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r>
              <a:rPr kumimoji="0" lang="ja-JP" altLang="en-US" sz="2000" dirty="0">
                <a:solidFill>
                  <a:srgbClr val="00A6F8"/>
                </a:solidFill>
                <a:latin typeface="+mn-ea"/>
                <a:cs typeface="Mplus 1p Medium" panose="020B0502020203020207" pitchFamily="34" charset="-128"/>
              </a:rPr>
              <a:t>■ケース</a:t>
            </a:r>
            <a:r>
              <a:rPr kumimoji="0" lang="en-US" altLang="ja-JP" sz="2000" dirty="0">
                <a:solidFill>
                  <a:srgbClr val="00A6F8"/>
                </a:solidFill>
                <a:latin typeface="+mn-ea"/>
                <a:cs typeface="Mplus 1p Medium" panose="020B0502020203020207" pitchFamily="34" charset="-128"/>
              </a:rPr>
              <a:t>B</a:t>
            </a:r>
            <a:r>
              <a:rPr kumimoji="0" lang="ja-JP" altLang="en-US" sz="2000" dirty="0">
                <a:solidFill>
                  <a:srgbClr val="00A6F8"/>
                </a:solidFill>
                <a:latin typeface="+mn-ea"/>
                <a:cs typeface="Mplus 1p Medium" panose="020B0502020203020207" pitchFamily="34" charset="-128"/>
              </a:rPr>
              <a:t>：ライブラリ数</a:t>
            </a:r>
            <a:r>
              <a:rPr kumimoji="0" lang="en-US" altLang="ja-JP" sz="2000" dirty="0">
                <a:solidFill>
                  <a:srgbClr val="00A6F8"/>
                </a:solidFill>
                <a:latin typeface="+mn-ea"/>
                <a:cs typeface="Mplus 1p Medium" panose="020B0502020203020207" pitchFamily="34" charset="-128"/>
              </a:rPr>
              <a:t>20</a:t>
            </a:r>
            <a:r>
              <a:rPr kumimoji="0" lang="ja-JP" altLang="en-US" sz="2000" dirty="0">
                <a:solidFill>
                  <a:srgbClr val="00A6F8"/>
                </a:solidFill>
                <a:latin typeface="+mn-ea"/>
                <a:cs typeface="Mplus 1p Medium" panose="020B0502020203020207" pitchFamily="34" charset="-128"/>
              </a:rPr>
              <a:t>　ユーザー数</a:t>
            </a:r>
            <a:r>
              <a:rPr kumimoji="0" lang="en-US" altLang="ja-JP" sz="2000" dirty="0">
                <a:solidFill>
                  <a:srgbClr val="00A6F8"/>
                </a:solidFill>
                <a:latin typeface="+mn-ea"/>
                <a:cs typeface="Mplus 1p Medium" panose="020B0502020203020207" pitchFamily="34" charset="-128"/>
              </a:rPr>
              <a:t>100</a:t>
            </a:r>
            <a:r>
              <a:rPr kumimoji="0" lang="ja-JP" altLang="en-US" sz="2000" dirty="0">
                <a:solidFill>
                  <a:srgbClr val="00A6F8"/>
                </a:solidFill>
                <a:latin typeface="+mn-ea"/>
                <a:cs typeface="Mplus 1p Medium" panose="020B0502020203020207" pitchFamily="34" charset="-128"/>
              </a:rPr>
              <a:t>名で利用の場合</a:t>
            </a:r>
            <a:endParaRPr kumimoji="0" lang="ja-JP" altLang="ja-JP" sz="2000" dirty="0">
              <a:solidFill>
                <a:srgbClr val="00A6F8"/>
              </a:solidFill>
              <a:latin typeface="+mn-ea"/>
              <a:cs typeface="Mplus 1p Medium" panose="020B0502020203020207" pitchFamily="34" charset="-128"/>
            </a:endParaRPr>
          </a:p>
          <a:p>
            <a:pPr defTabSz="914377" eaLnBrk="0" fontAlgn="base" hangingPunct="0">
              <a:spcBef>
                <a:spcPct val="0"/>
              </a:spcBef>
              <a:spcAft>
                <a:spcPct val="0"/>
              </a:spcAft>
            </a:pPr>
            <a:r>
              <a:rPr kumimoji="0" lang="ja-JP" altLang="ja-JP" sz="2000">
                <a:solidFill>
                  <a:srgbClr val="00A6F8"/>
                </a:solidFill>
                <a:latin typeface="+mn-ea"/>
                <a:cs typeface="Mplus 1p Medium" panose="020B0502020203020207" pitchFamily="34" charset="-128"/>
              </a:rPr>
              <a:t>   </a:t>
            </a:r>
            <a:endParaRPr kumimoji="0" lang="ja-JP" altLang="ja-JP" sz="2000" dirty="0">
              <a:solidFill>
                <a:srgbClr val="00A6F8"/>
              </a:solidFill>
              <a:latin typeface="+mn-ea"/>
              <a:cs typeface="Mplus 1p Medium" panose="020B0502020203020207" pitchFamily="34" charset="-128"/>
            </a:endParaRPr>
          </a:p>
        </p:txBody>
      </p:sp>
      <p:sp>
        <p:nvSpPr>
          <p:cNvPr id="8" name="AutoShape 2" descr="サイボウズ デヂエ 8">
            <a:extLst>
              <a:ext uri="{FF2B5EF4-FFF2-40B4-BE49-F238E27FC236}">
                <a16:creationId xmlns:a16="http://schemas.microsoft.com/office/drawing/2014/main" id="{FF07360D-8A39-0040-A173-A3050D806895}"/>
              </a:ext>
            </a:extLst>
          </p:cNvPr>
          <p:cNvSpPr>
            <a:spLocks noChangeAspect="1" noChangeArrowheads="1"/>
          </p:cNvSpPr>
          <p:nvPr/>
        </p:nvSpPr>
        <p:spPr bwMode="auto">
          <a:xfrm>
            <a:off x="2688500" y="207975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9" name="AutoShape 3" descr="サイボウズ Office">
            <a:extLst>
              <a:ext uri="{FF2B5EF4-FFF2-40B4-BE49-F238E27FC236}">
                <a16:creationId xmlns:a16="http://schemas.microsoft.com/office/drawing/2014/main" id="{5E5C0228-707F-1147-9867-AC105621FD80}"/>
              </a:ext>
            </a:extLst>
          </p:cNvPr>
          <p:cNvSpPr>
            <a:spLocks noChangeAspect="1" noChangeArrowheads="1"/>
          </p:cNvSpPr>
          <p:nvPr/>
        </p:nvSpPr>
        <p:spPr bwMode="auto">
          <a:xfrm>
            <a:off x="2688500" y="207975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10" name="AutoShape 4" descr="kintone">
            <a:extLst>
              <a:ext uri="{FF2B5EF4-FFF2-40B4-BE49-F238E27FC236}">
                <a16:creationId xmlns:a16="http://schemas.microsoft.com/office/drawing/2014/main" id="{CF0A58C8-EE50-8D4B-8F0D-478E209A4808}"/>
              </a:ext>
            </a:extLst>
          </p:cNvPr>
          <p:cNvSpPr>
            <a:spLocks noChangeAspect="1" noChangeArrowheads="1"/>
          </p:cNvSpPr>
          <p:nvPr/>
        </p:nvSpPr>
        <p:spPr bwMode="auto">
          <a:xfrm>
            <a:off x="2688500" y="207975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pic>
        <p:nvPicPr>
          <p:cNvPr id="11" name="図 10">
            <a:extLst>
              <a:ext uri="{FF2B5EF4-FFF2-40B4-BE49-F238E27FC236}">
                <a16:creationId xmlns:a16="http://schemas.microsoft.com/office/drawing/2014/main" id="{D08AE1BD-C5EA-864E-9947-F43A52E21168}"/>
              </a:ext>
            </a:extLst>
          </p:cNvPr>
          <p:cNvPicPr>
            <a:picLocks noChangeAspect="1"/>
          </p:cNvPicPr>
          <p:nvPr/>
        </p:nvPicPr>
        <p:blipFill>
          <a:blip r:embed="rId2"/>
          <a:stretch>
            <a:fillRect/>
          </a:stretch>
        </p:blipFill>
        <p:spPr>
          <a:xfrm>
            <a:off x="3389608" y="2097256"/>
            <a:ext cx="2706392" cy="406699"/>
          </a:xfrm>
          <a:prstGeom prst="rect">
            <a:avLst/>
          </a:prstGeom>
        </p:spPr>
      </p:pic>
      <p:pic>
        <p:nvPicPr>
          <p:cNvPr id="12" name="図 11">
            <a:extLst>
              <a:ext uri="{FF2B5EF4-FFF2-40B4-BE49-F238E27FC236}">
                <a16:creationId xmlns:a16="http://schemas.microsoft.com/office/drawing/2014/main" id="{7F05D71B-5993-7444-8318-7458A9E932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6747" y="2094849"/>
            <a:ext cx="3006635" cy="520148"/>
          </a:xfrm>
          <a:prstGeom prst="rect">
            <a:avLst/>
          </a:prstGeom>
        </p:spPr>
      </p:pic>
      <p:sp>
        <p:nvSpPr>
          <p:cNvPr id="13" name="テキスト ボックス 18">
            <a:extLst>
              <a:ext uri="{FF2B5EF4-FFF2-40B4-BE49-F238E27FC236}">
                <a16:creationId xmlns:a16="http://schemas.microsoft.com/office/drawing/2014/main" id="{0936D3AD-761C-A948-BA07-D18085144079}"/>
              </a:ext>
            </a:extLst>
          </p:cNvPr>
          <p:cNvSpPr txBox="1">
            <a:spLocks noChangeArrowheads="1"/>
          </p:cNvSpPr>
          <p:nvPr/>
        </p:nvSpPr>
        <p:spPr bwMode="auto">
          <a:xfrm>
            <a:off x="8550440" y="6459865"/>
            <a:ext cx="187743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100" dirty="0">
                <a:latin typeface="+mn-ea"/>
                <a:ea typeface="+mn-ea"/>
                <a:cs typeface="Mplus 1p Medium" panose="020B0502020203020207" pitchFamily="34" charset="-128"/>
              </a:rPr>
              <a:t>※</a:t>
            </a:r>
            <a:r>
              <a:rPr lang="ja-JP" altLang="en-US" sz="1100" dirty="0">
                <a:latin typeface="+mn-ea"/>
                <a:ea typeface="+mn-ea"/>
                <a:cs typeface="Mplus 1p Medium" panose="020B0502020203020207" pitchFamily="34" charset="-128"/>
              </a:rPr>
              <a:t>価格は税抜き表示です。</a:t>
            </a:r>
          </a:p>
        </p:txBody>
      </p:sp>
    </p:spTree>
    <p:extLst>
      <p:ext uri="{BB962C8B-B14F-4D97-AF65-F5344CB8AC3E}">
        <p14:creationId xmlns:p14="http://schemas.microsoft.com/office/powerpoint/2010/main" val="2780203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35</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価格シュミレーション（年額）</a:t>
            </a:r>
            <a:endParaRPr lang="ja-JP" altLang="en-US" sz="2800" dirty="0">
              <a:latin typeface="+mn-ea"/>
              <a:ea typeface="+mn-ea"/>
              <a:cs typeface="Mplus 1p Medium" panose="020B0502020203020207" pitchFamily="34" charset="-128"/>
            </a:endParaRPr>
          </a:p>
        </p:txBody>
      </p:sp>
      <p:graphicFrame>
        <p:nvGraphicFramePr>
          <p:cNvPr id="6" name="表 5">
            <a:extLst>
              <a:ext uri="{FF2B5EF4-FFF2-40B4-BE49-F238E27FC236}">
                <a16:creationId xmlns:a16="http://schemas.microsoft.com/office/drawing/2014/main" id="{1176BBE8-D312-F942-9EF0-A737F20F736A}"/>
              </a:ext>
            </a:extLst>
          </p:cNvPr>
          <p:cNvGraphicFramePr>
            <a:graphicFrameLocks noGrp="1"/>
          </p:cNvGraphicFramePr>
          <p:nvPr>
            <p:extLst>
              <p:ext uri="{D42A27DB-BD31-4B8C-83A1-F6EECF244321}">
                <p14:modId xmlns:p14="http://schemas.microsoft.com/office/powerpoint/2010/main" val="2851214615"/>
              </p:ext>
            </p:extLst>
          </p:nvPr>
        </p:nvGraphicFramePr>
        <p:xfrm>
          <a:off x="1030736" y="1915615"/>
          <a:ext cx="9345480" cy="4395500"/>
        </p:xfrm>
        <a:graphic>
          <a:graphicData uri="http://schemas.openxmlformats.org/drawingml/2006/table">
            <a:tbl>
              <a:tblPr/>
              <a:tblGrid>
                <a:gridCol w="2002603">
                  <a:extLst>
                    <a:ext uri="{9D8B030D-6E8A-4147-A177-3AD203B41FA5}">
                      <a16:colId xmlns:a16="http://schemas.microsoft.com/office/drawing/2014/main" val="2053934707"/>
                    </a:ext>
                  </a:extLst>
                </a:gridCol>
                <a:gridCol w="3337671">
                  <a:extLst>
                    <a:ext uri="{9D8B030D-6E8A-4147-A177-3AD203B41FA5}">
                      <a16:colId xmlns:a16="http://schemas.microsoft.com/office/drawing/2014/main" val="2036071681"/>
                    </a:ext>
                  </a:extLst>
                </a:gridCol>
                <a:gridCol w="4005206">
                  <a:extLst>
                    <a:ext uri="{9D8B030D-6E8A-4147-A177-3AD203B41FA5}">
                      <a16:colId xmlns:a16="http://schemas.microsoft.com/office/drawing/2014/main" val="1666548537"/>
                    </a:ext>
                  </a:extLst>
                </a:gridCol>
              </a:tblGrid>
              <a:tr h="709995">
                <a:tc>
                  <a:txBody>
                    <a:bodyPr/>
                    <a:lstStyle/>
                    <a:p>
                      <a:pPr algn="ctr" fontAlgn="ctr"/>
                      <a:r>
                        <a:rPr lang="ja-JP" altLang="en-US" sz="1700" b="0" i="0" dirty="0">
                          <a:solidFill>
                            <a:schemeClr val="bg1"/>
                          </a:solidFill>
                          <a:effectLst/>
                          <a:latin typeface="+mn-ea"/>
                          <a:ea typeface="+mn-ea"/>
                          <a:cs typeface="Mplus 1p Medium" panose="020B0502020203020207" pitchFamily="34" charset="-128"/>
                        </a:rPr>
                        <a:t>製品名</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a:txBody>
                    <a:bodyPr/>
                    <a:lstStyle/>
                    <a:p>
                      <a:pPr algn="ctr" fontAlgn="ctr"/>
                      <a:endParaRPr lang="ja-JP" altLang="en-US" sz="1700" dirty="0">
                        <a:effectLst/>
                        <a:latin typeface="+mn-ea"/>
                        <a:ea typeface="+mn-ea"/>
                      </a:endParaRP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ja-JP" altLang="en-US" sz="1700">
                        <a:effectLst/>
                        <a:latin typeface="+mn-ea"/>
                        <a:ea typeface="+mn-ea"/>
                      </a:endParaRP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79185584"/>
                  </a:ext>
                </a:extLst>
              </a:tr>
              <a:tr h="959435">
                <a:tc>
                  <a:txBody>
                    <a:bodyPr/>
                    <a:lstStyle/>
                    <a:p>
                      <a:pPr algn="ctr" fontAlgn="ctr"/>
                      <a:r>
                        <a:rPr lang="ja-JP" altLang="en-US" sz="1700" b="0" i="0" dirty="0">
                          <a:solidFill>
                            <a:schemeClr val="bg1"/>
                          </a:solidFill>
                          <a:effectLst/>
                          <a:latin typeface="+mn-ea"/>
                          <a:ea typeface="+mn-ea"/>
                          <a:cs typeface="Mplus 1p Medium" panose="020B0502020203020207" pitchFamily="34" charset="-128"/>
                        </a:rPr>
                        <a:t>提供方法</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a:txBody>
                    <a:bodyPr/>
                    <a:lstStyle/>
                    <a:p>
                      <a:pPr algn="ctr" fontAlgn="ctr"/>
                      <a:r>
                        <a:rPr lang="ja-JP" altLang="en-US" sz="1700" b="0" i="0" dirty="0">
                          <a:effectLst/>
                          <a:latin typeface="+mn-ea"/>
                          <a:ea typeface="+mn-ea"/>
                          <a:cs typeface="Mplus 1p Medium" panose="020B0502020203020207" pitchFamily="34" charset="-128"/>
                        </a:rPr>
                        <a:t>パッケージ版のみ</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700" b="0" i="0">
                          <a:effectLst/>
                          <a:latin typeface="+mn-ea"/>
                          <a:ea typeface="+mn-ea"/>
                          <a:cs typeface="Mplus 1p Medium" panose="020B0502020203020207" pitchFamily="34" charset="-128"/>
                        </a:rPr>
                        <a:t>クラウド版</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6141134"/>
                  </a:ext>
                </a:extLst>
              </a:tr>
              <a:tr h="959435">
                <a:tc>
                  <a:txBody>
                    <a:bodyPr/>
                    <a:lstStyle/>
                    <a:p>
                      <a:pPr algn="ctr" fontAlgn="ctr"/>
                      <a:r>
                        <a:rPr lang="ja-JP" altLang="en-US" sz="1700" b="0" i="0" dirty="0">
                          <a:solidFill>
                            <a:schemeClr val="bg1"/>
                          </a:solidFill>
                          <a:effectLst/>
                          <a:latin typeface="+mn-ea"/>
                          <a:ea typeface="+mn-ea"/>
                          <a:cs typeface="Mplus 1p Medium" panose="020B0502020203020207" pitchFamily="34" charset="-128"/>
                        </a:rPr>
                        <a:t>プラン／コース名</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a:txBody>
                    <a:bodyPr/>
                    <a:lstStyle/>
                    <a:p>
                      <a:pPr algn="ctr" fontAlgn="ctr"/>
                      <a:r>
                        <a:rPr lang="ja-JP" altLang="en-US" sz="1700" b="0" i="0" dirty="0">
                          <a:effectLst/>
                          <a:latin typeface="+mn-ea"/>
                          <a:ea typeface="+mn-ea"/>
                          <a:cs typeface="Mplus 1p Medium" panose="020B0502020203020207" pitchFamily="34" charset="-128"/>
                        </a:rPr>
                        <a:t>プラン無制限</a:t>
                      </a:r>
                      <a:endParaRPr lang="en-US" altLang="ja-JP" sz="1700" b="0" i="0" dirty="0">
                        <a:effectLst/>
                        <a:latin typeface="+mn-ea"/>
                        <a:ea typeface="+mn-ea"/>
                        <a:cs typeface="Mplus 1p Medium" panose="020B0502020203020207" pitchFamily="34" charset="-128"/>
                      </a:endParaRP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700" b="0" i="0">
                          <a:effectLst/>
                          <a:latin typeface="+mn-ea"/>
                          <a:ea typeface="+mn-ea"/>
                          <a:cs typeface="Mplus 1p Medium" panose="020B0502020203020207" pitchFamily="34" charset="-128"/>
                        </a:rPr>
                        <a:t>プレミアム</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9867310"/>
                  </a:ext>
                </a:extLst>
              </a:tr>
              <a:tr h="1766635">
                <a:tc>
                  <a:txBody>
                    <a:bodyPr/>
                    <a:lstStyle/>
                    <a:p>
                      <a:pPr algn="ctr" fontAlgn="ctr"/>
                      <a:r>
                        <a:rPr lang="ja-JP" altLang="en-US" sz="1700" b="0" i="0" dirty="0">
                          <a:solidFill>
                            <a:schemeClr val="bg1"/>
                          </a:solidFill>
                          <a:effectLst/>
                          <a:latin typeface="+mn-ea"/>
                          <a:ea typeface="+mn-ea"/>
                          <a:cs typeface="Mplus 1p Medium" panose="020B0502020203020207" pitchFamily="34" charset="-128"/>
                        </a:rPr>
                        <a:t>金額／年</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a:txBody>
                    <a:bodyPr/>
                    <a:lstStyle/>
                    <a:p>
                      <a:pPr algn="ctr" fontAlgn="ctr"/>
                      <a:r>
                        <a:rPr lang="ja-JP" altLang="en-US" sz="1700" b="0" i="0" dirty="0">
                          <a:effectLst/>
                          <a:latin typeface="+mn-ea"/>
                          <a:ea typeface="+mn-ea"/>
                          <a:cs typeface="Mplus 1p Medium" panose="020B0502020203020207" pitchFamily="34" charset="-128"/>
                        </a:rPr>
                        <a:t>新規</a:t>
                      </a:r>
                      <a:br>
                        <a:rPr lang="ja-JP" altLang="en-US" sz="1700" b="0" i="0" dirty="0">
                          <a:effectLst/>
                          <a:latin typeface="+mn-ea"/>
                          <a:ea typeface="+mn-ea"/>
                          <a:cs typeface="Mplus 1p Medium" panose="020B0502020203020207" pitchFamily="34" charset="-128"/>
                        </a:rPr>
                      </a:br>
                      <a:r>
                        <a:rPr lang="en-US" altLang="ja-JP" sz="1700" b="0" i="0" dirty="0">
                          <a:effectLst/>
                          <a:latin typeface="+mn-ea"/>
                          <a:ea typeface="+mn-ea"/>
                          <a:cs typeface="Mplus 1p Medium" panose="020B0502020203020207" pitchFamily="34" charset="-128"/>
                        </a:rPr>
                        <a:t>600,000</a:t>
                      </a:r>
                      <a:r>
                        <a:rPr lang="ja-JP" altLang="en-US" sz="1700" b="0" i="0">
                          <a:effectLst/>
                          <a:latin typeface="+mn-ea"/>
                          <a:ea typeface="+mn-ea"/>
                          <a:cs typeface="Mplus 1p Medium" panose="020B0502020203020207" pitchFamily="34" charset="-128"/>
                        </a:rPr>
                        <a:t>円</a:t>
                      </a:r>
                      <a:endParaRPr lang="en-US" altLang="ja-JP" sz="1700" b="0" i="0" dirty="0">
                        <a:effectLst/>
                        <a:latin typeface="+mn-ea"/>
                        <a:ea typeface="+mn-ea"/>
                        <a:cs typeface="Mplus 1p Medium" panose="020B0502020203020207" pitchFamily="34" charset="-128"/>
                      </a:endParaRPr>
                    </a:p>
                    <a:p>
                      <a:pPr algn="ctr" fontAlgn="ctr"/>
                      <a:br>
                        <a:rPr lang="ja-JP" altLang="en-US" sz="1700" b="0" i="0" dirty="0">
                          <a:effectLst/>
                          <a:latin typeface="+mn-ea"/>
                          <a:ea typeface="+mn-ea"/>
                          <a:cs typeface="Mplus 1p Medium" panose="020B0502020203020207" pitchFamily="34" charset="-128"/>
                        </a:rPr>
                      </a:br>
                      <a:r>
                        <a:rPr lang="ja-JP" altLang="en-US" sz="1700" b="0" i="0" dirty="0">
                          <a:effectLst/>
                          <a:latin typeface="+mn-ea"/>
                          <a:ea typeface="+mn-ea"/>
                          <a:cs typeface="Mplus 1p Medium" panose="020B0502020203020207" pitchFamily="34" charset="-128"/>
                        </a:rPr>
                        <a:t>継続</a:t>
                      </a:r>
                      <a:br>
                        <a:rPr lang="ja-JP" altLang="en-US" sz="1700" b="0" i="0" dirty="0">
                          <a:effectLst/>
                          <a:latin typeface="+mn-ea"/>
                          <a:ea typeface="+mn-ea"/>
                          <a:cs typeface="Mplus 1p Medium" panose="020B0502020203020207" pitchFamily="34" charset="-128"/>
                        </a:rPr>
                      </a:br>
                      <a:r>
                        <a:rPr lang="en-US" altLang="ja-JP" sz="1700" b="0" i="0" dirty="0">
                          <a:effectLst/>
                          <a:latin typeface="+mn-ea"/>
                          <a:ea typeface="+mn-ea"/>
                          <a:cs typeface="Mplus 1p Medium" panose="020B0502020203020207" pitchFamily="34" charset="-128"/>
                        </a:rPr>
                        <a:t>540,000</a:t>
                      </a:r>
                      <a:r>
                        <a:rPr lang="ja-JP" altLang="en-US" sz="1700" b="0" i="0" dirty="0">
                          <a:effectLst/>
                          <a:latin typeface="+mn-ea"/>
                          <a:ea typeface="+mn-ea"/>
                          <a:cs typeface="Mplus 1p Medium" panose="020B0502020203020207" pitchFamily="34" charset="-128"/>
                        </a:rPr>
                        <a:t>円</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700" b="0" i="0" dirty="0">
                          <a:effectLst/>
                          <a:latin typeface="+mn-ea"/>
                          <a:ea typeface="+mn-ea"/>
                          <a:cs typeface="Mplus 1p Medium" panose="020B0502020203020207" pitchFamily="34" charset="-128"/>
                        </a:rPr>
                        <a:t>940,500</a:t>
                      </a:r>
                      <a:r>
                        <a:rPr lang="ja-JP" altLang="en-US" sz="1700" b="0" i="0" dirty="0">
                          <a:effectLst/>
                          <a:latin typeface="+mn-ea"/>
                          <a:ea typeface="+mn-ea"/>
                          <a:cs typeface="Mplus 1p Medium" panose="020B0502020203020207" pitchFamily="34" charset="-128"/>
                        </a:rPr>
                        <a:t>円</a:t>
                      </a:r>
                    </a:p>
                  </a:txBody>
                  <a:tcPr marL="85600" marR="85600" marT="222917" marB="2229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31043451"/>
                  </a:ext>
                </a:extLst>
              </a:tr>
            </a:tbl>
          </a:graphicData>
        </a:graphic>
      </p:graphicFrame>
      <p:sp>
        <p:nvSpPr>
          <p:cNvPr id="7" name="Rectangle 1">
            <a:extLst>
              <a:ext uri="{FF2B5EF4-FFF2-40B4-BE49-F238E27FC236}">
                <a16:creationId xmlns:a16="http://schemas.microsoft.com/office/drawing/2014/main" id="{2D0C61D0-0EAF-D943-BF30-FBABB6D4DB65}"/>
              </a:ext>
            </a:extLst>
          </p:cNvPr>
          <p:cNvSpPr>
            <a:spLocks noChangeArrowheads="1"/>
          </p:cNvSpPr>
          <p:nvPr/>
        </p:nvSpPr>
        <p:spPr bwMode="auto">
          <a:xfrm>
            <a:off x="612268" y="1425564"/>
            <a:ext cx="788651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kumimoji="0" lang="ja-JP" altLang="en-US" sz="2000" dirty="0">
                <a:solidFill>
                  <a:srgbClr val="00A6F8"/>
                </a:solidFill>
                <a:latin typeface="+mn-ea"/>
                <a:cs typeface="Mplus 1p Medium" panose="020B0502020203020207" pitchFamily="34" charset="-128"/>
              </a:rPr>
              <a:t>■ケース</a:t>
            </a:r>
            <a:r>
              <a:rPr kumimoji="0" lang="en-US" altLang="ja-JP" sz="2000" dirty="0">
                <a:solidFill>
                  <a:srgbClr val="00A6F8"/>
                </a:solidFill>
                <a:latin typeface="+mn-ea"/>
                <a:cs typeface="Mplus 1p Medium" panose="020B0502020203020207" pitchFamily="34" charset="-128"/>
              </a:rPr>
              <a:t>C</a:t>
            </a:r>
            <a:r>
              <a:rPr kumimoji="0" lang="ja-JP" altLang="en-US" sz="2000" dirty="0">
                <a:solidFill>
                  <a:srgbClr val="00A6F8"/>
                </a:solidFill>
                <a:latin typeface="+mn-ea"/>
                <a:cs typeface="Mplus 1p Medium" panose="020B0502020203020207" pitchFamily="34" charset="-128"/>
              </a:rPr>
              <a:t>：ライブラリ数無制限　ユーザー数</a:t>
            </a:r>
            <a:r>
              <a:rPr kumimoji="0" lang="en-US" altLang="ja-JP" sz="2000" dirty="0">
                <a:solidFill>
                  <a:srgbClr val="00A6F8"/>
                </a:solidFill>
                <a:latin typeface="+mn-ea"/>
                <a:cs typeface="Mplus 1p Medium" panose="020B0502020203020207" pitchFamily="34" charset="-128"/>
              </a:rPr>
              <a:t>100</a:t>
            </a:r>
            <a:r>
              <a:rPr kumimoji="0" lang="ja-JP" altLang="en-US" sz="2000" dirty="0">
                <a:solidFill>
                  <a:srgbClr val="00A6F8"/>
                </a:solidFill>
                <a:latin typeface="+mn-ea"/>
                <a:cs typeface="Mplus 1p Medium" panose="020B0502020203020207" pitchFamily="34" charset="-128"/>
              </a:rPr>
              <a:t>名で利用の場合</a:t>
            </a:r>
          </a:p>
          <a:p>
            <a:pPr defTabSz="914377" eaLnBrk="0" fontAlgn="base" hangingPunct="0">
              <a:spcBef>
                <a:spcPct val="0"/>
              </a:spcBef>
              <a:spcAft>
                <a:spcPct val="0"/>
              </a:spcAft>
            </a:pPr>
            <a:endParaRPr kumimoji="0" lang="ja-JP" altLang="ja-JP" sz="2000" dirty="0">
              <a:solidFill>
                <a:srgbClr val="00A6F8"/>
              </a:solidFill>
              <a:latin typeface="+mn-ea"/>
              <a:cs typeface="Mplus 1p Medium" panose="020B0502020203020207" pitchFamily="34" charset="-128"/>
            </a:endParaRPr>
          </a:p>
        </p:txBody>
      </p:sp>
      <p:sp>
        <p:nvSpPr>
          <p:cNvPr id="8" name="AutoShape 2" descr="サイボウズ デヂエ 8">
            <a:extLst>
              <a:ext uri="{FF2B5EF4-FFF2-40B4-BE49-F238E27FC236}">
                <a16:creationId xmlns:a16="http://schemas.microsoft.com/office/drawing/2014/main" id="{0EC2B603-1B45-AB49-AAA8-D25EC00BDEF0}"/>
              </a:ext>
            </a:extLst>
          </p:cNvPr>
          <p:cNvSpPr>
            <a:spLocks noChangeAspect="1" noChangeArrowheads="1"/>
          </p:cNvSpPr>
          <p:nvPr/>
        </p:nvSpPr>
        <p:spPr bwMode="auto">
          <a:xfrm>
            <a:off x="2636839" y="20411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9" name="AutoShape 3" descr="サイボウズ Office">
            <a:extLst>
              <a:ext uri="{FF2B5EF4-FFF2-40B4-BE49-F238E27FC236}">
                <a16:creationId xmlns:a16="http://schemas.microsoft.com/office/drawing/2014/main" id="{1A6CAC32-F9A8-0D47-A054-E28CACCCF2E0}"/>
              </a:ext>
            </a:extLst>
          </p:cNvPr>
          <p:cNvSpPr>
            <a:spLocks noChangeAspect="1" noChangeArrowheads="1"/>
          </p:cNvSpPr>
          <p:nvPr/>
        </p:nvSpPr>
        <p:spPr bwMode="auto">
          <a:xfrm>
            <a:off x="2636839" y="20411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10" name="AutoShape 4" descr="kintone">
            <a:extLst>
              <a:ext uri="{FF2B5EF4-FFF2-40B4-BE49-F238E27FC236}">
                <a16:creationId xmlns:a16="http://schemas.microsoft.com/office/drawing/2014/main" id="{3D591EFA-B944-5944-9182-C2995C184D1A}"/>
              </a:ext>
            </a:extLst>
          </p:cNvPr>
          <p:cNvSpPr>
            <a:spLocks noChangeAspect="1" noChangeArrowheads="1"/>
          </p:cNvSpPr>
          <p:nvPr/>
        </p:nvSpPr>
        <p:spPr bwMode="auto">
          <a:xfrm>
            <a:off x="2636839" y="20411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pic>
        <p:nvPicPr>
          <p:cNvPr id="11" name="図 10">
            <a:extLst>
              <a:ext uri="{FF2B5EF4-FFF2-40B4-BE49-F238E27FC236}">
                <a16:creationId xmlns:a16="http://schemas.microsoft.com/office/drawing/2014/main" id="{E6D08E89-69F3-ED4D-BBF8-3EF1762AA134}"/>
              </a:ext>
            </a:extLst>
          </p:cNvPr>
          <p:cNvPicPr>
            <a:picLocks noChangeAspect="1"/>
          </p:cNvPicPr>
          <p:nvPr/>
        </p:nvPicPr>
        <p:blipFill>
          <a:blip r:embed="rId2"/>
          <a:stretch>
            <a:fillRect/>
          </a:stretch>
        </p:blipFill>
        <p:spPr>
          <a:xfrm>
            <a:off x="3337947" y="2058620"/>
            <a:ext cx="2706392" cy="406699"/>
          </a:xfrm>
          <a:prstGeom prst="rect">
            <a:avLst/>
          </a:prstGeom>
        </p:spPr>
      </p:pic>
      <p:pic>
        <p:nvPicPr>
          <p:cNvPr id="12" name="図 11">
            <a:extLst>
              <a:ext uri="{FF2B5EF4-FFF2-40B4-BE49-F238E27FC236}">
                <a16:creationId xmlns:a16="http://schemas.microsoft.com/office/drawing/2014/main" id="{DC276869-7B6C-6B46-ADC6-0300DFE44F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086" y="2056213"/>
            <a:ext cx="3006635" cy="520148"/>
          </a:xfrm>
          <a:prstGeom prst="rect">
            <a:avLst/>
          </a:prstGeom>
        </p:spPr>
      </p:pic>
      <p:sp>
        <p:nvSpPr>
          <p:cNvPr id="13" name="テキスト ボックス 18">
            <a:extLst>
              <a:ext uri="{FF2B5EF4-FFF2-40B4-BE49-F238E27FC236}">
                <a16:creationId xmlns:a16="http://schemas.microsoft.com/office/drawing/2014/main" id="{0F7AC01B-B4BF-5844-AC38-24D51A473431}"/>
              </a:ext>
            </a:extLst>
          </p:cNvPr>
          <p:cNvSpPr txBox="1">
            <a:spLocks noChangeArrowheads="1"/>
          </p:cNvSpPr>
          <p:nvPr/>
        </p:nvSpPr>
        <p:spPr bwMode="auto">
          <a:xfrm>
            <a:off x="8498779" y="6421229"/>
            <a:ext cx="187743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100" dirty="0">
                <a:latin typeface="+mn-ea"/>
                <a:ea typeface="+mn-ea"/>
                <a:cs typeface="Mplus 1p Medium" panose="020B0502020203020207" pitchFamily="34" charset="-128"/>
              </a:rPr>
              <a:t>※</a:t>
            </a:r>
            <a:r>
              <a:rPr lang="ja-JP" altLang="en-US" sz="1100" dirty="0">
                <a:latin typeface="+mn-ea"/>
                <a:ea typeface="+mn-ea"/>
                <a:cs typeface="Mplus 1p Medium" panose="020B0502020203020207" pitchFamily="34" charset="-128"/>
              </a:rPr>
              <a:t>価格は税抜き表示です。</a:t>
            </a:r>
          </a:p>
        </p:txBody>
      </p:sp>
    </p:spTree>
    <p:extLst>
      <p:ext uri="{BB962C8B-B14F-4D97-AF65-F5344CB8AC3E}">
        <p14:creationId xmlns:p14="http://schemas.microsoft.com/office/powerpoint/2010/main" val="2854485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D2264D-66FF-F04B-8EF2-62659CCF0949}"/>
              </a:ext>
            </a:extLst>
          </p:cNvPr>
          <p:cNvSpPr>
            <a:spLocks noGrp="1"/>
          </p:cNvSpPr>
          <p:nvPr>
            <p:ph type="ctrTitle"/>
          </p:nvPr>
        </p:nvSpPr>
        <p:spPr>
          <a:xfrm>
            <a:off x="713237" y="2479899"/>
            <a:ext cx="11023376" cy="2387600"/>
          </a:xfrm>
        </p:spPr>
        <p:txBody>
          <a:bodyPr anchor="ctr"/>
          <a:lstStyle/>
          <a:p>
            <a:r>
              <a:rPr lang="ja-JP" altLang="en-US"/>
              <a:t>「デヂエ</a:t>
            </a:r>
            <a:r>
              <a:rPr lang="en-US" altLang="ja-JP" dirty="0"/>
              <a:t>8</a:t>
            </a:r>
            <a:r>
              <a:rPr lang="ja-JP" altLang="en-US"/>
              <a:t>」から</a:t>
            </a:r>
            <a:br>
              <a:rPr lang="en-US" altLang="ja-JP" dirty="0"/>
            </a:br>
            <a:r>
              <a:rPr lang="ja-JP" altLang="en-US"/>
              <a:t>クラウド版「サイボウズ</a:t>
            </a:r>
            <a:r>
              <a:rPr lang="en-US" altLang="ja-JP" dirty="0"/>
              <a:t> Office</a:t>
            </a:r>
            <a:r>
              <a:rPr lang="ja-JP" altLang="en-US"/>
              <a:t>」への</a:t>
            </a:r>
            <a:br>
              <a:rPr lang="en-US" altLang="ja-JP" dirty="0"/>
            </a:br>
            <a:r>
              <a:rPr lang="ja-JP" altLang="en-US"/>
              <a:t>データ移行方法 </a:t>
            </a:r>
            <a:endParaRPr lang="en-US" altLang="ja-JP" dirty="0"/>
          </a:p>
        </p:txBody>
      </p:sp>
      <p:sp>
        <p:nvSpPr>
          <p:cNvPr id="4" name="スライド番号プレースホルダー 3">
            <a:extLst>
              <a:ext uri="{FF2B5EF4-FFF2-40B4-BE49-F238E27FC236}">
                <a16:creationId xmlns:a16="http://schemas.microsoft.com/office/drawing/2014/main" id="{146425AA-EFA4-A848-BA1E-0F70C38C31E5}"/>
              </a:ext>
            </a:extLst>
          </p:cNvPr>
          <p:cNvSpPr>
            <a:spLocks noGrp="1"/>
          </p:cNvSpPr>
          <p:nvPr>
            <p:ph type="sldNum" sz="quarter" idx="12"/>
          </p:nvPr>
        </p:nvSpPr>
        <p:spPr/>
        <p:txBody>
          <a:bodyPr/>
          <a:lstStyle/>
          <a:p>
            <a:fld id="{7119817F-A942-A842-AA54-F186C5491701}" type="slidenum">
              <a:rPr kumimoji="1" lang="ja-JP" altLang="en-US" smtClean="0"/>
              <a:t>36</a:t>
            </a:fld>
            <a:endParaRPr kumimoji="1" lang="ja-JP" altLang="en-US"/>
          </a:p>
        </p:txBody>
      </p:sp>
    </p:spTree>
    <p:extLst>
      <p:ext uri="{BB962C8B-B14F-4D97-AF65-F5344CB8AC3E}">
        <p14:creationId xmlns:p14="http://schemas.microsoft.com/office/powerpoint/2010/main" val="1378381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37</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全体イメージ</a:t>
            </a:r>
            <a:endParaRPr lang="ja-JP" altLang="en-US" sz="2800" dirty="0">
              <a:latin typeface="+mn-ea"/>
              <a:ea typeface="+mn-ea"/>
              <a:cs typeface="Mplus 1p Medium" panose="020B0502020203020207" pitchFamily="34" charset="-128"/>
            </a:endParaRPr>
          </a:p>
        </p:txBody>
      </p:sp>
      <p:sp>
        <p:nvSpPr>
          <p:cNvPr id="6" name="フローチャート: 磁気ディスク 5">
            <a:extLst>
              <a:ext uri="{FF2B5EF4-FFF2-40B4-BE49-F238E27FC236}">
                <a16:creationId xmlns:a16="http://schemas.microsoft.com/office/drawing/2014/main" id="{6358BE3F-BF37-D342-81F5-4551D2524C7A}"/>
              </a:ext>
            </a:extLst>
          </p:cNvPr>
          <p:cNvSpPr/>
          <p:nvPr/>
        </p:nvSpPr>
        <p:spPr>
          <a:xfrm>
            <a:off x="678095" y="2425984"/>
            <a:ext cx="2024743" cy="2259875"/>
          </a:xfrm>
          <a:prstGeom prst="flowChartMagneticDisk">
            <a:avLst/>
          </a:prstGeom>
          <a:solidFill>
            <a:schemeClr val="accent6">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n-ea"/>
                <a:cs typeface="Mplus 1p Medium" panose="020B0502020203020207" pitchFamily="34" charset="-128"/>
              </a:rPr>
              <a:t>デヂエ ８</a:t>
            </a:r>
          </a:p>
        </p:txBody>
      </p:sp>
      <p:sp>
        <p:nvSpPr>
          <p:cNvPr id="7" name="右矢印 6">
            <a:extLst>
              <a:ext uri="{FF2B5EF4-FFF2-40B4-BE49-F238E27FC236}">
                <a16:creationId xmlns:a16="http://schemas.microsoft.com/office/drawing/2014/main" id="{6862C45C-10D7-004D-80F2-365C79A0F355}"/>
              </a:ext>
            </a:extLst>
          </p:cNvPr>
          <p:cNvSpPr/>
          <p:nvPr/>
        </p:nvSpPr>
        <p:spPr>
          <a:xfrm>
            <a:off x="3258011" y="3131379"/>
            <a:ext cx="1149531" cy="105809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cs typeface="Mplus 1p Medium" panose="020B0502020203020207" pitchFamily="34" charset="-128"/>
            </a:endParaRPr>
          </a:p>
        </p:txBody>
      </p:sp>
      <p:sp>
        <p:nvSpPr>
          <p:cNvPr id="8" name="フローチャート: 磁気ディスク 7">
            <a:extLst>
              <a:ext uri="{FF2B5EF4-FFF2-40B4-BE49-F238E27FC236}">
                <a16:creationId xmlns:a16="http://schemas.microsoft.com/office/drawing/2014/main" id="{33C2B3FE-646E-0C45-BE3F-C0F657C5BA8F}"/>
              </a:ext>
            </a:extLst>
          </p:cNvPr>
          <p:cNvSpPr/>
          <p:nvPr/>
        </p:nvSpPr>
        <p:spPr>
          <a:xfrm>
            <a:off x="4962714" y="2425986"/>
            <a:ext cx="2050869" cy="2259875"/>
          </a:xfrm>
          <a:prstGeom prst="flowChartMagneticDisk">
            <a:avLst/>
          </a:prstGeom>
          <a:solidFill>
            <a:srgbClr val="098BDE"/>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n-ea"/>
                <a:cs typeface="Mplus 1p Medium" panose="020B0502020203020207" pitchFamily="34" charset="-128"/>
              </a:rPr>
              <a:t>パッケージ版</a:t>
            </a:r>
            <a:endParaRPr lang="en-US" altLang="ja-JP" dirty="0">
              <a:latin typeface="+mn-ea"/>
              <a:cs typeface="Mplus 1p Medium" panose="020B0502020203020207" pitchFamily="34" charset="-128"/>
            </a:endParaRPr>
          </a:p>
          <a:p>
            <a:pPr algn="ctr"/>
            <a:r>
              <a:rPr lang="ja-JP" altLang="en-US" dirty="0">
                <a:latin typeface="+mn-ea"/>
                <a:cs typeface="Mplus 1p Medium" panose="020B0502020203020207" pitchFamily="34" charset="-128"/>
              </a:rPr>
              <a:t>「サイボウズ </a:t>
            </a:r>
            <a:r>
              <a:rPr lang="en-US" altLang="ja-JP" dirty="0">
                <a:latin typeface="+mn-ea"/>
                <a:cs typeface="Mplus 1p Medium" panose="020B0502020203020207" pitchFamily="34" charset="-128"/>
              </a:rPr>
              <a:t>Office 10</a:t>
            </a:r>
            <a:r>
              <a:rPr lang="ja-JP" altLang="en-US" dirty="0">
                <a:latin typeface="+mn-ea"/>
                <a:cs typeface="Mplus 1p Medium" panose="020B0502020203020207" pitchFamily="34" charset="-128"/>
              </a:rPr>
              <a:t>」</a:t>
            </a:r>
          </a:p>
        </p:txBody>
      </p:sp>
      <p:sp>
        <p:nvSpPr>
          <p:cNvPr id="9" name="右矢印 8">
            <a:extLst>
              <a:ext uri="{FF2B5EF4-FFF2-40B4-BE49-F238E27FC236}">
                <a16:creationId xmlns:a16="http://schemas.microsoft.com/office/drawing/2014/main" id="{1962580B-41B5-8441-97D9-B46ADD29A72E}"/>
              </a:ext>
            </a:extLst>
          </p:cNvPr>
          <p:cNvSpPr/>
          <p:nvPr/>
        </p:nvSpPr>
        <p:spPr>
          <a:xfrm>
            <a:off x="7568755" y="3131379"/>
            <a:ext cx="1149531" cy="105809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cs typeface="Mplus 1p Medium" panose="020B0502020203020207" pitchFamily="34" charset="-128"/>
            </a:endParaRPr>
          </a:p>
        </p:txBody>
      </p:sp>
      <p:sp>
        <p:nvSpPr>
          <p:cNvPr id="10" name="雲 9">
            <a:extLst>
              <a:ext uri="{FF2B5EF4-FFF2-40B4-BE49-F238E27FC236}">
                <a16:creationId xmlns:a16="http://schemas.microsoft.com/office/drawing/2014/main" id="{076B35E2-381D-6B40-A7D2-54CB066C7E19}"/>
              </a:ext>
            </a:extLst>
          </p:cNvPr>
          <p:cNvSpPr/>
          <p:nvPr/>
        </p:nvSpPr>
        <p:spPr>
          <a:xfrm>
            <a:off x="8987251" y="2425986"/>
            <a:ext cx="2834639" cy="2259875"/>
          </a:xfrm>
          <a:prstGeom prst="cloud">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n-ea"/>
                <a:cs typeface="Mplus 1p Medium" panose="020B0502020203020207" pitchFamily="34" charset="-128"/>
              </a:rPr>
              <a:t>クラウド版</a:t>
            </a:r>
            <a:endParaRPr lang="en-US" altLang="ja-JP" dirty="0">
              <a:latin typeface="+mn-ea"/>
              <a:cs typeface="Mplus 1p Medium" panose="020B0502020203020207" pitchFamily="34" charset="-128"/>
            </a:endParaRPr>
          </a:p>
          <a:p>
            <a:pPr algn="ctr"/>
            <a:r>
              <a:rPr lang="ja-JP" altLang="en-US" dirty="0">
                <a:latin typeface="+mn-ea"/>
                <a:cs typeface="Mplus 1p Medium" panose="020B0502020203020207" pitchFamily="34" charset="-128"/>
              </a:rPr>
              <a:t>「サイボウズ </a:t>
            </a:r>
            <a:r>
              <a:rPr lang="en-US" altLang="ja-JP" dirty="0">
                <a:latin typeface="+mn-ea"/>
                <a:cs typeface="Mplus 1p Medium" panose="020B0502020203020207" pitchFamily="34" charset="-128"/>
              </a:rPr>
              <a:t>Office</a:t>
            </a:r>
            <a:r>
              <a:rPr lang="ja-JP" altLang="en-US" dirty="0">
                <a:latin typeface="+mn-ea"/>
                <a:cs typeface="Mplus 1p Medium" panose="020B0502020203020207" pitchFamily="34" charset="-128"/>
              </a:rPr>
              <a:t>」</a:t>
            </a:r>
          </a:p>
        </p:txBody>
      </p:sp>
      <p:sp>
        <p:nvSpPr>
          <p:cNvPr id="11" name="テキスト ボックス 10">
            <a:extLst>
              <a:ext uri="{FF2B5EF4-FFF2-40B4-BE49-F238E27FC236}">
                <a16:creationId xmlns:a16="http://schemas.microsoft.com/office/drawing/2014/main" id="{9834CC08-B47F-0546-86A3-26DEECD8F1A1}"/>
              </a:ext>
            </a:extLst>
          </p:cNvPr>
          <p:cNvSpPr txBox="1"/>
          <p:nvPr/>
        </p:nvSpPr>
        <p:spPr>
          <a:xfrm>
            <a:off x="2826935" y="2056652"/>
            <a:ext cx="2011680" cy="369332"/>
          </a:xfrm>
          <a:prstGeom prst="rect">
            <a:avLst/>
          </a:prstGeom>
          <a:noFill/>
        </p:spPr>
        <p:txBody>
          <a:bodyPr wrap="square" rtlCol="0">
            <a:spAutoFit/>
          </a:bodyPr>
          <a:lstStyle/>
          <a:p>
            <a:r>
              <a:rPr lang="ja-JP" altLang="en-US" dirty="0">
                <a:latin typeface="+mn-ea"/>
                <a:cs typeface="Mplus 1p Medium" panose="020B0502020203020207" pitchFamily="34" charset="-128"/>
              </a:rPr>
              <a:t>バージョンアップ</a:t>
            </a:r>
          </a:p>
        </p:txBody>
      </p:sp>
      <p:sp>
        <p:nvSpPr>
          <p:cNvPr id="12" name="テキスト ボックス 11">
            <a:extLst>
              <a:ext uri="{FF2B5EF4-FFF2-40B4-BE49-F238E27FC236}">
                <a16:creationId xmlns:a16="http://schemas.microsoft.com/office/drawing/2014/main" id="{041870F6-22D1-1F4B-8AE9-2F35D637C912}"/>
              </a:ext>
            </a:extLst>
          </p:cNvPr>
          <p:cNvSpPr txBox="1"/>
          <p:nvPr/>
        </p:nvSpPr>
        <p:spPr>
          <a:xfrm>
            <a:off x="7261775" y="2056652"/>
            <a:ext cx="2011680" cy="369332"/>
          </a:xfrm>
          <a:prstGeom prst="rect">
            <a:avLst/>
          </a:prstGeom>
          <a:noFill/>
        </p:spPr>
        <p:txBody>
          <a:bodyPr wrap="square" rtlCol="0">
            <a:spAutoFit/>
          </a:bodyPr>
          <a:lstStyle/>
          <a:p>
            <a:r>
              <a:rPr lang="ja-JP" altLang="en-US" dirty="0">
                <a:latin typeface="+mn-ea"/>
                <a:cs typeface="Mplus 1p Medium" panose="020B0502020203020207" pitchFamily="34" charset="-128"/>
              </a:rPr>
              <a:t>クラウド移行</a:t>
            </a:r>
          </a:p>
        </p:txBody>
      </p:sp>
      <p:sp>
        <p:nvSpPr>
          <p:cNvPr id="13" name="テキスト ボックス 12">
            <a:extLst>
              <a:ext uri="{FF2B5EF4-FFF2-40B4-BE49-F238E27FC236}">
                <a16:creationId xmlns:a16="http://schemas.microsoft.com/office/drawing/2014/main" id="{64A922F0-B5F5-2A45-84A9-D01332E137DB}"/>
              </a:ext>
            </a:extLst>
          </p:cNvPr>
          <p:cNvSpPr txBox="1"/>
          <p:nvPr/>
        </p:nvSpPr>
        <p:spPr>
          <a:xfrm>
            <a:off x="6784102" y="4870524"/>
            <a:ext cx="2718835" cy="369332"/>
          </a:xfrm>
          <a:prstGeom prst="rect">
            <a:avLst/>
          </a:prstGeom>
          <a:noFill/>
        </p:spPr>
        <p:txBody>
          <a:bodyPr wrap="square" rtlCol="0">
            <a:spAutoFit/>
          </a:bodyPr>
          <a:lstStyle/>
          <a:p>
            <a:r>
              <a:rPr lang="ja-JP" altLang="en-US" dirty="0">
                <a:latin typeface="+mn-ea"/>
                <a:cs typeface="Mplus 1p Medium" panose="020B0502020203020207" pitchFamily="34" charset="-128"/>
              </a:rPr>
              <a:t>データ移行ツールを実行</a:t>
            </a:r>
          </a:p>
        </p:txBody>
      </p:sp>
      <p:sp>
        <p:nvSpPr>
          <p:cNvPr id="14" name="テキスト ボックス 13">
            <a:extLst>
              <a:ext uri="{FF2B5EF4-FFF2-40B4-BE49-F238E27FC236}">
                <a16:creationId xmlns:a16="http://schemas.microsoft.com/office/drawing/2014/main" id="{18F81724-D301-5547-A82E-F37EBCD5AD50}"/>
              </a:ext>
            </a:extLst>
          </p:cNvPr>
          <p:cNvSpPr txBox="1"/>
          <p:nvPr/>
        </p:nvSpPr>
        <p:spPr>
          <a:xfrm>
            <a:off x="2702839" y="4870524"/>
            <a:ext cx="2718835" cy="369332"/>
          </a:xfrm>
          <a:prstGeom prst="rect">
            <a:avLst/>
          </a:prstGeom>
          <a:noFill/>
        </p:spPr>
        <p:txBody>
          <a:bodyPr wrap="square" rtlCol="0">
            <a:spAutoFit/>
          </a:bodyPr>
          <a:lstStyle/>
          <a:p>
            <a:r>
              <a:rPr lang="ja-JP" altLang="en-US" dirty="0">
                <a:latin typeface="+mn-ea"/>
                <a:cs typeface="Mplus 1p Medium" panose="020B0502020203020207" pitchFamily="34" charset="-128"/>
              </a:rPr>
              <a:t>データを上書き保存</a:t>
            </a:r>
          </a:p>
        </p:txBody>
      </p:sp>
    </p:spTree>
    <p:extLst>
      <p:ext uri="{BB962C8B-B14F-4D97-AF65-F5344CB8AC3E}">
        <p14:creationId xmlns:p14="http://schemas.microsoft.com/office/powerpoint/2010/main" val="374938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38</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データ移行時の注意事項</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F98B3DC6-7AE5-C443-AEBD-325FC193D75B}"/>
              </a:ext>
            </a:extLst>
          </p:cNvPr>
          <p:cNvSpPr>
            <a:spLocks noGrp="1"/>
          </p:cNvSpPr>
          <p:nvPr>
            <p:ph idx="1"/>
          </p:nvPr>
        </p:nvSpPr>
        <p:spPr>
          <a:xfrm>
            <a:off x="352095" y="1329846"/>
            <a:ext cx="11839905" cy="2318408"/>
          </a:xfrm>
        </p:spPr>
        <p:txBody>
          <a:bodyPr/>
          <a:lstStyle/>
          <a:p>
            <a:pPr>
              <a:buClr>
                <a:srgbClr val="098BDE"/>
              </a:buClr>
              <a:buFont typeface="Wingdings" pitchFamily="2" charset="2"/>
              <a:buChar char="n"/>
            </a:pPr>
            <a:r>
              <a:rPr kumimoji="1" lang="ja-JP" altLang="en-US" sz="2000" dirty="0">
                <a:latin typeface="+mn-ea"/>
                <a:cs typeface="Mplus 1p Medium" panose="020B0502020203020207" pitchFamily="34" charset="-128"/>
              </a:rPr>
              <a:t>データ移行中は「メンテナンスモード」になり、アクセスができなくなります。</a:t>
            </a:r>
            <a:endParaRPr kumimoji="1" lang="en-US" altLang="ja-JP" sz="2000" dirty="0">
              <a:latin typeface="+mn-ea"/>
              <a:cs typeface="Mplus 1p Medium" panose="020B0502020203020207" pitchFamily="34" charset="-128"/>
            </a:endParaRPr>
          </a:p>
          <a:p>
            <a:pPr>
              <a:buClr>
                <a:srgbClr val="098BDE"/>
              </a:buClr>
              <a:buFont typeface="Wingdings" pitchFamily="2" charset="2"/>
              <a:buChar char="n"/>
            </a:pPr>
            <a:endParaRPr lang="en-US" altLang="ja-JP" sz="2000" dirty="0">
              <a:latin typeface="+mn-ea"/>
              <a:cs typeface="Mplus 1p Medium" panose="020B0502020203020207" pitchFamily="34" charset="-128"/>
            </a:endParaRPr>
          </a:p>
          <a:p>
            <a:pPr>
              <a:buClr>
                <a:srgbClr val="098BDE"/>
              </a:buClr>
              <a:buFont typeface="Wingdings" pitchFamily="2" charset="2"/>
              <a:buChar char="n"/>
            </a:pPr>
            <a:r>
              <a:rPr lang="ja-JP" altLang="en-US" sz="2000" dirty="0">
                <a:latin typeface="+mn-ea"/>
                <a:cs typeface="Mplus 1p Medium" panose="020B0502020203020207" pitchFamily="34" charset="-128"/>
              </a:rPr>
              <a:t>データは上書き保存になるので、バージョンアップ後は元のバージョン</a:t>
            </a:r>
            <a:r>
              <a:rPr lang="ja-JP" altLang="en-US" sz="2000">
                <a:latin typeface="+mn-ea"/>
                <a:cs typeface="Mplus 1p Medium" panose="020B0502020203020207" pitchFamily="34" charset="-128"/>
              </a:rPr>
              <a:t>に戻すことはできません</a:t>
            </a:r>
            <a:r>
              <a:rPr lang="ja-JP" altLang="en-US" sz="2000" dirty="0">
                <a:latin typeface="+mn-ea"/>
                <a:cs typeface="Mplus 1p Medium" panose="020B0502020203020207" pitchFamily="34" charset="-128"/>
              </a:rPr>
              <a:t>。</a:t>
            </a:r>
            <a:endParaRPr kumimoji="1" lang="ja-JP" altLang="en-US" sz="2000" dirty="0">
              <a:latin typeface="+mn-ea"/>
              <a:cs typeface="Mplus 1p Medium" panose="020B0502020203020207" pitchFamily="34" charset="-128"/>
            </a:endParaRPr>
          </a:p>
        </p:txBody>
      </p:sp>
    </p:spTree>
    <p:extLst>
      <p:ext uri="{BB962C8B-B14F-4D97-AF65-F5344CB8AC3E}">
        <p14:creationId xmlns:p14="http://schemas.microsoft.com/office/powerpoint/2010/main" val="3948108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39</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2" y="257577"/>
            <a:ext cx="10808607"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事前準備</a:t>
            </a:r>
            <a:r>
              <a:rPr lang="en-US" altLang="ja-JP" sz="2800" dirty="0">
                <a:latin typeface="+mn-ea"/>
                <a:ea typeface="+mn-ea"/>
                <a:cs typeface="Mplus 1p Medium" panose="020B0502020203020207" pitchFamily="34" charset="-128"/>
              </a:rPr>
              <a:t> </a:t>
            </a:r>
            <a:r>
              <a:rPr lang="ja-JP" altLang="en-US" sz="2800">
                <a:latin typeface="+mn-ea"/>
                <a:ea typeface="+mn-ea"/>
                <a:cs typeface="Mplus 1p Medium" panose="020B0502020203020207" pitchFamily="34" charset="-128"/>
              </a:rPr>
              <a:t>（バージョンアップ前に確認をお願いいたします）</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F02CBD3E-EFA7-1D47-8163-310216A55DCD}"/>
              </a:ext>
            </a:extLst>
          </p:cNvPr>
          <p:cNvSpPr>
            <a:spLocks noGrp="1"/>
          </p:cNvSpPr>
          <p:nvPr>
            <p:ph idx="1"/>
          </p:nvPr>
        </p:nvSpPr>
        <p:spPr>
          <a:xfrm>
            <a:off x="201205" y="1208566"/>
            <a:ext cx="11839905" cy="4957107"/>
          </a:xfrm>
        </p:spPr>
        <p:txBody>
          <a:bodyPr/>
          <a:lstStyle/>
          <a:p>
            <a:pPr>
              <a:lnSpc>
                <a:spcPct val="100000"/>
              </a:lnSpc>
              <a:buClr>
                <a:srgbClr val="00A6F8"/>
              </a:buClr>
              <a:buFont typeface="Wingdings" pitchFamily="2" charset="2"/>
              <a:buChar char="n"/>
            </a:pPr>
            <a:r>
              <a:rPr kumimoji="1" lang="ja-JP" altLang="en-US" sz="2000" dirty="0">
                <a:latin typeface="+mn-ea"/>
                <a:cs typeface="Mplus 1p Medium" panose="020B0502020203020207" pitchFamily="34" charset="-128"/>
              </a:rPr>
              <a:t>動作環境やサーバーマシンの設定</a:t>
            </a:r>
            <a:endParaRPr kumimoji="1" lang="en-US" altLang="ja-JP" sz="2000" dirty="0">
              <a:latin typeface="+mn-ea"/>
              <a:cs typeface="Mplus 1p Medium" panose="020B0502020203020207" pitchFamily="34" charset="-128"/>
            </a:endParaRPr>
          </a:p>
          <a:p>
            <a:pPr marL="0" indent="0">
              <a:lnSpc>
                <a:spcPct val="100000"/>
              </a:lnSpc>
              <a:buClr>
                <a:srgbClr val="00A6F8"/>
              </a:buClr>
              <a:buNone/>
            </a:pPr>
            <a:r>
              <a:rPr lang="ja-JP" altLang="en-US" sz="2000" dirty="0">
                <a:latin typeface="+mn-ea"/>
                <a:cs typeface="Mplus 1p Medium" panose="020B0502020203020207" pitchFamily="34" charset="-128"/>
              </a:rPr>
              <a:t>　</a:t>
            </a:r>
            <a:r>
              <a:rPr lang="ja-JP" altLang="en-US" sz="2000">
                <a:latin typeface="+mn-ea"/>
                <a:cs typeface="Mplus 1p Medium" panose="020B0502020203020207" pitchFamily="34" charset="-128"/>
              </a:rPr>
              <a:t>→</a:t>
            </a:r>
            <a:r>
              <a:rPr lang="ja-JP" altLang="en-US" sz="2000" dirty="0">
                <a:latin typeface="+mn-ea"/>
                <a:cs typeface="Mplus 1p Medium" panose="020B0502020203020207" pitchFamily="34" charset="-128"/>
              </a:rPr>
              <a:t>正しい環境、設定になっているかをご確認</a:t>
            </a:r>
            <a:r>
              <a:rPr lang="ja-JP" altLang="en-US" sz="2000">
                <a:latin typeface="+mn-ea"/>
                <a:cs typeface="Mplus 1p Medium" panose="020B0502020203020207" pitchFamily="34" charset="-128"/>
              </a:rPr>
              <a:t>ください。</a:t>
            </a:r>
            <a:endParaRPr lang="en-US" altLang="ja-JP" sz="2000" dirty="0">
              <a:latin typeface="+mn-ea"/>
              <a:cs typeface="Mplus 1p Medium" panose="020B0502020203020207" pitchFamily="34" charset="-128"/>
            </a:endParaRPr>
          </a:p>
          <a:p>
            <a:pPr>
              <a:lnSpc>
                <a:spcPct val="150000"/>
              </a:lnSpc>
              <a:buClr>
                <a:srgbClr val="00A6F8"/>
              </a:buClr>
              <a:buFont typeface="Wingdings" pitchFamily="2" charset="2"/>
              <a:buChar char="n"/>
            </a:pPr>
            <a:r>
              <a:rPr lang="ja-JP" altLang="en-US" sz="2000" dirty="0">
                <a:latin typeface="+mn-ea"/>
                <a:cs typeface="Mplus 1p Medium" panose="020B0502020203020207" pitchFamily="34" charset="-128"/>
              </a:rPr>
              <a:t>バックアップデータの</a:t>
            </a:r>
            <a:r>
              <a:rPr lang="ja-JP" altLang="en-US" sz="2000">
                <a:latin typeface="+mn-ea"/>
                <a:cs typeface="Mplus 1p Medium" panose="020B0502020203020207" pitchFamily="34" charset="-128"/>
              </a:rPr>
              <a:t>保存場所</a:t>
            </a:r>
            <a:endParaRPr lang="en-US" altLang="ja-JP" sz="2000" dirty="0">
              <a:latin typeface="+mn-ea"/>
              <a:cs typeface="Mplus 1p Medium" panose="020B0502020203020207" pitchFamily="34" charset="-128"/>
            </a:endParaRPr>
          </a:p>
          <a:p>
            <a:pPr>
              <a:lnSpc>
                <a:spcPct val="150000"/>
              </a:lnSpc>
              <a:buClr>
                <a:srgbClr val="00A6F8"/>
              </a:buClr>
              <a:buFont typeface="Wingdings" pitchFamily="2" charset="2"/>
              <a:buChar char="n"/>
            </a:pPr>
            <a:r>
              <a:rPr lang="ja-JP" altLang="en-US" sz="2000" dirty="0">
                <a:latin typeface="+mn-ea"/>
                <a:cs typeface="Mplus 1p Medium" panose="020B0502020203020207" pitchFamily="34" charset="-128"/>
              </a:rPr>
              <a:t>ドライブの空き容量</a:t>
            </a:r>
            <a:endParaRPr lang="en-US" altLang="ja-JP" sz="2000" dirty="0">
              <a:latin typeface="+mn-ea"/>
              <a:cs typeface="Mplus 1p Medium" panose="020B0502020203020207" pitchFamily="34" charset="-128"/>
            </a:endParaRPr>
          </a:p>
          <a:p>
            <a:pPr marL="0" indent="0">
              <a:lnSpc>
                <a:spcPct val="150000"/>
              </a:lnSpc>
              <a:buClr>
                <a:srgbClr val="00A6F8"/>
              </a:buClr>
              <a:buNone/>
            </a:pPr>
            <a:r>
              <a:rPr lang="ja-JP" altLang="en-US" sz="2000" dirty="0">
                <a:latin typeface="+mn-ea"/>
                <a:cs typeface="Mplus 1p Medium" panose="020B0502020203020207" pitchFamily="34" charset="-128"/>
              </a:rPr>
              <a:t>　</a:t>
            </a:r>
            <a:r>
              <a:rPr lang="ja-JP" altLang="en-US" sz="2000">
                <a:latin typeface="+mn-ea"/>
                <a:cs typeface="Mplus 1p Medium" panose="020B0502020203020207" pitchFamily="34" charset="-128"/>
              </a:rPr>
              <a:t>→</a:t>
            </a:r>
            <a:r>
              <a:rPr lang="ja-JP" altLang="en-US" sz="2000" dirty="0">
                <a:latin typeface="+mn-ea"/>
                <a:cs typeface="Mplus 1p Medium" panose="020B0502020203020207" pitchFamily="34" charset="-128"/>
              </a:rPr>
              <a:t>バージョンアップに必要な容量に満たない場合</a:t>
            </a:r>
            <a:r>
              <a:rPr lang="ja-JP" altLang="en-US" sz="2000">
                <a:latin typeface="+mn-ea"/>
                <a:cs typeface="Mplus 1p Medium" panose="020B0502020203020207" pitchFamily="34" charset="-128"/>
              </a:rPr>
              <a:t>、バージョンアップできません。</a:t>
            </a:r>
            <a:endParaRPr lang="en-US" altLang="ja-JP" sz="2000" dirty="0">
              <a:latin typeface="+mn-ea"/>
              <a:cs typeface="Mplus 1p Medium" panose="020B0502020203020207" pitchFamily="34" charset="-128"/>
            </a:endParaRPr>
          </a:p>
          <a:p>
            <a:pPr>
              <a:lnSpc>
                <a:spcPct val="100000"/>
              </a:lnSpc>
              <a:buClr>
                <a:srgbClr val="00A6F8"/>
              </a:buClr>
              <a:buFont typeface="Wingdings" pitchFamily="2" charset="2"/>
              <a:buChar char="n"/>
            </a:pPr>
            <a:r>
              <a:rPr lang="ja-JP" altLang="en-US" sz="2000">
                <a:latin typeface="+mn-ea"/>
                <a:cs typeface="Mplus 1p Medium" panose="020B0502020203020207" pitchFamily="34" charset="-128"/>
              </a:rPr>
              <a:t>お使いのデヂエ製品のメンテンナンス時間を設定します。</a:t>
            </a:r>
            <a:endParaRPr lang="en-US" altLang="ja-JP" sz="2000" dirty="0">
              <a:latin typeface="+mn-ea"/>
              <a:cs typeface="Mplus 1p Medium" panose="020B0502020203020207" pitchFamily="34" charset="-128"/>
            </a:endParaRPr>
          </a:p>
          <a:p>
            <a:pPr marL="0" indent="0">
              <a:lnSpc>
                <a:spcPct val="100000"/>
              </a:lnSpc>
              <a:buClr>
                <a:srgbClr val="00A6F8"/>
              </a:buClr>
              <a:buNone/>
            </a:pPr>
            <a:r>
              <a:rPr lang="ja-JP" altLang="en-US" sz="2000">
                <a:latin typeface="+mn-ea"/>
                <a:cs typeface="Mplus 1p Medium" panose="020B0502020203020207" pitchFamily="34" charset="-128"/>
              </a:rPr>
              <a:t>　→バージョンアップを行う際、ユーザーのアクセスを一時的に中止します。</a:t>
            </a:r>
            <a:endParaRPr lang="en-US" altLang="ja-JP" sz="2000" dirty="0">
              <a:latin typeface="+mn-ea"/>
              <a:cs typeface="Mplus 1p Medium" panose="020B0502020203020207" pitchFamily="34" charset="-128"/>
            </a:endParaRPr>
          </a:p>
          <a:p>
            <a:pPr>
              <a:lnSpc>
                <a:spcPct val="150000"/>
              </a:lnSpc>
              <a:buClr>
                <a:srgbClr val="00A6F8"/>
              </a:buClr>
              <a:buFont typeface="Wingdings" pitchFamily="2" charset="2"/>
              <a:buChar char="n"/>
            </a:pPr>
            <a:r>
              <a:rPr lang="ja-JP" altLang="en-US" sz="2000">
                <a:latin typeface="+mn-ea"/>
                <a:cs typeface="Mplus 1p Medium" panose="020B0502020203020207" pitchFamily="34" charset="-128"/>
              </a:rPr>
              <a:t>バージョンアップ前のデヂエ製品のデータをバックアップします。</a:t>
            </a:r>
            <a:endParaRPr lang="en-US" altLang="ja-JP" sz="2000" dirty="0">
              <a:latin typeface="+mn-ea"/>
              <a:cs typeface="Mplus 1p Medium" panose="020B0502020203020207" pitchFamily="34" charset="-128"/>
            </a:endParaRPr>
          </a:p>
          <a:p>
            <a:pPr>
              <a:lnSpc>
                <a:spcPct val="150000"/>
              </a:lnSpc>
              <a:buClr>
                <a:srgbClr val="00A6F8"/>
              </a:buClr>
              <a:buFont typeface="Wingdings" pitchFamily="2" charset="2"/>
              <a:buChar char="n"/>
            </a:pPr>
            <a:r>
              <a:rPr lang="ja-JP" altLang="en-US" sz="2000">
                <a:latin typeface="+mn-ea"/>
                <a:cs typeface="Mplus 1p Medium" panose="020B0502020203020207" pitchFamily="34" charset="-128"/>
              </a:rPr>
              <a:t>最新のインストーラーのダウンロードをします。</a:t>
            </a:r>
            <a:endParaRPr lang="en-US" altLang="ja-JP" sz="2000" dirty="0">
              <a:latin typeface="+mn-ea"/>
              <a:cs typeface="Mplus 1p Medium" panose="020B0502020203020207" pitchFamily="34" charset="-128"/>
            </a:endParaRPr>
          </a:p>
          <a:p>
            <a:pPr>
              <a:lnSpc>
                <a:spcPct val="150000"/>
              </a:lnSpc>
              <a:buClr>
                <a:srgbClr val="00A6F8"/>
              </a:buClr>
              <a:buFont typeface="Wingdings" pitchFamily="2" charset="2"/>
              <a:buChar char="n"/>
            </a:pPr>
            <a:r>
              <a:rPr lang="ja-JP" altLang="en-US" sz="2000">
                <a:latin typeface="+mn-ea"/>
                <a:cs typeface="Mplus 1p Medium" panose="020B0502020203020207" pitchFamily="34" charset="-128"/>
              </a:rPr>
              <a:t>インストーラーを起動します。</a:t>
            </a:r>
            <a:endParaRPr lang="en-US" altLang="ja-JP" sz="2000" dirty="0">
              <a:latin typeface="+mn-ea"/>
              <a:cs typeface="Mplus 1p Medium" panose="020B0502020203020207" pitchFamily="34" charset="-128"/>
            </a:endParaRPr>
          </a:p>
          <a:p>
            <a:pPr marL="0" indent="0">
              <a:lnSpc>
                <a:spcPct val="150000"/>
              </a:lnSpc>
              <a:buClr>
                <a:srgbClr val="00A6F8"/>
              </a:buClr>
              <a:buNone/>
            </a:pPr>
            <a:endParaRPr lang="en-US" altLang="ja-JP" sz="2000" dirty="0">
              <a:latin typeface="+mn-ea"/>
              <a:cs typeface="Mplus 1p Medium" panose="020B0502020203020207" pitchFamily="34" charset="-128"/>
            </a:endParaRPr>
          </a:p>
          <a:p>
            <a:pPr>
              <a:lnSpc>
                <a:spcPct val="150000"/>
              </a:lnSpc>
              <a:buClr>
                <a:srgbClr val="00A6F8"/>
              </a:buClr>
              <a:buFont typeface="Wingdings" pitchFamily="2" charset="2"/>
              <a:buChar char="n"/>
            </a:pPr>
            <a:endParaRPr lang="en-US" altLang="ja-JP" sz="2000" dirty="0">
              <a:latin typeface="+mn-ea"/>
              <a:cs typeface="Mplus 1p Medium" panose="020B0502020203020207" pitchFamily="34" charset="-128"/>
            </a:endParaRPr>
          </a:p>
        </p:txBody>
      </p:sp>
    </p:spTree>
    <p:extLst>
      <p:ext uri="{BB962C8B-B14F-4D97-AF65-F5344CB8AC3E}">
        <p14:creationId xmlns:p14="http://schemas.microsoft.com/office/powerpoint/2010/main" val="12265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4</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カスタムアプリとは？</a:t>
            </a:r>
            <a:endParaRPr lang="ja-JP" altLang="en-US" sz="2800" dirty="0">
              <a:latin typeface="+mn-ea"/>
              <a:ea typeface="+mn-ea"/>
              <a:cs typeface="Mplus 1p Medium" panose="020B0502020203020207" pitchFamily="34" charset="-128"/>
            </a:endParaRPr>
          </a:p>
        </p:txBody>
      </p:sp>
      <p:sp>
        <p:nvSpPr>
          <p:cNvPr id="39" name="テキスト ボックス 38">
            <a:extLst>
              <a:ext uri="{FF2B5EF4-FFF2-40B4-BE49-F238E27FC236}">
                <a16:creationId xmlns:a16="http://schemas.microsoft.com/office/drawing/2014/main" id="{F53A6D16-7C68-A948-A6BB-AA3C532FF79F}"/>
              </a:ext>
            </a:extLst>
          </p:cNvPr>
          <p:cNvSpPr txBox="1"/>
          <p:nvPr/>
        </p:nvSpPr>
        <p:spPr>
          <a:xfrm>
            <a:off x="648103" y="1660366"/>
            <a:ext cx="8594777" cy="461665"/>
          </a:xfrm>
          <a:prstGeom prst="rect">
            <a:avLst/>
          </a:prstGeom>
          <a:noFill/>
        </p:spPr>
        <p:txBody>
          <a:bodyPr wrap="square" rtlCol="0">
            <a:spAutoFit/>
          </a:bodyPr>
          <a:lstStyle/>
          <a:p>
            <a:r>
              <a:rPr lang="ja-JP" altLang="en-US" sz="2400" dirty="0">
                <a:latin typeface="+mn-ea"/>
                <a:cs typeface="Mplus 1p Medium" panose="020B0502020203020207" pitchFamily="34" charset="-128"/>
              </a:rPr>
              <a:t>「カスタムアプリ」とは、</a:t>
            </a:r>
            <a:endParaRPr lang="en-US" altLang="ja-JP" sz="2400" dirty="0">
              <a:latin typeface="+mn-ea"/>
              <a:cs typeface="Mplus 1p Medium" panose="020B0502020203020207" pitchFamily="34" charset="-128"/>
            </a:endParaRPr>
          </a:p>
        </p:txBody>
      </p:sp>
      <p:sp>
        <p:nvSpPr>
          <p:cNvPr id="40" name="テキスト ボックス 39">
            <a:extLst>
              <a:ext uri="{FF2B5EF4-FFF2-40B4-BE49-F238E27FC236}">
                <a16:creationId xmlns:a16="http://schemas.microsoft.com/office/drawing/2014/main" id="{79BACC47-61C6-5445-8748-85698963DC82}"/>
              </a:ext>
            </a:extLst>
          </p:cNvPr>
          <p:cNvSpPr txBox="1"/>
          <p:nvPr/>
        </p:nvSpPr>
        <p:spPr>
          <a:xfrm>
            <a:off x="1035472" y="2708253"/>
            <a:ext cx="10121056" cy="1938992"/>
          </a:xfrm>
          <a:prstGeom prst="rect">
            <a:avLst/>
          </a:prstGeom>
          <a:noFill/>
        </p:spPr>
        <p:txBody>
          <a:bodyPr wrap="square" rtlCol="0">
            <a:spAutoFit/>
          </a:bodyPr>
          <a:lstStyle/>
          <a:p>
            <a:pPr marL="342891" indent="-342891">
              <a:buFont typeface="Wingdings" panose="05000000000000000000" pitchFamily="2" charset="2"/>
              <a:buChar char="ü"/>
            </a:pPr>
            <a:r>
              <a:rPr lang="ja-JP" altLang="en-US" sz="2400" dirty="0">
                <a:solidFill>
                  <a:srgbClr val="00A6F8"/>
                </a:solidFill>
                <a:latin typeface="+mn-ea"/>
                <a:cs typeface="Mplus 1p Medium" panose="020B0502020203020207" pitchFamily="34" charset="-128"/>
              </a:rPr>
              <a:t>「サイボウズ デヂエ </a:t>
            </a:r>
            <a:r>
              <a:rPr lang="en-US" altLang="ja-JP" sz="2400" dirty="0">
                <a:solidFill>
                  <a:srgbClr val="00A6F8"/>
                </a:solidFill>
                <a:latin typeface="+mn-ea"/>
                <a:cs typeface="Mplus 1p Medium" panose="020B0502020203020207" pitchFamily="34" charset="-128"/>
              </a:rPr>
              <a:t>8</a:t>
            </a:r>
            <a:r>
              <a:rPr lang="ja-JP" altLang="en-US" sz="2400">
                <a:solidFill>
                  <a:srgbClr val="00A6F8"/>
                </a:solidFill>
                <a:latin typeface="+mn-ea"/>
                <a:cs typeface="Mplus 1p Medium" panose="020B0502020203020207" pitchFamily="34" charset="-128"/>
              </a:rPr>
              <a:t>」を</a:t>
            </a:r>
            <a:endParaRPr lang="en-US" altLang="ja-JP" sz="2400" dirty="0">
              <a:solidFill>
                <a:srgbClr val="00A6F8"/>
              </a:solidFill>
              <a:latin typeface="+mn-ea"/>
              <a:cs typeface="Mplus 1p Medium" panose="020B0502020203020207" pitchFamily="34" charset="-128"/>
            </a:endParaRPr>
          </a:p>
          <a:p>
            <a:pPr marL="342891" indent="-342891">
              <a:buFont typeface="Wingdings" panose="05000000000000000000" pitchFamily="2" charset="2"/>
              <a:buChar char="ü"/>
            </a:pPr>
            <a:endParaRPr lang="en-US" altLang="ja-JP" sz="2400" dirty="0">
              <a:solidFill>
                <a:srgbClr val="00A6F8"/>
              </a:solidFill>
              <a:latin typeface="+mn-ea"/>
              <a:cs typeface="Mplus 1p Medium" panose="020B0502020203020207" pitchFamily="34" charset="-128"/>
            </a:endParaRPr>
          </a:p>
          <a:p>
            <a:pPr marL="342891" indent="-342891">
              <a:buFont typeface="Wingdings" panose="05000000000000000000" pitchFamily="2" charset="2"/>
              <a:buChar char="ü"/>
            </a:pPr>
            <a:r>
              <a:rPr lang="ja-JP" altLang="en-US" sz="2400" dirty="0">
                <a:solidFill>
                  <a:srgbClr val="00A6F8"/>
                </a:solidFill>
                <a:latin typeface="+mn-ea"/>
                <a:cs typeface="Mplus 1p Medium" panose="020B0502020203020207" pitchFamily="34" charset="-128"/>
              </a:rPr>
              <a:t>グループウェア機能と連携して利用できる</a:t>
            </a:r>
            <a:r>
              <a:rPr lang="ja-JP" altLang="en-US" sz="2400">
                <a:solidFill>
                  <a:srgbClr val="00A6F8"/>
                </a:solidFill>
                <a:latin typeface="+mn-ea"/>
                <a:cs typeface="Mplus 1p Medium" panose="020B0502020203020207" pitchFamily="34" charset="-128"/>
              </a:rPr>
              <a:t>ように</a:t>
            </a:r>
            <a:endParaRPr lang="en-US" altLang="ja-JP" sz="2400" dirty="0">
              <a:solidFill>
                <a:srgbClr val="00A6F8"/>
              </a:solidFill>
              <a:latin typeface="+mn-ea"/>
              <a:cs typeface="Mplus 1p Medium" panose="020B0502020203020207" pitchFamily="34" charset="-128"/>
            </a:endParaRPr>
          </a:p>
          <a:p>
            <a:pPr marL="342891" indent="-342891">
              <a:buFont typeface="Wingdings" panose="05000000000000000000" pitchFamily="2" charset="2"/>
              <a:buChar char="ü"/>
            </a:pPr>
            <a:endParaRPr lang="en-US" altLang="ja-JP" sz="2400" dirty="0">
              <a:solidFill>
                <a:srgbClr val="00A6F8"/>
              </a:solidFill>
              <a:latin typeface="+mn-ea"/>
              <a:cs typeface="Mplus 1p Medium" panose="020B0502020203020207" pitchFamily="34" charset="-128"/>
            </a:endParaRPr>
          </a:p>
          <a:p>
            <a:pPr marL="342891" indent="-342891">
              <a:buFont typeface="Wingdings" panose="05000000000000000000" pitchFamily="2" charset="2"/>
              <a:buChar char="ü"/>
            </a:pPr>
            <a:r>
              <a:rPr lang="ja-JP" altLang="en-US" sz="2400" dirty="0">
                <a:solidFill>
                  <a:srgbClr val="00A6F8"/>
                </a:solidFill>
                <a:latin typeface="+mn-ea"/>
                <a:cs typeface="Mplus 1p Medium" panose="020B0502020203020207" pitchFamily="34" charset="-128"/>
              </a:rPr>
              <a:t>グループウェア「サイボウズ </a:t>
            </a:r>
            <a:r>
              <a:rPr lang="en-US" altLang="ja-JP" sz="2400" dirty="0">
                <a:solidFill>
                  <a:srgbClr val="00A6F8"/>
                </a:solidFill>
                <a:latin typeface="+mn-ea"/>
                <a:cs typeface="Mplus 1p Medium" panose="020B0502020203020207" pitchFamily="34" charset="-128"/>
              </a:rPr>
              <a:t>Office</a:t>
            </a:r>
            <a:r>
              <a:rPr lang="ja-JP" altLang="en-US" sz="2400" dirty="0">
                <a:solidFill>
                  <a:srgbClr val="00A6F8"/>
                </a:solidFill>
                <a:latin typeface="+mn-ea"/>
                <a:cs typeface="Mplus 1p Medium" panose="020B0502020203020207" pitchFamily="34" charset="-128"/>
              </a:rPr>
              <a:t>」プレミアムコースに搭載</a:t>
            </a:r>
            <a:endParaRPr lang="en-US" altLang="ja-JP" sz="2400" dirty="0">
              <a:solidFill>
                <a:srgbClr val="00A6F8"/>
              </a:solidFill>
              <a:latin typeface="+mn-ea"/>
              <a:cs typeface="Mplus 1p Medium" panose="020B0502020203020207" pitchFamily="34" charset="-128"/>
            </a:endParaRPr>
          </a:p>
        </p:txBody>
      </p:sp>
      <p:sp>
        <p:nvSpPr>
          <p:cNvPr id="41" name="テキスト ボックス 40">
            <a:extLst>
              <a:ext uri="{FF2B5EF4-FFF2-40B4-BE49-F238E27FC236}">
                <a16:creationId xmlns:a16="http://schemas.microsoft.com/office/drawing/2014/main" id="{91790807-20F6-D045-A3A5-9B4115376588}"/>
              </a:ext>
            </a:extLst>
          </p:cNvPr>
          <p:cNvSpPr txBox="1"/>
          <p:nvPr/>
        </p:nvSpPr>
        <p:spPr>
          <a:xfrm>
            <a:off x="648102" y="5174476"/>
            <a:ext cx="10223059" cy="461665"/>
          </a:xfrm>
          <a:prstGeom prst="rect">
            <a:avLst/>
          </a:prstGeom>
          <a:noFill/>
        </p:spPr>
        <p:txBody>
          <a:bodyPr wrap="square" rtlCol="0">
            <a:spAutoFit/>
          </a:bodyPr>
          <a:lstStyle/>
          <a:p>
            <a:r>
              <a:rPr lang="ja-JP" altLang="en-US" sz="2400" dirty="0">
                <a:latin typeface="+mn-ea"/>
                <a:cs typeface="Mplus 1p Medium" panose="020B0502020203020207" pitchFamily="34" charset="-128"/>
              </a:rPr>
              <a:t>したものです。</a:t>
            </a:r>
            <a:endParaRPr lang="en-US" altLang="ja-JP" sz="2400" dirty="0">
              <a:latin typeface="+mn-ea"/>
              <a:cs typeface="Mplus 1p Medium" panose="020B0502020203020207" pitchFamily="34" charset="-128"/>
            </a:endParaRPr>
          </a:p>
        </p:txBody>
      </p:sp>
    </p:spTree>
    <p:extLst>
      <p:ext uri="{BB962C8B-B14F-4D97-AF65-F5344CB8AC3E}">
        <p14:creationId xmlns:p14="http://schemas.microsoft.com/office/powerpoint/2010/main" val="3201241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40</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パッケージ版「サイボウズ </a:t>
            </a:r>
            <a:r>
              <a:rPr lang="en-US" altLang="ja-JP" sz="2800" dirty="0">
                <a:latin typeface="+mn-ea"/>
                <a:ea typeface="+mn-ea"/>
                <a:cs typeface="Mplus 1p Medium" panose="020B0502020203020207" pitchFamily="34" charset="-128"/>
              </a:rPr>
              <a:t>Office</a:t>
            </a:r>
            <a:r>
              <a:rPr lang="ja-JP" altLang="en-US" sz="2800">
                <a:latin typeface="+mn-ea"/>
                <a:ea typeface="+mn-ea"/>
                <a:cs typeface="Mplus 1p Medium" panose="020B0502020203020207" pitchFamily="34" charset="-128"/>
              </a:rPr>
              <a:t>」からクラウド版への移行</a:t>
            </a:r>
            <a:endParaRPr lang="ja-JP" altLang="en-US" sz="2800" dirty="0">
              <a:latin typeface="+mn-ea"/>
              <a:ea typeface="+mn-ea"/>
              <a:cs typeface="Mplus 1p Medium" panose="020B0502020203020207" pitchFamily="34" charset="-128"/>
            </a:endParaRPr>
          </a:p>
        </p:txBody>
      </p:sp>
      <p:sp>
        <p:nvSpPr>
          <p:cNvPr id="6" name="コンテンツ プレースホルダー 2">
            <a:extLst>
              <a:ext uri="{FF2B5EF4-FFF2-40B4-BE49-F238E27FC236}">
                <a16:creationId xmlns:a16="http://schemas.microsoft.com/office/drawing/2014/main" id="{B9D43A6E-F7EA-CA4C-B303-49829FB45F75}"/>
              </a:ext>
            </a:extLst>
          </p:cNvPr>
          <p:cNvSpPr>
            <a:spLocks noGrp="1"/>
          </p:cNvSpPr>
          <p:nvPr>
            <p:ph idx="1"/>
          </p:nvPr>
        </p:nvSpPr>
        <p:spPr>
          <a:xfrm>
            <a:off x="201200" y="1201812"/>
            <a:ext cx="11839905" cy="5398611"/>
          </a:xfrm>
        </p:spPr>
        <p:txBody>
          <a:bodyPr>
            <a:normAutofit fontScale="92500" lnSpcReduction="20000"/>
          </a:bodyPr>
          <a:lstStyle/>
          <a:p>
            <a:pPr>
              <a:buClr>
                <a:srgbClr val="00A6F8"/>
              </a:buClr>
              <a:buFont typeface="Wingdings" pitchFamily="2" charset="2"/>
              <a:buChar char="n"/>
            </a:pPr>
            <a:endParaRPr kumimoji="1" lang="en-US" altLang="ja-JP" dirty="0">
              <a:latin typeface="+mn-ea"/>
              <a:cs typeface="Mplus 1p Medium" panose="020B0502020203020207" pitchFamily="34" charset="-128"/>
            </a:endParaRPr>
          </a:p>
          <a:p>
            <a:pPr>
              <a:buClr>
                <a:srgbClr val="00A6F8"/>
              </a:buClr>
              <a:buFont typeface="Wingdings" pitchFamily="2" charset="2"/>
              <a:buChar char="n"/>
            </a:pPr>
            <a:r>
              <a:rPr lang="ja-JP" altLang="en-US" dirty="0">
                <a:latin typeface="+mn-ea"/>
                <a:cs typeface="Mplus 1p Medium" panose="020B0502020203020207" pitchFamily="34" charset="-128"/>
              </a:rPr>
              <a:t>クラウド版「サイボウズ </a:t>
            </a:r>
            <a:r>
              <a:rPr lang="en-US" altLang="ja-JP" dirty="0">
                <a:latin typeface="+mn-ea"/>
                <a:cs typeface="Mplus 1p Medium" panose="020B0502020203020207" pitchFamily="34" charset="-128"/>
              </a:rPr>
              <a:t>Office</a:t>
            </a:r>
            <a:r>
              <a:rPr lang="ja-JP" altLang="en-US" dirty="0">
                <a:latin typeface="+mn-ea"/>
                <a:cs typeface="Mplus 1p Medium" panose="020B0502020203020207" pitchFamily="34" charset="-128"/>
              </a:rPr>
              <a:t>」の試用申込をします。</a:t>
            </a:r>
            <a:endParaRPr lang="en-US" altLang="ja-JP" dirty="0">
              <a:latin typeface="+mn-ea"/>
              <a:cs typeface="Mplus 1p Medium" panose="020B0502020203020207" pitchFamily="34" charset="-128"/>
            </a:endParaRPr>
          </a:p>
          <a:p>
            <a:pPr>
              <a:buClr>
                <a:srgbClr val="00A6F8"/>
              </a:buClr>
              <a:buFont typeface="Wingdings" pitchFamily="2" charset="2"/>
              <a:buChar char="n"/>
            </a:pPr>
            <a:endParaRPr lang="en-US" altLang="ja-JP" dirty="0">
              <a:latin typeface="+mn-ea"/>
              <a:cs typeface="Mplus 1p Medium" panose="020B0502020203020207" pitchFamily="34" charset="-128"/>
            </a:endParaRPr>
          </a:p>
          <a:p>
            <a:pPr>
              <a:buClr>
                <a:srgbClr val="00A6F8"/>
              </a:buClr>
              <a:buFont typeface="Wingdings" pitchFamily="2" charset="2"/>
              <a:buChar char="n"/>
            </a:pPr>
            <a:r>
              <a:rPr lang="ja-JP" altLang="en-US" dirty="0">
                <a:latin typeface="+mn-ea"/>
                <a:cs typeface="Mplus 1p Medium" panose="020B0502020203020207" pitchFamily="34" charset="-128"/>
              </a:rPr>
              <a:t>パッケージ版「サイボウズ </a:t>
            </a:r>
            <a:r>
              <a:rPr lang="en-US" altLang="ja-JP" dirty="0">
                <a:latin typeface="+mn-ea"/>
                <a:cs typeface="Mplus 1p Medium" panose="020B0502020203020207" pitchFamily="34" charset="-128"/>
              </a:rPr>
              <a:t>Office</a:t>
            </a:r>
            <a:r>
              <a:rPr lang="ja-JP" altLang="en-US" dirty="0">
                <a:latin typeface="+mn-ea"/>
                <a:cs typeface="Mplus 1p Medium" panose="020B0502020203020207" pitchFamily="34" charset="-128"/>
              </a:rPr>
              <a:t>」でログインに関する設定をします。</a:t>
            </a:r>
            <a:endParaRPr lang="en-US" altLang="ja-JP" dirty="0">
              <a:latin typeface="+mn-ea"/>
              <a:cs typeface="Mplus 1p Medium" panose="020B0502020203020207" pitchFamily="34" charset="-128"/>
            </a:endParaRPr>
          </a:p>
          <a:p>
            <a:pPr marL="0" indent="0">
              <a:buClr>
                <a:srgbClr val="00A6F8"/>
              </a:buClr>
              <a:buNone/>
            </a:pPr>
            <a:r>
              <a:rPr lang="ja-JP" altLang="en-US" dirty="0">
                <a:latin typeface="+mn-ea"/>
                <a:cs typeface="Mplus 1p Medium" panose="020B0502020203020207" pitchFamily="34" charset="-128"/>
              </a:rPr>
              <a:t>　</a:t>
            </a:r>
            <a:r>
              <a:rPr lang="ja-JP" altLang="en-US">
                <a:latin typeface="+mn-ea"/>
                <a:cs typeface="Mplus 1p Medium" panose="020B0502020203020207" pitchFamily="34" charset="-128"/>
              </a:rPr>
              <a:t>→</a:t>
            </a:r>
            <a:r>
              <a:rPr lang="ja-JP" altLang="en-US" dirty="0">
                <a:latin typeface="+mn-ea"/>
                <a:cs typeface="Mplus 1p Medium" panose="020B0502020203020207" pitchFamily="34" charset="-128"/>
              </a:rPr>
              <a:t>ログイン方法、ログイン名・パスワードの設定が必要です。</a:t>
            </a:r>
            <a:endParaRPr lang="en-US" altLang="ja-JP" dirty="0">
              <a:latin typeface="+mn-ea"/>
              <a:cs typeface="Mplus 1p Medium" panose="020B0502020203020207" pitchFamily="34" charset="-128"/>
            </a:endParaRPr>
          </a:p>
          <a:p>
            <a:pPr>
              <a:buClr>
                <a:srgbClr val="00A6F8"/>
              </a:buClr>
              <a:buFont typeface="Wingdings" pitchFamily="2" charset="2"/>
              <a:buChar char="n"/>
            </a:pPr>
            <a:endParaRPr lang="en-US" altLang="ja-JP" dirty="0">
              <a:latin typeface="+mn-ea"/>
              <a:cs typeface="Mplus 1p Medium" panose="020B0502020203020207" pitchFamily="34" charset="-128"/>
            </a:endParaRPr>
          </a:p>
          <a:p>
            <a:pPr>
              <a:buClr>
                <a:srgbClr val="00A6F8"/>
              </a:buClr>
              <a:buFont typeface="Wingdings" pitchFamily="2" charset="2"/>
              <a:buChar char="n"/>
            </a:pPr>
            <a:r>
              <a:rPr lang="ja-JP" altLang="en-US" dirty="0">
                <a:latin typeface="+mn-ea"/>
                <a:cs typeface="Mplus 1p Medium" panose="020B0502020203020207" pitchFamily="34" charset="-128"/>
              </a:rPr>
              <a:t>クラウド版「サイボウズ </a:t>
            </a:r>
            <a:r>
              <a:rPr lang="en-US" altLang="ja-JP" dirty="0">
                <a:latin typeface="+mn-ea"/>
                <a:cs typeface="Mplus 1p Medium" panose="020B0502020203020207" pitchFamily="34" charset="-128"/>
              </a:rPr>
              <a:t>Office</a:t>
            </a:r>
            <a:r>
              <a:rPr lang="ja-JP" altLang="en-US" dirty="0">
                <a:latin typeface="+mn-ea"/>
                <a:cs typeface="Mplus 1p Medium" panose="020B0502020203020207" pitchFamily="34" charset="-128"/>
              </a:rPr>
              <a:t>」のサブドメインを確認します。</a:t>
            </a:r>
            <a:endParaRPr lang="en-US" altLang="ja-JP" dirty="0">
              <a:latin typeface="+mn-ea"/>
              <a:cs typeface="Mplus 1p Medium" panose="020B0502020203020207" pitchFamily="34" charset="-128"/>
            </a:endParaRPr>
          </a:p>
          <a:p>
            <a:pPr marL="0" indent="0">
              <a:buClr>
                <a:srgbClr val="00A6F8"/>
              </a:buClr>
              <a:buNone/>
            </a:pPr>
            <a:r>
              <a:rPr lang="ja-JP" altLang="en-US" dirty="0">
                <a:latin typeface="+mn-ea"/>
                <a:cs typeface="Mplus 1p Medium" panose="020B0502020203020207" pitchFamily="34" charset="-128"/>
              </a:rPr>
              <a:t>　</a:t>
            </a:r>
            <a:r>
              <a:rPr lang="ja-JP" altLang="en-US">
                <a:latin typeface="+mn-ea"/>
                <a:cs typeface="Mplus 1p Medium" panose="020B0502020203020207" pitchFamily="34" charset="-128"/>
              </a:rPr>
              <a:t>→</a:t>
            </a:r>
            <a:r>
              <a:rPr lang="ja-JP" altLang="en-US" dirty="0">
                <a:latin typeface="+mn-ea"/>
                <a:cs typeface="Mplus 1p Medium" panose="020B0502020203020207" pitchFamily="34" charset="-128"/>
              </a:rPr>
              <a:t>データ移行ツールを実行する際に、入力が必要です。</a:t>
            </a:r>
            <a:endParaRPr lang="en-US" altLang="ja-JP" dirty="0">
              <a:latin typeface="+mn-ea"/>
              <a:cs typeface="Mplus 1p Medium" panose="020B0502020203020207" pitchFamily="34" charset="-128"/>
            </a:endParaRPr>
          </a:p>
          <a:p>
            <a:pPr>
              <a:buClr>
                <a:srgbClr val="00A6F8"/>
              </a:buClr>
              <a:buFont typeface="Wingdings" pitchFamily="2" charset="2"/>
              <a:buChar char="n"/>
            </a:pPr>
            <a:endParaRPr lang="en-US" altLang="ja-JP" dirty="0">
              <a:latin typeface="+mn-ea"/>
              <a:cs typeface="Mplus 1p Medium" panose="020B0502020203020207" pitchFamily="34" charset="-128"/>
            </a:endParaRPr>
          </a:p>
          <a:p>
            <a:pPr>
              <a:buClr>
                <a:srgbClr val="00A6F8"/>
              </a:buClr>
              <a:buFont typeface="Wingdings" pitchFamily="2" charset="2"/>
              <a:buChar char="n"/>
            </a:pPr>
            <a:r>
              <a:rPr lang="ja-JP" altLang="en-US" dirty="0">
                <a:latin typeface="+mn-ea"/>
                <a:cs typeface="Mplus 1p Medium" panose="020B0502020203020207" pitchFamily="34" charset="-128"/>
              </a:rPr>
              <a:t>クラウド版「サイボウズ </a:t>
            </a:r>
            <a:r>
              <a:rPr lang="en-US" altLang="ja-JP" dirty="0">
                <a:latin typeface="+mn-ea"/>
                <a:cs typeface="Mplus 1p Medium" panose="020B0502020203020207" pitchFamily="34" charset="-128"/>
              </a:rPr>
              <a:t>Office</a:t>
            </a:r>
            <a:r>
              <a:rPr lang="ja-JP" altLang="en-US" dirty="0">
                <a:latin typeface="+mn-ea"/>
                <a:cs typeface="Mplus 1p Medium" panose="020B0502020203020207" pitchFamily="34" charset="-128"/>
              </a:rPr>
              <a:t>」でデータ移行の許可をします。</a:t>
            </a:r>
            <a:endParaRPr lang="en-US" altLang="ja-JP" dirty="0">
              <a:latin typeface="+mn-ea"/>
              <a:cs typeface="Mplus 1p Medium" panose="020B0502020203020207" pitchFamily="34" charset="-128"/>
            </a:endParaRPr>
          </a:p>
          <a:p>
            <a:pPr>
              <a:buClr>
                <a:srgbClr val="00A6F8"/>
              </a:buClr>
              <a:buFont typeface="Wingdings" pitchFamily="2" charset="2"/>
              <a:buChar char="n"/>
            </a:pPr>
            <a:endParaRPr lang="en-US" altLang="ja-JP" dirty="0">
              <a:latin typeface="+mn-ea"/>
              <a:cs typeface="Mplus 1p Medium" panose="020B0502020203020207" pitchFamily="34" charset="-128"/>
            </a:endParaRPr>
          </a:p>
          <a:p>
            <a:pPr>
              <a:buClr>
                <a:srgbClr val="00A6F8"/>
              </a:buClr>
              <a:buFont typeface="Wingdings" pitchFamily="2" charset="2"/>
              <a:buChar char="n"/>
            </a:pPr>
            <a:r>
              <a:rPr lang="ja-JP" altLang="en-US" dirty="0">
                <a:latin typeface="+mn-ea"/>
                <a:cs typeface="Mplus 1p Medium" panose="020B0502020203020207" pitchFamily="34" charset="-128"/>
              </a:rPr>
              <a:t>最新のデータ移行ツールをダウンロードします。</a:t>
            </a:r>
            <a:endParaRPr lang="en-US" altLang="ja-JP" dirty="0">
              <a:latin typeface="+mn-ea"/>
              <a:cs typeface="Mplus 1p Medium" panose="020B0502020203020207" pitchFamily="34" charset="-128"/>
            </a:endParaRPr>
          </a:p>
          <a:p>
            <a:pPr>
              <a:buClr>
                <a:srgbClr val="00A6F8"/>
              </a:buClr>
              <a:buFont typeface="Wingdings" pitchFamily="2" charset="2"/>
              <a:buChar char="n"/>
            </a:pPr>
            <a:endParaRPr lang="en-US" altLang="ja-JP" dirty="0">
              <a:latin typeface="+mn-ea"/>
              <a:cs typeface="Mplus 1p Medium" panose="020B0502020203020207" pitchFamily="34" charset="-128"/>
            </a:endParaRPr>
          </a:p>
          <a:p>
            <a:pPr>
              <a:buClr>
                <a:srgbClr val="00A6F8"/>
              </a:buClr>
              <a:buFont typeface="Wingdings" pitchFamily="2" charset="2"/>
              <a:buChar char="n"/>
            </a:pPr>
            <a:r>
              <a:rPr lang="ja-JP" altLang="en-US" dirty="0">
                <a:latin typeface="+mn-ea"/>
                <a:cs typeface="Mplus 1p Medium" panose="020B0502020203020207" pitchFamily="34" charset="-128"/>
              </a:rPr>
              <a:t>データ移行ツールを実行します。</a:t>
            </a:r>
            <a:endParaRPr lang="en-US" altLang="ja-JP" dirty="0">
              <a:latin typeface="+mn-ea"/>
              <a:cs typeface="Mplus 1p Medium" panose="020B0502020203020207" pitchFamily="34" charset="-128"/>
            </a:endParaRPr>
          </a:p>
        </p:txBody>
      </p:sp>
      <p:sp>
        <p:nvSpPr>
          <p:cNvPr id="7" name="正方形/長方形 6">
            <a:extLst>
              <a:ext uri="{FF2B5EF4-FFF2-40B4-BE49-F238E27FC236}">
                <a16:creationId xmlns:a16="http://schemas.microsoft.com/office/drawing/2014/main" id="{74C91FC9-2332-1442-83E6-5A052AE10A4B}"/>
              </a:ext>
            </a:extLst>
          </p:cNvPr>
          <p:cNvSpPr/>
          <p:nvPr/>
        </p:nvSpPr>
        <p:spPr>
          <a:xfrm>
            <a:off x="5153891" y="5917986"/>
            <a:ext cx="7038109" cy="523220"/>
          </a:xfrm>
          <a:prstGeom prst="rect">
            <a:avLst/>
          </a:prstGeom>
        </p:spPr>
        <p:txBody>
          <a:bodyPr wrap="square">
            <a:spAutoFit/>
          </a:bodyPr>
          <a:lstStyle/>
          <a:p>
            <a:r>
              <a:rPr lang="ja-JP" altLang="en-US" sz="1400" dirty="0">
                <a:latin typeface="+mn-ea"/>
                <a:cs typeface="Mplus 1p Medium" panose="020B0502020203020207" pitchFamily="34" charset="-128"/>
              </a:rPr>
              <a:t>▼ マニュアル：「サイボウズ </a:t>
            </a:r>
            <a:r>
              <a:rPr lang="en-US" altLang="ja-JP" sz="1400" dirty="0">
                <a:latin typeface="+mn-ea"/>
                <a:cs typeface="Mplus 1p Medium" panose="020B0502020203020207" pitchFamily="34" charset="-128"/>
              </a:rPr>
              <a:t>Office</a:t>
            </a:r>
            <a:r>
              <a:rPr lang="ja-JP" altLang="en-US" sz="1400" dirty="0">
                <a:latin typeface="+mn-ea"/>
                <a:cs typeface="Mplus 1p Medium" panose="020B0502020203020207" pitchFamily="34" charset="-128"/>
              </a:rPr>
              <a:t>」パッケージ版からクラウド版への移行</a:t>
            </a:r>
            <a:endParaRPr lang="en-US" altLang="ja-JP" sz="1400" dirty="0">
              <a:latin typeface="+mn-ea"/>
              <a:cs typeface="Mplus 1p Medium" panose="020B0502020203020207" pitchFamily="34" charset="-128"/>
            </a:endParaRPr>
          </a:p>
          <a:p>
            <a:r>
              <a:rPr lang="en-US" altLang="ja-JP" sz="1400" dirty="0">
                <a:latin typeface="+mn-ea"/>
                <a:cs typeface="Mplus 1p Medium" panose="020B0502020203020207" pitchFamily="34" charset="-128"/>
              </a:rPr>
              <a:t>https://office-</a:t>
            </a:r>
            <a:r>
              <a:rPr lang="en-US" altLang="ja-JP" sz="1400" dirty="0" err="1">
                <a:latin typeface="+mn-ea"/>
                <a:cs typeface="Mplus 1p Medium" panose="020B0502020203020207" pitchFamily="34" charset="-128"/>
              </a:rPr>
              <a:t>users.cybozu.co.jp</a:t>
            </a:r>
            <a:r>
              <a:rPr lang="en-US" altLang="ja-JP" sz="1400" dirty="0">
                <a:latin typeface="+mn-ea"/>
                <a:cs typeface="Mplus 1p Medium" panose="020B0502020203020207" pitchFamily="34" charset="-128"/>
              </a:rPr>
              <a:t>/magazine/magazine99/post-3987.html</a:t>
            </a:r>
          </a:p>
        </p:txBody>
      </p:sp>
    </p:spTree>
    <p:extLst>
      <p:ext uri="{BB962C8B-B14F-4D97-AF65-F5344CB8AC3E}">
        <p14:creationId xmlns:p14="http://schemas.microsoft.com/office/powerpoint/2010/main" val="3168333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D2264D-66FF-F04B-8EF2-62659CCF0949}"/>
              </a:ext>
            </a:extLst>
          </p:cNvPr>
          <p:cNvSpPr>
            <a:spLocks noGrp="1"/>
          </p:cNvSpPr>
          <p:nvPr>
            <p:ph type="ctrTitle"/>
          </p:nvPr>
        </p:nvSpPr>
        <p:spPr>
          <a:xfrm>
            <a:off x="713237" y="2479899"/>
            <a:ext cx="11023376" cy="2387600"/>
          </a:xfrm>
        </p:spPr>
        <p:txBody>
          <a:bodyPr anchor="ctr"/>
          <a:lstStyle/>
          <a:p>
            <a:r>
              <a:rPr lang="ja-JP" altLang="en-US"/>
              <a:t>お問い合わせ</a:t>
            </a:r>
            <a:endParaRPr lang="en-US" altLang="ja-JP" dirty="0"/>
          </a:p>
        </p:txBody>
      </p:sp>
      <p:sp>
        <p:nvSpPr>
          <p:cNvPr id="4" name="スライド番号プレースホルダー 3">
            <a:extLst>
              <a:ext uri="{FF2B5EF4-FFF2-40B4-BE49-F238E27FC236}">
                <a16:creationId xmlns:a16="http://schemas.microsoft.com/office/drawing/2014/main" id="{146425AA-EFA4-A848-BA1E-0F70C38C31E5}"/>
              </a:ext>
            </a:extLst>
          </p:cNvPr>
          <p:cNvSpPr>
            <a:spLocks noGrp="1"/>
          </p:cNvSpPr>
          <p:nvPr>
            <p:ph type="sldNum" sz="quarter" idx="12"/>
          </p:nvPr>
        </p:nvSpPr>
        <p:spPr/>
        <p:txBody>
          <a:bodyPr/>
          <a:lstStyle/>
          <a:p>
            <a:fld id="{7119817F-A942-A842-AA54-F186C5491701}" type="slidenum">
              <a:rPr kumimoji="1" lang="ja-JP" altLang="en-US" smtClean="0"/>
              <a:t>41</a:t>
            </a:fld>
            <a:endParaRPr kumimoji="1" lang="ja-JP" altLang="en-US"/>
          </a:p>
        </p:txBody>
      </p:sp>
    </p:spTree>
    <p:extLst>
      <p:ext uri="{BB962C8B-B14F-4D97-AF65-F5344CB8AC3E}">
        <p14:creationId xmlns:p14="http://schemas.microsoft.com/office/powerpoint/2010/main" val="2303109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42</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お問い合わせ</a:t>
            </a:r>
            <a:endParaRPr lang="ja-JP" altLang="en-US" sz="2800" dirty="0">
              <a:latin typeface="+mn-ea"/>
              <a:ea typeface="+mn-ea"/>
              <a:cs typeface="Mplus 1p Medium" panose="020B0502020203020207" pitchFamily="34" charset="-128"/>
            </a:endParaRPr>
          </a:p>
        </p:txBody>
      </p:sp>
      <p:grpSp>
        <p:nvGrpSpPr>
          <p:cNvPr id="2" name="グループ化 1">
            <a:extLst>
              <a:ext uri="{FF2B5EF4-FFF2-40B4-BE49-F238E27FC236}">
                <a16:creationId xmlns:a16="http://schemas.microsoft.com/office/drawing/2014/main" id="{3E41FA82-7CC3-0C43-B886-F66F42F6C70C}"/>
              </a:ext>
            </a:extLst>
          </p:cNvPr>
          <p:cNvGrpSpPr/>
          <p:nvPr/>
        </p:nvGrpSpPr>
        <p:grpSpPr>
          <a:xfrm>
            <a:off x="1133643" y="2224693"/>
            <a:ext cx="9924713" cy="2408613"/>
            <a:chOff x="816905" y="2122288"/>
            <a:chExt cx="9924713" cy="2408613"/>
          </a:xfrm>
        </p:grpSpPr>
        <p:sp>
          <p:nvSpPr>
            <p:cNvPr id="6" name="テキスト ボックス 5">
              <a:extLst>
                <a:ext uri="{FF2B5EF4-FFF2-40B4-BE49-F238E27FC236}">
                  <a16:creationId xmlns:a16="http://schemas.microsoft.com/office/drawing/2014/main" id="{CDBCEF5B-E9C0-3B4A-846E-F7BC3B525C1C}"/>
                </a:ext>
              </a:extLst>
            </p:cNvPr>
            <p:cNvSpPr txBox="1"/>
            <p:nvPr/>
          </p:nvSpPr>
          <p:spPr>
            <a:xfrm>
              <a:off x="816905" y="2122288"/>
              <a:ext cx="9924713" cy="461665"/>
            </a:xfrm>
            <a:prstGeom prst="rect">
              <a:avLst/>
            </a:prstGeom>
            <a:noFill/>
          </p:spPr>
          <p:txBody>
            <a:bodyPr wrap="square" rtlCol="0">
              <a:spAutoFit/>
            </a:bodyPr>
            <a:lstStyle/>
            <a:p>
              <a:pPr algn="ctr"/>
              <a:r>
                <a:rPr lang="ja-JP" altLang="en-US" sz="2400" dirty="0">
                  <a:latin typeface="+mn-ea"/>
                  <a:cs typeface="Mplus 1p Medium" panose="020B0502020203020207" pitchFamily="34" charset="-128"/>
                </a:rPr>
                <a:t>導入相談・購入に関するお問い合わせ</a:t>
              </a:r>
              <a:endParaRPr lang="en-US" altLang="ja-JP" sz="2400" dirty="0">
                <a:latin typeface="+mn-ea"/>
                <a:cs typeface="Mplus 1p Medium" panose="020B0502020203020207" pitchFamily="34" charset="-128"/>
              </a:endParaRPr>
            </a:p>
          </p:txBody>
        </p:sp>
        <p:sp>
          <p:nvSpPr>
            <p:cNvPr id="7" name="テキスト ボックス 6">
              <a:extLst>
                <a:ext uri="{FF2B5EF4-FFF2-40B4-BE49-F238E27FC236}">
                  <a16:creationId xmlns:a16="http://schemas.microsoft.com/office/drawing/2014/main" id="{B1F4C2DB-F0A0-2D49-A813-70578ACA3785}"/>
                </a:ext>
              </a:extLst>
            </p:cNvPr>
            <p:cNvSpPr txBox="1"/>
            <p:nvPr/>
          </p:nvSpPr>
          <p:spPr>
            <a:xfrm>
              <a:off x="948551" y="2715019"/>
              <a:ext cx="9312095" cy="1815882"/>
            </a:xfrm>
            <a:prstGeom prst="rect">
              <a:avLst/>
            </a:prstGeom>
            <a:noFill/>
          </p:spPr>
          <p:txBody>
            <a:bodyPr wrap="square" rtlCol="0">
              <a:spAutoFit/>
            </a:bodyPr>
            <a:lstStyle/>
            <a:p>
              <a:pPr algn="ctr"/>
              <a:r>
                <a:rPr lang="en-US" altLang="ja-JP" sz="7200" dirty="0">
                  <a:latin typeface="+mn-ea"/>
                  <a:cs typeface="Mplus 1p Medium" panose="020B0502020203020207" pitchFamily="34" charset="-128"/>
                </a:rPr>
                <a:t>03-6633-2688</a:t>
              </a:r>
            </a:p>
            <a:p>
              <a:pPr algn="ctr"/>
              <a:r>
                <a:rPr lang="ja-JP" altLang="en-US" sz="2000" dirty="0">
                  <a:latin typeface="+mn-ea"/>
                  <a:cs typeface="Mplus 1p Medium" panose="020B0502020203020207" pitchFamily="34" charset="-128"/>
                </a:rPr>
                <a:t>＊ 月～</a:t>
              </a:r>
              <a:r>
                <a:rPr lang="ja-JP" altLang="en-US" sz="2000">
                  <a:latin typeface="+mn-ea"/>
                  <a:cs typeface="Mplus 1p Medium" panose="020B0502020203020207" pitchFamily="34" charset="-128"/>
                </a:rPr>
                <a:t>金　</a:t>
              </a:r>
              <a:r>
                <a:rPr lang="en-US" altLang="ja-JP" sz="2000" dirty="0">
                  <a:latin typeface="+mn-ea"/>
                  <a:cs typeface="Mplus 1p Medium" panose="020B0502020203020207" pitchFamily="34" charset="-128"/>
                </a:rPr>
                <a:t>10:00</a:t>
              </a:r>
              <a:r>
                <a:rPr lang="ja-JP" altLang="en-US" sz="2000" dirty="0">
                  <a:latin typeface="+mn-ea"/>
                  <a:cs typeface="Mplus 1p Medium" panose="020B0502020203020207" pitchFamily="34" charset="-128"/>
                </a:rPr>
                <a:t>～</a:t>
              </a:r>
              <a:r>
                <a:rPr lang="en-US" altLang="ja-JP" sz="2000" dirty="0">
                  <a:latin typeface="+mn-ea"/>
                  <a:cs typeface="Mplus 1p Medium" panose="020B0502020203020207" pitchFamily="34" charset="-128"/>
                </a:rPr>
                <a:t>12:00 </a:t>
              </a:r>
              <a:r>
                <a:rPr lang="ja-JP" altLang="en-US" sz="2000" dirty="0" err="1">
                  <a:latin typeface="+mn-ea"/>
                  <a:cs typeface="Mplus 1p Medium" panose="020B0502020203020207" pitchFamily="34" charset="-128"/>
                </a:rPr>
                <a:t>、</a:t>
              </a:r>
              <a:r>
                <a:rPr lang="en-US" altLang="ja-JP" sz="2000" dirty="0">
                  <a:latin typeface="+mn-ea"/>
                  <a:cs typeface="Mplus 1p Medium" panose="020B0502020203020207" pitchFamily="34" charset="-128"/>
                </a:rPr>
                <a:t>13:00</a:t>
              </a:r>
              <a:r>
                <a:rPr lang="ja-JP" altLang="en-US" sz="2000" dirty="0">
                  <a:latin typeface="+mn-ea"/>
                  <a:cs typeface="Mplus 1p Medium" panose="020B0502020203020207" pitchFamily="34" charset="-128"/>
                </a:rPr>
                <a:t>～</a:t>
              </a:r>
              <a:r>
                <a:rPr lang="en-US" altLang="ja-JP" sz="2000" dirty="0">
                  <a:latin typeface="+mn-ea"/>
                  <a:cs typeface="Mplus 1p Medium" panose="020B0502020203020207" pitchFamily="34" charset="-128"/>
                </a:rPr>
                <a:t>17:30</a:t>
              </a:r>
              <a:br>
                <a:rPr lang="ja-JP" altLang="en-US" sz="2000" dirty="0">
                  <a:latin typeface="+mn-ea"/>
                  <a:cs typeface="Mplus 1p Medium" panose="020B0502020203020207" pitchFamily="34" charset="-128"/>
                </a:rPr>
              </a:br>
              <a:r>
                <a:rPr lang="ja-JP" altLang="en-US" sz="2000" dirty="0">
                  <a:latin typeface="+mn-ea"/>
                  <a:cs typeface="Mplus 1p Medium" panose="020B0502020203020207" pitchFamily="34" charset="-128"/>
                </a:rPr>
                <a:t> （祝日・年末年始は除く）</a:t>
              </a:r>
            </a:p>
          </p:txBody>
        </p:sp>
      </p:grpSp>
    </p:spTree>
    <p:extLst>
      <p:ext uri="{BB962C8B-B14F-4D97-AF65-F5344CB8AC3E}">
        <p14:creationId xmlns:p14="http://schemas.microsoft.com/office/powerpoint/2010/main" val="368835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5</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デヂエとカスタムアプリの画面比較</a:t>
            </a:r>
            <a:endParaRPr lang="ja-JP" altLang="en-US" sz="2800" dirty="0">
              <a:latin typeface="+mn-ea"/>
              <a:ea typeface="+mn-ea"/>
              <a:cs typeface="Mplus 1p Medium" panose="020B0502020203020207" pitchFamily="34" charset="-128"/>
            </a:endParaRPr>
          </a:p>
        </p:txBody>
      </p:sp>
      <p:sp>
        <p:nvSpPr>
          <p:cNvPr id="7" name="正方形/長方形 6">
            <a:extLst>
              <a:ext uri="{FF2B5EF4-FFF2-40B4-BE49-F238E27FC236}">
                <a16:creationId xmlns:a16="http://schemas.microsoft.com/office/drawing/2014/main" id="{B0BE0D4F-9A7B-7B4C-8347-947F3F70AF61}"/>
              </a:ext>
            </a:extLst>
          </p:cNvPr>
          <p:cNvSpPr/>
          <p:nvPr/>
        </p:nvSpPr>
        <p:spPr>
          <a:xfrm>
            <a:off x="6089246" y="1675342"/>
            <a:ext cx="5899935" cy="5046133"/>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8" name="正方形/長方形 7">
            <a:extLst>
              <a:ext uri="{FF2B5EF4-FFF2-40B4-BE49-F238E27FC236}">
                <a16:creationId xmlns:a16="http://schemas.microsoft.com/office/drawing/2014/main" id="{79F0B542-9F10-8C46-8921-CD6C87E2D363}"/>
              </a:ext>
            </a:extLst>
          </p:cNvPr>
          <p:cNvSpPr/>
          <p:nvPr/>
        </p:nvSpPr>
        <p:spPr>
          <a:xfrm>
            <a:off x="75777" y="1675339"/>
            <a:ext cx="5899935" cy="48090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pic>
        <p:nvPicPr>
          <p:cNvPr id="9" name="図 8">
            <a:extLst>
              <a:ext uri="{FF2B5EF4-FFF2-40B4-BE49-F238E27FC236}">
                <a16:creationId xmlns:a16="http://schemas.microsoft.com/office/drawing/2014/main" id="{2856A8F7-8E43-E946-BCC8-3D907013D33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900" y="1799520"/>
            <a:ext cx="5604607" cy="4560711"/>
          </a:xfrm>
          <a:prstGeom prst="rect">
            <a:avLst/>
          </a:prstGeom>
        </p:spPr>
      </p:pic>
      <p:pic>
        <p:nvPicPr>
          <p:cNvPr id="10" name="図 9">
            <a:extLst>
              <a:ext uri="{FF2B5EF4-FFF2-40B4-BE49-F238E27FC236}">
                <a16:creationId xmlns:a16="http://schemas.microsoft.com/office/drawing/2014/main" id="{75E2FF96-71BA-2644-98AE-503298D9FB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3281" y="1799521"/>
            <a:ext cx="5499276" cy="4817663"/>
          </a:xfrm>
          <a:prstGeom prst="rect">
            <a:avLst/>
          </a:prstGeom>
        </p:spPr>
      </p:pic>
      <p:pic>
        <p:nvPicPr>
          <p:cNvPr id="11" name="図 10">
            <a:extLst>
              <a:ext uri="{FF2B5EF4-FFF2-40B4-BE49-F238E27FC236}">
                <a16:creationId xmlns:a16="http://schemas.microsoft.com/office/drawing/2014/main" id="{C05CC0A8-06B2-284B-AA7F-9AA4D289BF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0783" y="1167422"/>
            <a:ext cx="2901244" cy="541589"/>
          </a:xfrm>
          <a:prstGeom prst="rect">
            <a:avLst/>
          </a:prstGeom>
        </p:spPr>
      </p:pic>
      <p:grpSp>
        <p:nvGrpSpPr>
          <p:cNvPr id="12" name="グループ化 11">
            <a:extLst>
              <a:ext uri="{FF2B5EF4-FFF2-40B4-BE49-F238E27FC236}">
                <a16:creationId xmlns:a16="http://schemas.microsoft.com/office/drawing/2014/main" id="{9677CFCC-CE6D-CD48-AB2B-15B87402941E}"/>
              </a:ext>
            </a:extLst>
          </p:cNvPr>
          <p:cNvGrpSpPr/>
          <p:nvPr/>
        </p:nvGrpSpPr>
        <p:grpSpPr>
          <a:xfrm>
            <a:off x="6562210" y="1146040"/>
            <a:ext cx="4954005" cy="521175"/>
            <a:chOff x="6680073" y="674378"/>
            <a:chExt cx="4954005" cy="521175"/>
          </a:xfrm>
        </p:grpSpPr>
        <p:pic>
          <p:nvPicPr>
            <p:cNvPr id="13" name="図 12">
              <a:extLst>
                <a:ext uri="{FF2B5EF4-FFF2-40B4-BE49-F238E27FC236}">
                  <a16:creationId xmlns:a16="http://schemas.microsoft.com/office/drawing/2014/main" id="{37EE32A7-D793-5848-94F1-0E90C2BC7D4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680073" y="674378"/>
              <a:ext cx="2195943" cy="521175"/>
            </a:xfrm>
            <a:prstGeom prst="rect">
              <a:avLst/>
            </a:prstGeom>
          </p:spPr>
        </p:pic>
        <p:pic>
          <p:nvPicPr>
            <p:cNvPr id="14" name="Picture 2" descr="http://products.cybozu.co.jp/office/ver10/images/product/basic/index/icn_08.png">
              <a:extLst>
                <a:ext uri="{FF2B5EF4-FFF2-40B4-BE49-F238E27FC236}">
                  <a16:creationId xmlns:a16="http://schemas.microsoft.com/office/drawing/2014/main" id="{119761D9-BBFC-FE43-9008-503B84FDA65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087335" y="756901"/>
              <a:ext cx="546743" cy="426459"/>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E27FB3E8-5A1D-2846-BCC2-6CA302F06DE9}"/>
                </a:ext>
              </a:extLst>
            </p:cNvPr>
            <p:cNvSpPr txBox="1"/>
            <p:nvPr/>
          </p:nvSpPr>
          <p:spPr>
            <a:xfrm>
              <a:off x="8753388" y="826221"/>
              <a:ext cx="2440307" cy="369332"/>
            </a:xfrm>
            <a:prstGeom prst="rect">
              <a:avLst/>
            </a:prstGeom>
            <a:noFill/>
          </p:spPr>
          <p:txBody>
            <a:bodyPr wrap="square" rtlCol="0">
              <a:spAutoFit/>
            </a:bodyPr>
            <a:lstStyle>
              <a:defPPr>
                <a:defRPr lang="ja-JP"/>
              </a:defPPr>
              <a:lvl1pPr algn="ctr">
                <a:defRPr sz="2000" b="1">
                  <a:latin typeface="+mn-ea"/>
                </a:defRPr>
              </a:lvl1pPr>
            </a:lstStyle>
            <a:p>
              <a:r>
                <a:rPr lang="ja-JP" altLang="en-US" sz="1800">
                  <a:solidFill>
                    <a:srgbClr val="00A5F8"/>
                  </a:solidFill>
                </a:rPr>
                <a:t>「カスタムアプリ」</a:t>
              </a:r>
              <a:endParaRPr lang="ja-JP" altLang="en-US" sz="1800" dirty="0">
                <a:solidFill>
                  <a:srgbClr val="00A5F8"/>
                </a:solidFill>
              </a:endParaRPr>
            </a:p>
          </p:txBody>
        </p:sp>
      </p:grpSp>
    </p:spTree>
    <p:extLst>
      <p:ext uri="{BB962C8B-B14F-4D97-AF65-F5344CB8AC3E}">
        <p14:creationId xmlns:p14="http://schemas.microsoft.com/office/powerpoint/2010/main" val="339502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6</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機能比較表（</a:t>
            </a:r>
            <a:r>
              <a:rPr lang="en-US" altLang="ja-JP" sz="2800" dirty="0">
                <a:latin typeface="+mn-ea"/>
                <a:ea typeface="+mn-ea"/>
                <a:cs typeface="Mplus 1p Medium" panose="020B0502020203020207" pitchFamily="34" charset="-128"/>
              </a:rPr>
              <a:t>1/3</a:t>
            </a:r>
            <a:r>
              <a:rPr lang="ja-JP" altLang="en-US" sz="2800">
                <a:latin typeface="+mn-ea"/>
                <a:ea typeface="+mn-ea"/>
                <a:cs typeface="Mplus 1p Medium" panose="020B0502020203020207" pitchFamily="34" charset="-128"/>
              </a:rPr>
              <a:t>）</a:t>
            </a:r>
            <a:endParaRPr lang="ja-JP" altLang="en-US" sz="2800" dirty="0">
              <a:latin typeface="+mn-ea"/>
              <a:ea typeface="+mn-ea"/>
              <a:cs typeface="Mplus 1p Medium" panose="020B0502020203020207" pitchFamily="34" charset="-128"/>
            </a:endParaRPr>
          </a:p>
        </p:txBody>
      </p:sp>
      <p:graphicFrame>
        <p:nvGraphicFramePr>
          <p:cNvPr id="7" name="表 6">
            <a:extLst>
              <a:ext uri="{FF2B5EF4-FFF2-40B4-BE49-F238E27FC236}">
                <a16:creationId xmlns:a16="http://schemas.microsoft.com/office/drawing/2014/main" id="{3C7FE947-2DB8-5642-890A-951CE3A6A925}"/>
              </a:ext>
            </a:extLst>
          </p:cNvPr>
          <p:cNvGraphicFramePr>
            <a:graphicFrameLocks noGrp="1"/>
          </p:cNvGraphicFramePr>
          <p:nvPr>
            <p:extLst>
              <p:ext uri="{D42A27DB-BD31-4B8C-83A1-F6EECF244321}">
                <p14:modId xmlns:p14="http://schemas.microsoft.com/office/powerpoint/2010/main" val="2174576516"/>
              </p:ext>
            </p:extLst>
          </p:nvPr>
        </p:nvGraphicFramePr>
        <p:xfrm>
          <a:off x="1570550" y="1286544"/>
          <a:ext cx="9050900" cy="5313879"/>
        </p:xfrm>
        <a:graphic>
          <a:graphicData uri="http://schemas.openxmlformats.org/drawingml/2006/table">
            <a:tbl>
              <a:tblPr firstRow="1" bandCol="1">
                <a:tableStyleId>{5C22544A-7EE6-4342-B048-85BDC9FD1C3A}</a:tableStyleId>
              </a:tblPr>
              <a:tblGrid>
                <a:gridCol w="3250385">
                  <a:extLst>
                    <a:ext uri="{9D8B030D-6E8A-4147-A177-3AD203B41FA5}">
                      <a16:colId xmlns:a16="http://schemas.microsoft.com/office/drawing/2014/main" val="1747252942"/>
                    </a:ext>
                  </a:extLst>
                </a:gridCol>
                <a:gridCol w="2486471">
                  <a:extLst>
                    <a:ext uri="{9D8B030D-6E8A-4147-A177-3AD203B41FA5}">
                      <a16:colId xmlns:a16="http://schemas.microsoft.com/office/drawing/2014/main" val="20001"/>
                    </a:ext>
                  </a:extLst>
                </a:gridCol>
                <a:gridCol w="3314044">
                  <a:extLst>
                    <a:ext uri="{9D8B030D-6E8A-4147-A177-3AD203B41FA5}">
                      <a16:colId xmlns:a16="http://schemas.microsoft.com/office/drawing/2014/main" val="20002"/>
                    </a:ext>
                  </a:extLst>
                </a:gridCol>
              </a:tblGrid>
              <a:tr h="659819">
                <a:tc>
                  <a:txBody>
                    <a:bodyPr/>
                    <a:lstStyle/>
                    <a:p>
                      <a:pPr algn="ctr" fontAlgn="ctr"/>
                      <a:r>
                        <a:rPr lang="ja-JP" altLang="en-US" sz="1500" u="none" strike="noStrike" dirty="0">
                          <a:effectLst/>
                          <a:latin typeface="+mn-ea"/>
                          <a:ea typeface="+mn-ea"/>
                        </a:rPr>
                        <a:t>「サイボウズ デヂエ </a:t>
                      </a:r>
                      <a:r>
                        <a:rPr lang="en-US" altLang="ja-JP" sz="1500" u="none" strike="noStrike" dirty="0">
                          <a:effectLst/>
                          <a:latin typeface="+mn-ea"/>
                          <a:ea typeface="+mn-ea"/>
                        </a:rPr>
                        <a:t>8</a:t>
                      </a:r>
                      <a:r>
                        <a:rPr lang="ja-JP" altLang="en-US" sz="1500" u="none" strike="noStrike" dirty="0">
                          <a:effectLst/>
                          <a:latin typeface="+mn-ea"/>
                          <a:ea typeface="+mn-ea"/>
                        </a:rPr>
                        <a:t>」</a:t>
                      </a:r>
                      <a:endParaRPr lang="ja-JP" altLang="en-US" sz="1500" b="1" i="0" u="none" strike="noStrike" dirty="0">
                        <a:solidFill>
                          <a:srgbClr val="000000"/>
                        </a:solidFill>
                        <a:effectLst/>
                        <a:latin typeface="+mn-ea"/>
                        <a:ea typeface="+mn-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AB152"/>
                    </a:solidFill>
                  </a:tcPr>
                </a:tc>
                <a:tc>
                  <a:txBody>
                    <a:bodyPr/>
                    <a:lstStyle/>
                    <a:p>
                      <a:pPr algn="ctr" fontAlgn="ctr"/>
                      <a:r>
                        <a:rPr lang="ja-JP" altLang="en-US" sz="1500" b="1" i="0" u="none" strike="noStrike" dirty="0">
                          <a:solidFill>
                            <a:srgbClr val="000000"/>
                          </a:solidFill>
                          <a:effectLst/>
                          <a:latin typeface="+mn-ea"/>
                          <a:ea typeface="+mn-ea"/>
                        </a:rPr>
                        <a:t>比較項目</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ja-JP" altLang="en-US" sz="1500" u="none" strike="noStrike" dirty="0">
                          <a:effectLst/>
                          <a:latin typeface="+mn-ea"/>
                          <a:ea typeface="+mn-ea"/>
                        </a:rPr>
                        <a:t>「サイボウズ </a:t>
                      </a:r>
                      <a:r>
                        <a:rPr lang="en-US" altLang="ja-JP" sz="1500" u="none" strike="noStrike" dirty="0">
                          <a:effectLst/>
                          <a:latin typeface="+mn-ea"/>
                          <a:ea typeface="+mn-ea"/>
                        </a:rPr>
                        <a:t>Office</a:t>
                      </a:r>
                      <a:r>
                        <a:rPr lang="ja-JP" altLang="en-US" sz="1500" u="none" strike="noStrike" dirty="0">
                          <a:effectLst/>
                          <a:latin typeface="+mn-ea"/>
                          <a:ea typeface="+mn-ea"/>
                        </a:rPr>
                        <a:t>」</a:t>
                      </a:r>
                      <a:br>
                        <a:rPr lang="ja-JP" altLang="en-US" sz="1500" u="none" strike="noStrike" dirty="0">
                          <a:effectLst/>
                          <a:latin typeface="+mn-ea"/>
                          <a:ea typeface="+mn-ea"/>
                        </a:rPr>
                      </a:br>
                      <a:r>
                        <a:rPr lang="ja-JP" altLang="en-US" sz="1500" u="none" strike="noStrike" dirty="0">
                          <a:effectLst/>
                          <a:latin typeface="+mn-ea"/>
                          <a:ea typeface="+mn-ea"/>
                        </a:rPr>
                        <a:t>カスタムアプリ機能</a:t>
                      </a:r>
                      <a:endParaRPr lang="ja-JP" altLang="en-US" sz="1500" b="1" i="0" u="none" strike="noStrike" dirty="0">
                        <a:solidFill>
                          <a:srgbClr val="000000"/>
                        </a:solidFill>
                        <a:effectLst/>
                        <a:latin typeface="+mn-ea"/>
                        <a:ea typeface="+mn-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CCFC"/>
                    </a:solidFill>
                  </a:tcPr>
                </a:tc>
                <a:extLst>
                  <a:ext uri="{0D108BD9-81ED-4DB2-BD59-A6C34878D82A}">
                    <a16:rowId xmlns:a16="http://schemas.microsoft.com/office/drawing/2014/main" val="10000"/>
                  </a:ext>
                </a:extLst>
              </a:tr>
              <a:tr h="1584151">
                <a:tc>
                  <a:txBody>
                    <a:bodyPr/>
                    <a:lstStyle/>
                    <a:p>
                      <a:pPr lvl="0" algn="l" fontAlgn="ctr"/>
                      <a:r>
                        <a:rPr lang="ja-JP" altLang="en-US" sz="1500" u="none" strike="noStrike" dirty="0">
                          <a:effectLst/>
                          <a:latin typeface="+mn-ea"/>
                          <a:ea typeface="+mn-ea"/>
                        </a:rPr>
                        <a:t>データベース機能</a:t>
                      </a:r>
                      <a:endParaRPr lang="ja-JP" altLang="en-US" sz="1500" b="0" i="0" u="none" strike="noStrike" dirty="0">
                        <a:solidFill>
                          <a:srgbClr val="000000"/>
                        </a:solidFill>
                        <a:effectLst/>
                        <a:latin typeface="+mn-ea"/>
                        <a:ea typeface="+mn-ea"/>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u="none" strike="noStrike" dirty="0">
                          <a:effectLst/>
                          <a:latin typeface="+mn-ea"/>
                          <a:ea typeface="+mn-ea"/>
                        </a:rPr>
                        <a:t>搭載機能</a:t>
                      </a:r>
                      <a:endParaRPr lang="ja-JP" altLang="en-US" sz="1500" b="1" i="0" u="none" strike="noStrike" dirty="0">
                        <a:solidFill>
                          <a:srgbClr val="000000"/>
                        </a:solidFill>
                        <a:effectLst/>
                        <a:latin typeface="+mn-ea"/>
                        <a:ea typeface="+mn-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ja-JP" altLang="en-US" sz="1500" u="none" strike="noStrike" dirty="0">
                          <a:effectLst/>
                          <a:latin typeface="+mn-ea"/>
                          <a:ea typeface="+mn-ea"/>
                        </a:rPr>
                        <a:t>グループウェア基本機能＞</a:t>
                      </a:r>
                      <a:r>
                        <a:rPr lang="en-US" altLang="ja-JP" sz="1500" u="none" strike="noStrike" dirty="0">
                          <a:effectLst/>
                          <a:latin typeface="+mn-ea"/>
                          <a:ea typeface="+mn-ea"/>
                        </a:rPr>
                        <a:t>P11,17</a:t>
                      </a:r>
                      <a:endParaRPr lang="ja-JP" altLang="en-US" sz="1500" u="sng" strike="noStrike" dirty="0">
                        <a:effectLst/>
                        <a:latin typeface="+mn-ea"/>
                        <a:ea typeface="+mn-ea"/>
                      </a:endParaRPr>
                    </a:p>
                    <a:p>
                      <a:pPr marL="171450" indent="-171450" algn="l" fontAlgn="ctr">
                        <a:buFont typeface="Arial" panose="020B0604020202020204" pitchFamily="34" charset="0"/>
                        <a:buChar char="•"/>
                      </a:pPr>
                      <a:r>
                        <a:rPr lang="ja-JP" altLang="en-US" sz="1500" u="none" strike="noStrike" dirty="0">
                          <a:effectLst/>
                          <a:latin typeface="+mn-ea"/>
                          <a:ea typeface="+mn-ea"/>
                        </a:rPr>
                        <a:t>モバイル機能＞</a:t>
                      </a:r>
                      <a:r>
                        <a:rPr lang="en-US" altLang="ja-JP" sz="1500" u="none" strike="noStrike" dirty="0">
                          <a:effectLst/>
                          <a:latin typeface="+mn-ea"/>
                          <a:ea typeface="+mn-ea"/>
                        </a:rPr>
                        <a:t>P29</a:t>
                      </a:r>
                      <a:endParaRPr lang="ja-JP" altLang="en-US" sz="1500" u="sng" strike="noStrike" dirty="0">
                        <a:effectLst/>
                        <a:latin typeface="+mn-ea"/>
                        <a:ea typeface="+mn-ea"/>
                      </a:endParaRPr>
                    </a:p>
                    <a:p>
                      <a:pPr marL="171450" indent="-171450" algn="l" fontAlgn="ctr">
                        <a:buFont typeface="Arial" panose="020B0604020202020204" pitchFamily="34" charset="0"/>
                        <a:buChar char="•"/>
                      </a:pPr>
                      <a:r>
                        <a:rPr lang="ja-JP" altLang="en-US" sz="1500" u="none" strike="noStrike" dirty="0">
                          <a:effectLst/>
                          <a:latin typeface="+mn-ea"/>
                          <a:ea typeface="+mn-ea"/>
                        </a:rPr>
                        <a:t>カスタムアプリ機能</a:t>
                      </a:r>
                      <a:br>
                        <a:rPr lang="en-US" altLang="ja-JP" sz="1500" u="none" strike="noStrike" dirty="0">
                          <a:effectLst/>
                          <a:latin typeface="+mn-ea"/>
                          <a:ea typeface="+mn-ea"/>
                        </a:rPr>
                      </a:br>
                      <a:r>
                        <a:rPr lang="ja-JP" altLang="en-US" sz="1500" u="none" strike="noStrike" dirty="0">
                          <a:effectLst/>
                          <a:latin typeface="+mn-ea"/>
                          <a:ea typeface="+mn-ea"/>
                        </a:rPr>
                        <a:t>（データベース機能）</a:t>
                      </a:r>
                      <a:endParaRPr lang="ja-JP" altLang="en-US" sz="1500" b="0" i="0" u="sng" strike="noStrike" dirty="0">
                        <a:solidFill>
                          <a:srgbClr val="0563C1"/>
                        </a:solidFill>
                        <a:effectLst/>
                        <a:latin typeface="+mn-ea"/>
                        <a:ea typeface="+mn-ea"/>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10001"/>
                  </a:ext>
                </a:extLst>
              </a:tr>
              <a:tr h="746703">
                <a:tc>
                  <a:txBody>
                    <a:bodyPr/>
                    <a:lstStyle/>
                    <a:p>
                      <a:pPr lvl="0" algn="l" fontAlgn="ctr"/>
                      <a:r>
                        <a:rPr lang="ja-JP" altLang="en-US" sz="1500" b="1" u="none" strike="noStrike" dirty="0">
                          <a:effectLst/>
                          <a:latin typeface="+mn-ea"/>
                          <a:ea typeface="+mn-ea"/>
                        </a:rPr>
                        <a:t>ライブラリ数</a:t>
                      </a:r>
                      <a:r>
                        <a:rPr lang="ja-JP" altLang="en-US" sz="1500" u="none" strike="noStrike" dirty="0">
                          <a:effectLst/>
                          <a:latin typeface="+mn-ea"/>
                          <a:ea typeface="+mn-ea"/>
                        </a:rPr>
                        <a:t>に応じた料金体系</a:t>
                      </a:r>
                      <a:endParaRPr lang="ja-JP" altLang="en-US" sz="1500" b="0" i="0" u="none" strike="noStrike" dirty="0">
                        <a:solidFill>
                          <a:srgbClr val="000000"/>
                        </a:solidFill>
                        <a:effectLst/>
                        <a:latin typeface="+mn-ea"/>
                        <a:ea typeface="+mn-ea"/>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u="none" strike="noStrike" dirty="0">
                          <a:effectLst/>
                          <a:latin typeface="+mn-ea"/>
                          <a:ea typeface="+mn-ea"/>
                        </a:rPr>
                        <a:t>料金体系</a:t>
                      </a:r>
                      <a:endParaRPr lang="ja-JP" altLang="en-US" sz="1500" b="1" i="0" u="none" strike="noStrike" dirty="0">
                        <a:solidFill>
                          <a:srgbClr val="000000"/>
                        </a:solidFill>
                        <a:effectLst/>
                        <a:latin typeface="+mn-ea"/>
                        <a:ea typeface="+mn-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b="1" u="none" strike="noStrike" dirty="0">
                          <a:effectLst/>
                          <a:latin typeface="+mn-ea"/>
                          <a:ea typeface="+mn-ea"/>
                        </a:rPr>
                        <a:t>ご利用ユーザー数</a:t>
                      </a:r>
                      <a:r>
                        <a:rPr lang="ja-JP" altLang="en-US" sz="1500" u="none" strike="noStrike" dirty="0">
                          <a:effectLst/>
                          <a:latin typeface="+mn-ea"/>
                          <a:ea typeface="+mn-ea"/>
                        </a:rPr>
                        <a:t>に応じた料金体系</a:t>
                      </a:r>
                      <a:endParaRPr lang="ja-JP" altLang="en-US" sz="1500" b="0" i="0" u="none" strike="noStrike" dirty="0">
                        <a:solidFill>
                          <a:srgbClr val="000000"/>
                        </a:solidFill>
                        <a:effectLst/>
                        <a:latin typeface="+mn-ea"/>
                        <a:ea typeface="+mn-ea"/>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10002"/>
                  </a:ext>
                </a:extLst>
              </a:tr>
              <a:tr h="746703">
                <a:tc>
                  <a:txBody>
                    <a:bodyPr/>
                    <a:lstStyle/>
                    <a:p>
                      <a:pPr lvl="0" algn="l" fontAlgn="ctr"/>
                      <a:r>
                        <a:rPr lang="ja-JP" altLang="en-US" sz="1500" u="none" strike="noStrike">
                          <a:effectLst/>
                          <a:latin typeface="+mn-ea"/>
                          <a:ea typeface="+mn-ea"/>
                        </a:rPr>
                        <a:t>無制限（</a:t>
                      </a:r>
                      <a:r>
                        <a:rPr lang="en-US" altLang="ja-JP" sz="1500" u="none" strike="noStrike" dirty="0">
                          <a:effectLst/>
                          <a:latin typeface="+mn-ea"/>
                          <a:ea typeface="+mn-ea"/>
                        </a:rPr>
                        <a:t>300</a:t>
                      </a:r>
                      <a:r>
                        <a:rPr lang="ja-JP" altLang="en-US" sz="1500" u="none" strike="noStrike">
                          <a:effectLst/>
                          <a:latin typeface="+mn-ea"/>
                          <a:ea typeface="+mn-ea"/>
                        </a:rPr>
                        <a:t>名までを推奨）</a:t>
                      </a:r>
                      <a:endParaRPr lang="ja-JP" altLang="en-US" sz="1500" b="0" i="0" u="none" strike="noStrike" dirty="0">
                        <a:solidFill>
                          <a:srgbClr val="000000"/>
                        </a:solidFill>
                        <a:effectLst/>
                        <a:latin typeface="+mn-ea"/>
                        <a:ea typeface="+mn-ea"/>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u="none" strike="noStrike" dirty="0">
                          <a:effectLst/>
                          <a:latin typeface="+mn-ea"/>
                          <a:ea typeface="+mn-ea"/>
                        </a:rPr>
                        <a:t>利用できるユーザー数</a:t>
                      </a:r>
                      <a:endParaRPr lang="ja-JP" altLang="en-US" sz="1500" b="1" i="0" u="none" strike="noStrike" dirty="0">
                        <a:solidFill>
                          <a:srgbClr val="000000"/>
                        </a:solidFill>
                        <a:effectLst/>
                        <a:latin typeface="+mn-ea"/>
                        <a:ea typeface="+mn-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u="none" strike="noStrike" dirty="0">
                          <a:effectLst/>
                          <a:latin typeface="+mn-ea"/>
                          <a:ea typeface="+mn-ea"/>
                        </a:rPr>
                        <a:t>ご契約中の「サイボウズ </a:t>
                      </a:r>
                      <a:r>
                        <a:rPr lang="en-US" altLang="ja-JP" sz="1500" u="none" strike="noStrike" dirty="0">
                          <a:effectLst/>
                          <a:latin typeface="+mn-ea"/>
                          <a:ea typeface="+mn-ea"/>
                        </a:rPr>
                        <a:t>Office</a:t>
                      </a:r>
                      <a:r>
                        <a:rPr lang="ja-JP" altLang="en-US" sz="1500" u="none" strike="noStrike" dirty="0">
                          <a:effectLst/>
                          <a:latin typeface="+mn-ea"/>
                          <a:ea typeface="+mn-ea"/>
                        </a:rPr>
                        <a:t>」</a:t>
                      </a:r>
                      <a:endParaRPr lang="en-US" altLang="ja-JP" sz="1500" u="none" strike="noStrike" dirty="0">
                        <a:effectLst/>
                        <a:latin typeface="+mn-ea"/>
                        <a:ea typeface="+mn-ea"/>
                      </a:endParaRPr>
                    </a:p>
                    <a:p>
                      <a:pPr algn="l" fontAlgn="ctr"/>
                      <a:r>
                        <a:rPr lang="ja-JP" altLang="en-US" sz="1500" u="none" strike="noStrike" dirty="0">
                          <a:effectLst/>
                          <a:latin typeface="+mn-ea"/>
                          <a:ea typeface="+mn-ea"/>
                        </a:rPr>
                        <a:t>ユーザー数（</a:t>
                      </a:r>
                      <a:r>
                        <a:rPr lang="en-US" altLang="ja-JP" sz="1500" u="none" strike="noStrike" dirty="0">
                          <a:effectLst/>
                          <a:latin typeface="+mn-ea"/>
                          <a:ea typeface="+mn-ea"/>
                        </a:rPr>
                        <a:t>300</a:t>
                      </a:r>
                      <a:r>
                        <a:rPr lang="ja-JP" altLang="en-US" sz="1500" u="none" strike="noStrike" dirty="0">
                          <a:effectLst/>
                          <a:latin typeface="+mn-ea"/>
                          <a:ea typeface="+mn-ea"/>
                        </a:rPr>
                        <a:t>名までを推奨）</a:t>
                      </a:r>
                      <a:endParaRPr lang="ja-JP" altLang="en-US" sz="1500" b="0" i="0" u="none" strike="noStrike" dirty="0">
                        <a:solidFill>
                          <a:srgbClr val="000000"/>
                        </a:solidFill>
                        <a:effectLst/>
                        <a:latin typeface="+mn-ea"/>
                        <a:ea typeface="+mn-ea"/>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10003"/>
                  </a:ext>
                </a:extLst>
              </a:tr>
              <a:tr h="746703">
                <a:tc>
                  <a:txBody>
                    <a:bodyPr/>
                    <a:lstStyle/>
                    <a:p>
                      <a:pPr lvl="0" algn="l" fontAlgn="ctr"/>
                      <a:r>
                        <a:rPr lang="ja-JP" altLang="en-US" sz="1500" u="none" strike="noStrike" dirty="0">
                          <a:effectLst/>
                          <a:latin typeface="+mn-ea"/>
                          <a:ea typeface="+mn-ea"/>
                        </a:rPr>
                        <a:t>ご契約中の「サイボウズ デヂエ </a:t>
                      </a:r>
                      <a:r>
                        <a:rPr lang="en-US" altLang="ja-JP" sz="1500" u="none" strike="noStrike" dirty="0">
                          <a:effectLst/>
                          <a:latin typeface="+mn-ea"/>
                          <a:ea typeface="+mn-ea"/>
                        </a:rPr>
                        <a:t>8</a:t>
                      </a:r>
                      <a:r>
                        <a:rPr lang="ja-JP" altLang="en-US" sz="1500" u="none" strike="noStrike" dirty="0">
                          <a:effectLst/>
                          <a:latin typeface="+mn-ea"/>
                          <a:ea typeface="+mn-ea"/>
                        </a:rPr>
                        <a:t>」</a:t>
                      </a:r>
                      <a:endParaRPr lang="en-US" altLang="ja-JP" sz="1500" u="none" strike="noStrike" dirty="0">
                        <a:effectLst/>
                        <a:latin typeface="+mn-ea"/>
                        <a:ea typeface="+mn-ea"/>
                      </a:endParaRPr>
                    </a:p>
                    <a:p>
                      <a:pPr lvl="0" algn="l" fontAlgn="ctr"/>
                      <a:r>
                        <a:rPr lang="ja-JP" altLang="en-US" sz="1500" u="none" strike="noStrike" dirty="0">
                          <a:effectLst/>
                          <a:latin typeface="+mn-ea"/>
                          <a:ea typeface="+mn-ea"/>
                        </a:rPr>
                        <a:t>プラン数</a:t>
                      </a:r>
                      <a:endParaRPr lang="ja-JP" altLang="en-US" sz="1500" b="0" i="0" u="none" strike="noStrike" dirty="0">
                        <a:solidFill>
                          <a:srgbClr val="000000"/>
                        </a:solidFill>
                        <a:effectLst/>
                        <a:latin typeface="+mn-ea"/>
                        <a:ea typeface="+mn-ea"/>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u="none" strike="noStrike" dirty="0">
                          <a:effectLst/>
                          <a:latin typeface="+mn-ea"/>
                          <a:ea typeface="+mn-ea"/>
                        </a:rPr>
                        <a:t>利用できるライブラリ</a:t>
                      </a:r>
                    </a:p>
                    <a:p>
                      <a:pPr algn="ctr" fontAlgn="ctr"/>
                      <a:r>
                        <a:rPr lang="ja-JP" altLang="en-US" sz="1500" b="1" u="none" strike="noStrike" dirty="0">
                          <a:effectLst/>
                          <a:latin typeface="+mn-ea"/>
                          <a:ea typeface="+mn-ea"/>
                        </a:rPr>
                        <a:t>（アプリ）数</a:t>
                      </a:r>
                      <a:endParaRPr lang="ja-JP" altLang="en-US" sz="1500" b="1" i="0" u="none" strike="noStrike" dirty="0">
                        <a:solidFill>
                          <a:srgbClr val="000000"/>
                        </a:solidFill>
                        <a:effectLst/>
                        <a:latin typeface="+mn-ea"/>
                        <a:ea typeface="+mn-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u="none" strike="noStrike" dirty="0">
                          <a:effectLst/>
                          <a:latin typeface="+mn-ea"/>
                          <a:ea typeface="+mn-ea"/>
                        </a:rPr>
                        <a:t>無制限</a:t>
                      </a:r>
                      <a:endParaRPr lang="ja-JP" altLang="en-US" sz="1500" b="0" i="0" u="none" strike="noStrike" dirty="0">
                        <a:solidFill>
                          <a:srgbClr val="000000"/>
                        </a:solidFill>
                        <a:effectLst/>
                        <a:latin typeface="+mn-ea"/>
                        <a:ea typeface="+mn-ea"/>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10004"/>
                  </a:ext>
                </a:extLst>
              </a:tr>
              <a:tr h="746703">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利用できます（</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サイボウズ </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Office 8 plus </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デヂエ</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を除く）</a:t>
                      </a:r>
                      <a:endParaRPr lang="ja-JP" altLang="en-US" sz="1500" b="0" i="0" u="sng" strike="noStrike" dirty="0">
                        <a:solidFill>
                          <a:srgbClr val="0563C1"/>
                        </a:solidFill>
                        <a:effectLst/>
                        <a:latin typeface="メイリオ" panose="020B0604030504040204" pitchFamily="50" charset="-128"/>
                        <a:ea typeface="メイリオ" panose="020B0604030504040204" pitchFamily="50" charset="-128"/>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ログイン前ユーザー</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利用できません</a:t>
                      </a:r>
                      <a:r>
                        <a:rPr lang="ja-JP" altLang="en-US" sz="1500" u="none" strike="noStrike" dirty="0">
                          <a:effectLst/>
                          <a:latin typeface="+mn-ea"/>
                          <a:ea typeface="+mn-ea"/>
                        </a:rPr>
                        <a:t>＞</a:t>
                      </a:r>
                      <a:r>
                        <a:rPr lang="en-US" altLang="ja-JP" sz="1500" u="none" strike="noStrike" dirty="0">
                          <a:effectLst/>
                          <a:latin typeface="+mn-ea"/>
                          <a:ea typeface="+mn-ea"/>
                        </a:rPr>
                        <a:t>P27</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62722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7</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機能比較表（</a:t>
            </a:r>
            <a:r>
              <a:rPr lang="en-US" altLang="ja-JP" sz="2800" dirty="0">
                <a:latin typeface="+mn-ea"/>
                <a:ea typeface="+mn-ea"/>
                <a:cs typeface="Mplus 1p Medium" panose="020B0502020203020207" pitchFamily="34" charset="-128"/>
              </a:rPr>
              <a:t>2/3</a:t>
            </a:r>
            <a:r>
              <a:rPr lang="ja-JP" altLang="en-US" sz="2800">
                <a:latin typeface="+mn-ea"/>
                <a:ea typeface="+mn-ea"/>
                <a:cs typeface="Mplus 1p Medium" panose="020B0502020203020207" pitchFamily="34" charset="-128"/>
              </a:rPr>
              <a:t>）</a:t>
            </a:r>
            <a:endParaRPr lang="ja-JP" altLang="en-US" sz="2800" dirty="0">
              <a:latin typeface="+mn-ea"/>
              <a:ea typeface="+mn-ea"/>
              <a:cs typeface="Mplus 1p Medium" panose="020B0502020203020207" pitchFamily="34" charset="-128"/>
            </a:endParaRPr>
          </a:p>
        </p:txBody>
      </p:sp>
      <p:graphicFrame>
        <p:nvGraphicFramePr>
          <p:cNvPr id="6" name="表 5">
            <a:extLst>
              <a:ext uri="{FF2B5EF4-FFF2-40B4-BE49-F238E27FC236}">
                <a16:creationId xmlns:a16="http://schemas.microsoft.com/office/drawing/2014/main" id="{31308E6A-68D1-D745-9218-FC62EA9599BB}"/>
              </a:ext>
            </a:extLst>
          </p:cNvPr>
          <p:cNvGraphicFramePr>
            <a:graphicFrameLocks noGrp="1"/>
          </p:cNvGraphicFramePr>
          <p:nvPr>
            <p:extLst>
              <p:ext uri="{D42A27DB-BD31-4B8C-83A1-F6EECF244321}">
                <p14:modId xmlns:p14="http://schemas.microsoft.com/office/powerpoint/2010/main" val="1042713006"/>
              </p:ext>
            </p:extLst>
          </p:nvPr>
        </p:nvGraphicFramePr>
        <p:xfrm>
          <a:off x="1570550" y="1322512"/>
          <a:ext cx="9050900" cy="5216400"/>
        </p:xfrm>
        <a:graphic>
          <a:graphicData uri="http://schemas.openxmlformats.org/drawingml/2006/table">
            <a:tbl>
              <a:tblPr firstRow="1" bandCol="1">
                <a:tableStyleId>{5C22544A-7EE6-4342-B048-85BDC9FD1C3A}</a:tableStyleId>
              </a:tblPr>
              <a:tblGrid>
                <a:gridCol w="3250385">
                  <a:extLst>
                    <a:ext uri="{9D8B030D-6E8A-4147-A177-3AD203B41FA5}">
                      <a16:colId xmlns:a16="http://schemas.microsoft.com/office/drawing/2014/main" val="1747252942"/>
                    </a:ext>
                  </a:extLst>
                </a:gridCol>
                <a:gridCol w="2486471">
                  <a:extLst>
                    <a:ext uri="{9D8B030D-6E8A-4147-A177-3AD203B41FA5}">
                      <a16:colId xmlns:a16="http://schemas.microsoft.com/office/drawing/2014/main" val="20001"/>
                    </a:ext>
                  </a:extLst>
                </a:gridCol>
                <a:gridCol w="3314044">
                  <a:extLst>
                    <a:ext uri="{9D8B030D-6E8A-4147-A177-3AD203B41FA5}">
                      <a16:colId xmlns:a16="http://schemas.microsoft.com/office/drawing/2014/main" val="20002"/>
                    </a:ext>
                  </a:extLst>
                </a:gridCol>
              </a:tblGrid>
              <a:tr h="756000">
                <a:tc>
                  <a:txBody>
                    <a:bodyPr/>
                    <a:lstStyle/>
                    <a:p>
                      <a:pPr algn="ctr" fontAlgn="ctr"/>
                      <a:r>
                        <a:rPr lang="ja-JP" altLang="en-US" sz="1500" u="none" strike="noStrike" dirty="0">
                          <a:effectLst/>
                          <a:latin typeface="+mn-ea"/>
                          <a:ea typeface="+mn-ea"/>
                        </a:rPr>
                        <a:t>「サイボウズ デヂエ </a:t>
                      </a:r>
                      <a:r>
                        <a:rPr lang="en-US" altLang="ja-JP" sz="1500" u="none" strike="noStrike" dirty="0">
                          <a:effectLst/>
                          <a:latin typeface="+mn-ea"/>
                          <a:ea typeface="+mn-ea"/>
                        </a:rPr>
                        <a:t>8</a:t>
                      </a:r>
                      <a:r>
                        <a:rPr lang="ja-JP" altLang="en-US" sz="1500" u="none" strike="noStrike" dirty="0">
                          <a:effectLst/>
                          <a:latin typeface="+mn-ea"/>
                          <a:ea typeface="+mn-ea"/>
                        </a:rPr>
                        <a:t>」</a:t>
                      </a:r>
                      <a:endParaRPr lang="ja-JP" altLang="en-US" sz="1500" b="1" i="0" u="none" strike="noStrike" dirty="0">
                        <a:solidFill>
                          <a:srgbClr val="000000"/>
                        </a:solidFill>
                        <a:effectLst/>
                        <a:latin typeface="+mn-ea"/>
                        <a:ea typeface="+mn-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AB152"/>
                    </a:solidFill>
                  </a:tcPr>
                </a:tc>
                <a:tc>
                  <a:txBody>
                    <a:bodyPr/>
                    <a:lstStyle/>
                    <a:p>
                      <a:pPr algn="ctr" fontAlgn="ctr"/>
                      <a:r>
                        <a:rPr lang="ja-JP" altLang="en-US" sz="1500" b="1" i="0" u="none" strike="noStrike" dirty="0">
                          <a:solidFill>
                            <a:srgbClr val="000000"/>
                          </a:solidFill>
                          <a:effectLst/>
                          <a:latin typeface="+mn-ea"/>
                          <a:ea typeface="+mn-ea"/>
                        </a:rPr>
                        <a:t>比較項目</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ja-JP" altLang="en-US" sz="1500" u="none" strike="noStrike" dirty="0">
                          <a:effectLst/>
                          <a:latin typeface="+mn-ea"/>
                          <a:ea typeface="+mn-ea"/>
                        </a:rPr>
                        <a:t>「サイボウズ </a:t>
                      </a:r>
                      <a:r>
                        <a:rPr lang="en-US" altLang="ja-JP" sz="1500" u="none" strike="noStrike" dirty="0">
                          <a:effectLst/>
                          <a:latin typeface="+mn-ea"/>
                          <a:ea typeface="+mn-ea"/>
                        </a:rPr>
                        <a:t>Office</a:t>
                      </a:r>
                      <a:r>
                        <a:rPr lang="ja-JP" altLang="en-US" sz="1500" u="none" strike="noStrike" dirty="0">
                          <a:effectLst/>
                          <a:latin typeface="+mn-ea"/>
                          <a:ea typeface="+mn-ea"/>
                        </a:rPr>
                        <a:t>」</a:t>
                      </a:r>
                      <a:br>
                        <a:rPr lang="ja-JP" altLang="en-US" sz="1500" u="none" strike="noStrike" dirty="0">
                          <a:effectLst/>
                          <a:latin typeface="+mn-ea"/>
                          <a:ea typeface="+mn-ea"/>
                        </a:rPr>
                      </a:br>
                      <a:r>
                        <a:rPr lang="ja-JP" altLang="en-US" sz="1500" u="none" strike="noStrike" dirty="0">
                          <a:effectLst/>
                          <a:latin typeface="+mn-ea"/>
                          <a:ea typeface="+mn-ea"/>
                        </a:rPr>
                        <a:t>カスタムアプリ機能</a:t>
                      </a:r>
                      <a:endParaRPr lang="ja-JP" altLang="en-US" sz="1500" b="1" i="0" u="none" strike="noStrike" dirty="0">
                        <a:solidFill>
                          <a:srgbClr val="000000"/>
                        </a:solidFill>
                        <a:effectLst/>
                        <a:latin typeface="+mn-ea"/>
                        <a:ea typeface="+mn-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CCFC"/>
                    </a:solidFill>
                  </a:tcPr>
                </a:tc>
                <a:extLst>
                  <a:ext uri="{0D108BD9-81ED-4DB2-BD59-A6C34878D82A}">
                    <a16:rowId xmlns:a16="http://schemas.microsoft.com/office/drawing/2014/main" val="10000"/>
                  </a:ext>
                </a:extLst>
              </a:tr>
              <a:tr h="814560">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背景やヘッダ・フッタのカスタマイズが可能です（</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サイボウズ </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Office 8 plus </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デヂエ</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を除く）</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ライブラリ（アプリ）ごとのデザインカスタマイズ</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背景や罫線、アイコンのカスタマイズが</a:t>
                      </a:r>
                      <a:r>
                        <a:rPr lang="ja-JP" altLang="en-US" sz="1500" b="0" i="0" u="none" strike="noStrike">
                          <a:solidFill>
                            <a:srgbClr val="000000"/>
                          </a:solidFill>
                          <a:effectLst/>
                          <a:latin typeface="メイリオ" panose="020B0604030504040204" pitchFamily="50" charset="-128"/>
                          <a:ea typeface="メイリオ" panose="020B0604030504040204" pitchFamily="50" charset="-128"/>
                        </a:rPr>
                        <a:t>可能です</a:t>
                      </a:r>
                      <a:r>
                        <a:rPr lang="ja-JP" altLang="en-US" sz="1500" u="none" strike="noStrike">
                          <a:effectLst/>
                          <a:latin typeface="+mn-ea"/>
                          <a:ea typeface="+mn-ea"/>
                        </a:rPr>
                        <a:t>＞</a:t>
                      </a:r>
                      <a:r>
                        <a:rPr lang="en-US" altLang="ja-JP" sz="1500" u="none" strike="noStrike" dirty="0">
                          <a:effectLst/>
                          <a:latin typeface="+mn-ea"/>
                          <a:ea typeface="+mn-ea"/>
                        </a:rPr>
                        <a:t>P25</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10001"/>
                  </a:ext>
                </a:extLst>
              </a:tr>
              <a:tr h="684000">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利用できません</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ステータス管理機能</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b="0" i="0" u="none" strike="noStrike">
                          <a:solidFill>
                            <a:srgbClr val="000000"/>
                          </a:solidFill>
                          <a:effectLst/>
                          <a:latin typeface="メイリオ" panose="020B0604030504040204" pitchFamily="50" charset="-128"/>
                          <a:ea typeface="メイリオ" panose="020B0604030504040204" pitchFamily="50" charset="-128"/>
                        </a:rPr>
                        <a:t>利用できます</a:t>
                      </a:r>
                      <a:r>
                        <a:rPr lang="ja-JP" altLang="en-US" sz="1500" u="none" strike="noStrike">
                          <a:effectLst/>
                          <a:latin typeface="+mn-ea"/>
                          <a:ea typeface="+mn-ea"/>
                        </a:rPr>
                        <a:t>＞</a:t>
                      </a:r>
                      <a:r>
                        <a:rPr lang="en-US" altLang="ja-JP" sz="1500" u="none" strike="noStrike" dirty="0">
                          <a:effectLst/>
                          <a:latin typeface="+mn-ea"/>
                          <a:ea typeface="+mn-ea"/>
                        </a:rPr>
                        <a:t>P15</a:t>
                      </a:r>
                      <a:endParaRPr lang="ja-JP" altLang="en-US" sz="1500" b="0" i="0" u="sng" strike="noStrike" dirty="0">
                        <a:solidFill>
                          <a:srgbClr val="0563C1"/>
                        </a:solidFill>
                        <a:effectLst/>
                        <a:latin typeface="メイリオ" panose="020B0604030504040204" pitchFamily="50" charset="-128"/>
                        <a:ea typeface="メイリオ" panose="020B0604030504040204" pitchFamily="50" charset="-128"/>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10002"/>
                  </a:ext>
                </a:extLst>
              </a:tr>
              <a:tr h="814560">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利用できません</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アドレス帳・ファイル管理</a:t>
                      </a:r>
                    </a:p>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との連携</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「サイボウズ</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 Office</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」のアドレス帳、ファイル管理を入力タイプとして利用できます</a:t>
                      </a:r>
                      <a:endParaRPr lang="ja-JP" altLang="en-US" sz="1500" b="0" i="0" u="sng" strike="noStrike" dirty="0">
                        <a:solidFill>
                          <a:srgbClr val="0563C1"/>
                        </a:solidFill>
                        <a:effectLst/>
                        <a:latin typeface="メイリオ" panose="020B0604030504040204" pitchFamily="50" charset="-128"/>
                        <a:ea typeface="メイリオ" panose="020B0604030504040204" pitchFamily="50" charset="-128"/>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10003"/>
                  </a:ext>
                </a:extLst>
              </a:tr>
              <a:tr h="1038080">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利用できません</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掲示板・メッセージへの</a:t>
                      </a:r>
                    </a:p>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インライン表示</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「サイボウズ </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Office</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」の掲示板やメッセージにカスタムアプリの</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URL</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を貼るとインライン表示ができます</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&gt;P17</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4218321129"/>
                  </a:ext>
                </a:extLst>
              </a:tr>
              <a:tr h="814560">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メール通知のみ利用できます</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通知機能</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メール通知のほか、「サイボウズ </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Office</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」トップページへ通知できます</a:t>
                      </a:r>
                      <a:endParaRPr lang="en-US" altLang="ja-JP" sz="15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&gt;P12</a:t>
                      </a:r>
                      <a:endParaRPr lang="ja-JP" altLang="en-US" sz="1500" b="0" i="0" u="sng" strike="noStrike" dirty="0">
                        <a:solidFill>
                          <a:srgbClr val="0563C1"/>
                        </a:solidFill>
                        <a:effectLst/>
                        <a:latin typeface="メイリオ" panose="020B0604030504040204" pitchFamily="50" charset="-128"/>
                        <a:ea typeface="メイリオ" panose="020B0604030504040204" pitchFamily="50" charset="-128"/>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202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DEFB1F-4D31-BA45-8706-FBC103CBCC89}"/>
              </a:ext>
            </a:extLst>
          </p:cNvPr>
          <p:cNvSpPr>
            <a:spLocks noGrp="1"/>
          </p:cNvSpPr>
          <p:nvPr>
            <p:ph type="sldNum" sz="quarter" idx="12"/>
          </p:nvPr>
        </p:nvSpPr>
        <p:spPr/>
        <p:txBody>
          <a:bodyPr/>
          <a:lstStyle/>
          <a:p>
            <a:fld id="{7119817F-A942-A842-AA54-F186C5491701}" type="slidenum">
              <a:rPr lang="ja-JP" altLang="en-US" smtClean="0">
                <a:latin typeface="+mn-ea"/>
              </a:rPr>
              <a:pPr/>
              <a:t>8</a:t>
            </a:fld>
            <a:endParaRPr lang="ja-JP" altLang="en-US">
              <a:latin typeface="+mn-ea"/>
            </a:endParaRPr>
          </a:p>
        </p:txBody>
      </p:sp>
      <p:sp>
        <p:nvSpPr>
          <p:cNvPr id="5" name="タイトル 1">
            <a:extLst>
              <a:ext uri="{FF2B5EF4-FFF2-40B4-BE49-F238E27FC236}">
                <a16:creationId xmlns:a16="http://schemas.microsoft.com/office/drawing/2014/main" id="{B377E989-6889-894F-9EB5-1EA61CCDD068}"/>
              </a:ext>
            </a:extLst>
          </p:cNvPr>
          <p:cNvSpPr txBox="1">
            <a:spLocks/>
          </p:cNvSpPr>
          <p:nvPr/>
        </p:nvSpPr>
        <p:spPr>
          <a:xfrm>
            <a:off x="1167493" y="257577"/>
            <a:ext cx="10515600" cy="682581"/>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cs typeface="Mplus 1p Medium" panose="020B0502020203020207" pitchFamily="34" charset="-128"/>
              </a:rPr>
              <a:t>機能比較表（</a:t>
            </a:r>
            <a:r>
              <a:rPr lang="en-US" altLang="ja-JP" sz="2800" dirty="0">
                <a:latin typeface="+mn-ea"/>
                <a:ea typeface="+mn-ea"/>
                <a:cs typeface="Mplus 1p Medium" panose="020B0502020203020207" pitchFamily="34" charset="-128"/>
              </a:rPr>
              <a:t>3/3</a:t>
            </a:r>
            <a:r>
              <a:rPr lang="ja-JP" altLang="en-US" sz="2800">
                <a:latin typeface="+mn-ea"/>
                <a:ea typeface="+mn-ea"/>
                <a:cs typeface="Mplus 1p Medium" panose="020B0502020203020207" pitchFamily="34" charset="-128"/>
              </a:rPr>
              <a:t>）</a:t>
            </a:r>
            <a:endParaRPr lang="ja-JP" altLang="en-US" sz="2800" dirty="0">
              <a:latin typeface="+mn-ea"/>
              <a:ea typeface="+mn-ea"/>
              <a:cs typeface="Mplus 1p Medium" panose="020B0502020203020207" pitchFamily="34" charset="-128"/>
            </a:endParaRPr>
          </a:p>
        </p:txBody>
      </p:sp>
      <p:graphicFrame>
        <p:nvGraphicFramePr>
          <p:cNvPr id="7" name="表 6">
            <a:extLst>
              <a:ext uri="{FF2B5EF4-FFF2-40B4-BE49-F238E27FC236}">
                <a16:creationId xmlns:a16="http://schemas.microsoft.com/office/drawing/2014/main" id="{AC289534-6E1C-B64A-A234-ABB26AF60EF4}"/>
              </a:ext>
            </a:extLst>
          </p:cNvPr>
          <p:cNvGraphicFramePr>
            <a:graphicFrameLocks noGrp="1"/>
          </p:cNvGraphicFramePr>
          <p:nvPr>
            <p:extLst>
              <p:ext uri="{D42A27DB-BD31-4B8C-83A1-F6EECF244321}">
                <p14:modId xmlns:p14="http://schemas.microsoft.com/office/powerpoint/2010/main" val="3585466886"/>
              </p:ext>
            </p:extLst>
          </p:nvPr>
        </p:nvGraphicFramePr>
        <p:xfrm>
          <a:off x="1570550" y="1346790"/>
          <a:ext cx="9050900" cy="4978979"/>
        </p:xfrm>
        <a:graphic>
          <a:graphicData uri="http://schemas.openxmlformats.org/drawingml/2006/table">
            <a:tbl>
              <a:tblPr firstRow="1" bandCol="1">
                <a:tableStyleId>{5C22544A-7EE6-4342-B048-85BDC9FD1C3A}</a:tableStyleId>
              </a:tblPr>
              <a:tblGrid>
                <a:gridCol w="3250385">
                  <a:extLst>
                    <a:ext uri="{9D8B030D-6E8A-4147-A177-3AD203B41FA5}">
                      <a16:colId xmlns:a16="http://schemas.microsoft.com/office/drawing/2014/main" val="1747252942"/>
                    </a:ext>
                  </a:extLst>
                </a:gridCol>
                <a:gridCol w="2486471">
                  <a:extLst>
                    <a:ext uri="{9D8B030D-6E8A-4147-A177-3AD203B41FA5}">
                      <a16:colId xmlns:a16="http://schemas.microsoft.com/office/drawing/2014/main" val="20001"/>
                    </a:ext>
                  </a:extLst>
                </a:gridCol>
                <a:gridCol w="3314044">
                  <a:extLst>
                    <a:ext uri="{9D8B030D-6E8A-4147-A177-3AD203B41FA5}">
                      <a16:colId xmlns:a16="http://schemas.microsoft.com/office/drawing/2014/main" val="20002"/>
                    </a:ext>
                  </a:extLst>
                </a:gridCol>
              </a:tblGrid>
              <a:tr h="908219">
                <a:tc>
                  <a:txBody>
                    <a:bodyPr/>
                    <a:lstStyle/>
                    <a:p>
                      <a:pPr algn="ctr" fontAlgn="ctr"/>
                      <a:r>
                        <a:rPr lang="ja-JP" altLang="en-US" sz="1500" u="none" strike="noStrike" dirty="0">
                          <a:effectLst/>
                          <a:latin typeface="+mn-ea"/>
                          <a:ea typeface="+mn-ea"/>
                        </a:rPr>
                        <a:t>「サイボウズ デヂエ </a:t>
                      </a:r>
                      <a:r>
                        <a:rPr lang="en-US" altLang="ja-JP" sz="1500" u="none" strike="noStrike" dirty="0">
                          <a:effectLst/>
                          <a:latin typeface="+mn-ea"/>
                          <a:ea typeface="+mn-ea"/>
                        </a:rPr>
                        <a:t>8</a:t>
                      </a:r>
                      <a:r>
                        <a:rPr lang="ja-JP" altLang="en-US" sz="1500" u="none" strike="noStrike" dirty="0">
                          <a:effectLst/>
                          <a:latin typeface="+mn-ea"/>
                          <a:ea typeface="+mn-ea"/>
                        </a:rPr>
                        <a:t>」</a:t>
                      </a:r>
                      <a:endParaRPr lang="ja-JP" altLang="en-US" sz="1500" b="1" i="0" u="none" strike="noStrike" dirty="0">
                        <a:solidFill>
                          <a:srgbClr val="000000"/>
                        </a:solidFill>
                        <a:effectLst/>
                        <a:latin typeface="+mn-ea"/>
                        <a:ea typeface="+mn-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AB152"/>
                    </a:solidFill>
                  </a:tcPr>
                </a:tc>
                <a:tc>
                  <a:txBody>
                    <a:bodyPr/>
                    <a:lstStyle/>
                    <a:p>
                      <a:pPr algn="ctr" fontAlgn="ctr"/>
                      <a:r>
                        <a:rPr lang="ja-JP" altLang="en-US" sz="1500" b="1" i="0" u="none" strike="noStrike" dirty="0">
                          <a:solidFill>
                            <a:srgbClr val="000000"/>
                          </a:solidFill>
                          <a:effectLst/>
                          <a:latin typeface="+mn-ea"/>
                          <a:ea typeface="+mn-ea"/>
                        </a:rPr>
                        <a:t>比較項目</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ja-JP" altLang="en-US" sz="1500" u="none" strike="noStrike" dirty="0">
                          <a:effectLst/>
                          <a:latin typeface="+mn-ea"/>
                          <a:ea typeface="+mn-ea"/>
                        </a:rPr>
                        <a:t>「サイボウズ </a:t>
                      </a:r>
                      <a:r>
                        <a:rPr lang="en-US" altLang="ja-JP" sz="1500" u="none" strike="noStrike" dirty="0">
                          <a:effectLst/>
                          <a:latin typeface="+mn-ea"/>
                          <a:ea typeface="+mn-ea"/>
                        </a:rPr>
                        <a:t>Office</a:t>
                      </a:r>
                      <a:r>
                        <a:rPr lang="ja-JP" altLang="en-US" sz="1500" u="none" strike="noStrike" dirty="0">
                          <a:effectLst/>
                          <a:latin typeface="+mn-ea"/>
                          <a:ea typeface="+mn-ea"/>
                        </a:rPr>
                        <a:t>」</a:t>
                      </a:r>
                      <a:br>
                        <a:rPr lang="ja-JP" altLang="en-US" sz="1500" u="none" strike="noStrike" dirty="0">
                          <a:effectLst/>
                          <a:latin typeface="+mn-ea"/>
                          <a:ea typeface="+mn-ea"/>
                        </a:rPr>
                      </a:br>
                      <a:r>
                        <a:rPr lang="ja-JP" altLang="en-US" sz="1500" u="none" strike="noStrike" dirty="0">
                          <a:effectLst/>
                          <a:latin typeface="+mn-ea"/>
                          <a:ea typeface="+mn-ea"/>
                        </a:rPr>
                        <a:t>カスタムアプリ機能</a:t>
                      </a:r>
                      <a:endParaRPr lang="ja-JP" altLang="en-US" sz="1500" b="1" i="0" u="none" strike="noStrike" dirty="0">
                        <a:solidFill>
                          <a:srgbClr val="000000"/>
                        </a:solidFill>
                        <a:effectLst/>
                        <a:latin typeface="+mn-ea"/>
                        <a:ea typeface="+mn-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CCFC"/>
                    </a:solidFill>
                  </a:tcPr>
                </a:tc>
                <a:extLst>
                  <a:ext uri="{0D108BD9-81ED-4DB2-BD59-A6C34878D82A}">
                    <a16:rowId xmlns:a16="http://schemas.microsoft.com/office/drawing/2014/main" val="10000"/>
                  </a:ext>
                </a:extLst>
              </a:tr>
              <a:tr h="814560">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利用できません</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登録データ名の変更</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「レコード」以外に「タスク」「情報」など任意の名称へ変更できます</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2039241199"/>
                  </a:ext>
                </a:extLst>
              </a:tr>
              <a:tr h="814560">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利用できません</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i="0" u="none" strike="noStrike">
                          <a:solidFill>
                            <a:srgbClr val="000000"/>
                          </a:solidFill>
                          <a:effectLst/>
                          <a:latin typeface="メイリオ" panose="020B0604030504040204" pitchFamily="50" charset="-128"/>
                          <a:ea typeface="メイリオ" panose="020B0604030504040204" pitchFamily="50" charset="-128"/>
                        </a:rPr>
                        <a:t>スマートフォンに</a:t>
                      </a:r>
                      <a:endParaRPr lang="en-US" altLang="ja-JP" sz="1500" b="1"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1500" b="1" i="0" u="none" strike="noStrike">
                          <a:solidFill>
                            <a:srgbClr val="000000"/>
                          </a:solidFill>
                          <a:effectLst/>
                          <a:latin typeface="メイリオ" panose="020B0604030504040204" pitchFamily="50" charset="-128"/>
                          <a:ea typeface="メイリオ" panose="020B0604030504040204" pitchFamily="50" charset="-128"/>
                        </a:rPr>
                        <a:t>最適化</a:t>
                      </a: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された</a:t>
                      </a:r>
                    </a:p>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画面の利用</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b="0" i="0" u="none" strike="noStrike">
                          <a:solidFill>
                            <a:srgbClr val="000000"/>
                          </a:solidFill>
                          <a:effectLst/>
                          <a:latin typeface="メイリオ" panose="020B0604030504040204" pitchFamily="50" charset="-128"/>
                          <a:ea typeface="メイリオ" panose="020B0604030504040204" pitchFamily="50" charset="-128"/>
                        </a:rPr>
                        <a:t>利用できます</a:t>
                      </a:r>
                      <a:r>
                        <a:rPr lang="ja-JP" altLang="en-US" sz="1500" u="none" strike="noStrike">
                          <a:effectLst/>
                          <a:latin typeface="+mn-ea"/>
                          <a:ea typeface="+mn-ea"/>
                        </a:rPr>
                        <a:t>＞</a:t>
                      </a:r>
                      <a:r>
                        <a:rPr lang="en-US" altLang="ja-JP" sz="1500" u="none" strike="noStrike" dirty="0">
                          <a:effectLst/>
                          <a:latin typeface="+mn-ea"/>
                          <a:ea typeface="+mn-ea"/>
                        </a:rPr>
                        <a:t>P29</a:t>
                      </a:r>
                      <a:endParaRPr lang="ja-JP" altLang="en-US" sz="1500" b="0" i="0" u="sng" strike="noStrike" dirty="0">
                        <a:solidFill>
                          <a:srgbClr val="0563C1"/>
                        </a:solidFill>
                        <a:effectLst/>
                        <a:latin typeface="メイリオ" panose="020B0604030504040204" pitchFamily="50" charset="-128"/>
                        <a:ea typeface="メイリオ" panose="020B0604030504040204" pitchFamily="50" charset="-128"/>
                      </a:endParaRP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10001"/>
                  </a:ext>
                </a:extLst>
              </a:tr>
              <a:tr h="1038080">
                <a:tc>
                  <a:txBody>
                    <a:bodyPr/>
                    <a:lstStyle/>
                    <a:p>
                      <a:pPr algn="l" fontAlgn="ctr"/>
                      <a:r>
                        <a:rPr lang="en-US" sz="1500" b="0" i="0" u="none" strike="noStrike" dirty="0">
                          <a:solidFill>
                            <a:srgbClr val="000000"/>
                          </a:solidFill>
                          <a:effectLst/>
                          <a:latin typeface="メイリオ" panose="020B0604030504040204" pitchFamily="50" charset="-128"/>
                          <a:ea typeface="メイリオ" panose="020B0604030504040204" pitchFamily="50" charset="-128"/>
                        </a:rPr>
                        <a:t>「.</a:t>
                      </a:r>
                      <a:r>
                        <a:rPr lang="en-US" sz="1500" b="0" i="0" u="none" strike="noStrike" dirty="0" err="1">
                          <a:solidFill>
                            <a:srgbClr val="000000"/>
                          </a:solidFill>
                          <a:effectLst/>
                          <a:latin typeface="メイリオ" panose="020B0604030504040204" pitchFamily="50" charset="-128"/>
                          <a:ea typeface="メイリオ" panose="020B0604030504040204" pitchFamily="50" charset="-128"/>
                        </a:rPr>
                        <a:t>dbm</a:t>
                      </a:r>
                      <a:r>
                        <a:rPr lang="en-US" sz="15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形式</a:t>
                      </a:r>
                    </a:p>
                    <a:p>
                      <a:pPr algn="l" fontAlgn="ct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500" b="0" i="0" u="none" strike="noStrike" dirty="0" err="1">
                          <a:solidFill>
                            <a:srgbClr val="000000"/>
                          </a:solidFill>
                          <a:effectLst/>
                          <a:latin typeface="メイリオ" panose="020B0604030504040204" pitchFamily="50" charset="-128"/>
                          <a:ea typeface="メイリオ" panose="020B0604030504040204" pitchFamily="50" charset="-128"/>
                        </a:rPr>
                        <a:t>dbmx</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」形式もしくは「</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500" b="0" i="0" u="none" strike="noStrike" dirty="0" err="1">
                          <a:solidFill>
                            <a:srgbClr val="000000"/>
                          </a:solidFill>
                          <a:effectLst/>
                          <a:latin typeface="メイリオ" panose="020B0604030504040204" pitchFamily="50" charset="-128"/>
                          <a:ea typeface="メイリオ" panose="020B0604030504040204" pitchFamily="50" charset="-128"/>
                        </a:rPr>
                        <a:t>dbmz</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」形式のデータは取り込めません</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ライブラリ（アプリ）の</a:t>
                      </a:r>
                    </a:p>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データ形式</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500" b="0" i="0" u="none" strike="noStrike" dirty="0" err="1">
                          <a:solidFill>
                            <a:srgbClr val="000000"/>
                          </a:solidFill>
                          <a:effectLst/>
                          <a:latin typeface="メイリオ" panose="020B0604030504040204" pitchFamily="50" charset="-128"/>
                          <a:ea typeface="メイリオ" panose="020B0604030504040204" pitchFamily="50" charset="-128"/>
                        </a:rPr>
                        <a:t>dbmx</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」形式もしくは「</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500" b="0" i="0" u="none" strike="noStrike" dirty="0" err="1">
                          <a:solidFill>
                            <a:srgbClr val="000000"/>
                          </a:solidFill>
                          <a:effectLst/>
                          <a:latin typeface="メイリオ" panose="020B0604030504040204" pitchFamily="50" charset="-128"/>
                          <a:ea typeface="メイリオ" panose="020B0604030504040204" pitchFamily="50" charset="-128"/>
                        </a:rPr>
                        <a:t>dbmz</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」形式</a:t>
                      </a:r>
                    </a:p>
                    <a:p>
                      <a:pPr algn="l" fontAlgn="ct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5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500" b="0" i="0" u="none" strike="noStrike" dirty="0" err="1">
                          <a:solidFill>
                            <a:srgbClr val="000000"/>
                          </a:solidFill>
                          <a:effectLst/>
                          <a:latin typeface="メイリオ" panose="020B0604030504040204" pitchFamily="50" charset="-128"/>
                          <a:ea typeface="メイリオ" panose="020B0604030504040204" pitchFamily="50" charset="-128"/>
                        </a:rPr>
                        <a:t>dbm</a:t>
                      </a: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」形式のデータも取り込むことが可能です</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10002"/>
                  </a:ext>
                </a:extLst>
              </a:tr>
              <a:tr h="684000">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・ポータル</a:t>
                      </a:r>
                      <a:endParaRPr lang="en-US" altLang="ja-JP" sz="15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・ユーザー情報</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500" b="1" i="0" u="none" strike="noStrike" dirty="0" err="1">
                          <a:solidFill>
                            <a:srgbClr val="000000"/>
                          </a:solidFill>
                          <a:effectLst/>
                          <a:latin typeface="メイリオ" panose="020B0604030504040204" pitchFamily="50" charset="-128"/>
                          <a:ea typeface="メイリオ" panose="020B0604030504040204" pitchFamily="50" charset="-128"/>
                        </a:rPr>
                        <a:t>Garoon</a:t>
                      </a: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」と連携可能な</a:t>
                      </a:r>
                      <a:endParaRPr lang="en-US" altLang="ja-JP" sz="1500" b="1"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機能・項目</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・ポータル</a:t>
                      </a:r>
                      <a:endParaRPr lang="en-US" altLang="ja-JP" sz="15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・ユーザー情報</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10003"/>
                  </a:ext>
                </a:extLst>
              </a:tr>
              <a:tr h="684000">
                <a:tc>
                  <a:txBody>
                    <a:bodyPr/>
                    <a:lstStyle/>
                    <a:p>
                      <a:pPr algn="l" fontAlgn="ctr"/>
                      <a:r>
                        <a:rPr lang="ja-JP" altLang="en-US" sz="1500" b="0" i="0" u="none" strike="noStrike" dirty="0">
                          <a:solidFill>
                            <a:srgbClr val="000000"/>
                          </a:solidFill>
                          <a:effectLst/>
                          <a:latin typeface="メイリオ" panose="020B0604030504040204" pitchFamily="50" charset="-128"/>
                          <a:ea typeface="メイリオ" panose="020B0604030504040204" pitchFamily="50" charset="-128"/>
                        </a:rPr>
                        <a:t>利用できません</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7FBE1"/>
                    </a:solidFill>
                  </a:tcPr>
                </a:tc>
                <a:tc>
                  <a:txBody>
                    <a:bodyPr/>
                    <a:lstStyle/>
                    <a:p>
                      <a:pPr algn="ctr" fontAlgn="ctr"/>
                      <a:r>
                        <a:rPr lang="en-US" altLang="ja-JP" sz="1500" b="1" i="0" u="none" strike="noStrike" dirty="0">
                          <a:solidFill>
                            <a:srgbClr val="000000"/>
                          </a:solidFill>
                          <a:effectLst/>
                          <a:latin typeface="メイリオ" panose="020B0604030504040204" pitchFamily="50" charset="-128"/>
                          <a:ea typeface="メイリオ" panose="020B0604030504040204" pitchFamily="50" charset="-128"/>
                        </a:rPr>
                        <a:t>API</a:t>
                      </a: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500" b="1" i="0" u="none" strike="noStrike" dirty="0">
                          <a:solidFill>
                            <a:srgbClr val="000000"/>
                          </a:solidFill>
                          <a:effectLst/>
                          <a:latin typeface="メイリオ" panose="020B0604030504040204" pitchFamily="50" charset="-128"/>
                          <a:ea typeface="メイリオ" panose="020B0604030504040204" pitchFamily="50" charset="-128"/>
                        </a:rPr>
                        <a:t>JavaScript</a:t>
                      </a: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a:t>
                      </a:r>
                      <a:endParaRPr lang="en-US" altLang="ja-JP" sz="1500" b="1"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1500" b="1" i="0" u="none" strike="noStrike" dirty="0">
                          <a:solidFill>
                            <a:srgbClr val="000000"/>
                          </a:solidFill>
                          <a:effectLst/>
                          <a:latin typeface="メイリオ" panose="020B0604030504040204" pitchFamily="50" charset="-128"/>
                          <a:ea typeface="メイリオ" panose="020B0604030504040204" pitchFamily="50" charset="-128"/>
                        </a:rPr>
                        <a:t>プラグインカスタマイズ</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kumimoji="1" lang="ja-JP" altLang="en-US" sz="1500" b="0" i="0" u="none" strike="noStrike" kern="1200">
                          <a:solidFill>
                            <a:srgbClr val="000000"/>
                          </a:solidFill>
                          <a:effectLst/>
                          <a:latin typeface="メイリオ" panose="020B0604030504040204" pitchFamily="50" charset="-128"/>
                          <a:ea typeface="メイリオ" panose="020B0604030504040204" pitchFamily="50" charset="-128"/>
                          <a:cs typeface="+mn-cs"/>
                        </a:rPr>
                        <a:t>・</a:t>
                      </a:r>
                      <a:r>
                        <a:rPr kumimoji="1" lang="en-US" altLang="ja-JP" sz="1500" b="0" i="0" u="none" strike="noStrike" kern="1200" dirty="0">
                          <a:solidFill>
                            <a:srgbClr val="000000"/>
                          </a:solidFill>
                          <a:effectLst/>
                          <a:latin typeface="メイリオ" panose="020B0604030504040204" pitchFamily="50" charset="-128"/>
                          <a:ea typeface="メイリオ" panose="020B0604030504040204" pitchFamily="50" charset="-128"/>
                          <a:cs typeface="+mn-cs"/>
                        </a:rPr>
                        <a:t>JavaScript</a:t>
                      </a:r>
                      <a:r>
                        <a:rPr kumimoji="1" lang="ja-JP" altLang="en-US" sz="1500" b="0" i="0" u="none" strike="noStrike" kern="1200" dirty="0">
                          <a:solidFill>
                            <a:srgbClr val="000000"/>
                          </a:solidFill>
                          <a:effectLst/>
                          <a:latin typeface="メイリオ" panose="020B0604030504040204" pitchFamily="50" charset="-128"/>
                          <a:ea typeface="メイリオ" panose="020B0604030504040204" pitchFamily="50" charset="-128"/>
                          <a:cs typeface="+mn-cs"/>
                        </a:rPr>
                        <a:t>（クラウド版のみ）</a:t>
                      </a:r>
                    </a:p>
                  </a:txBody>
                  <a:tcPr marL="72000" marR="72000" marT="72000" marB="7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CF1F5"/>
                    </a:solidFill>
                  </a:tcPr>
                </a:tc>
                <a:extLst>
                  <a:ext uri="{0D108BD9-81ED-4DB2-BD59-A6C34878D82A}">
                    <a16:rowId xmlns:a16="http://schemas.microsoft.com/office/drawing/2014/main" val="4218321129"/>
                  </a:ext>
                </a:extLst>
              </a:tr>
            </a:tbl>
          </a:graphicData>
        </a:graphic>
      </p:graphicFrame>
    </p:spTree>
    <p:extLst>
      <p:ext uri="{BB962C8B-B14F-4D97-AF65-F5344CB8AC3E}">
        <p14:creationId xmlns:p14="http://schemas.microsoft.com/office/powerpoint/2010/main" val="310482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D2264D-66FF-F04B-8EF2-62659CCF0949}"/>
              </a:ext>
            </a:extLst>
          </p:cNvPr>
          <p:cNvSpPr>
            <a:spLocks noGrp="1"/>
          </p:cNvSpPr>
          <p:nvPr>
            <p:ph type="ctrTitle"/>
          </p:nvPr>
        </p:nvSpPr>
        <p:spPr>
          <a:xfrm>
            <a:off x="713237" y="2235200"/>
            <a:ext cx="11023376" cy="2387600"/>
          </a:xfrm>
        </p:spPr>
        <p:txBody>
          <a:bodyPr anchor="ctr"/>
          <a:lstStyle/>
          <a:p>
            <a:r>
              <a:rPr kumimoji="1" lang="ja-JP" altLang="en-US"/>
              <a:t>カスタムアプリにしかない機能</a:t>
            </a:r>
          </a:p>
        </p:txBody>
      </p:sp>
      <p:sp>
        <p:nvSpPr>
          <p:cNvPr id="4" name="スライド番号プレースホルダー 3">
            <a:extLst>
              <a:ext uri="{FF2B5EF4-FFF2-40B4-BE49-F238E27FC236}">
                <a16:creationId xmlns:a16="http://schemas.microsoft.com/office/drawing/2014/main" id="{146425AA-EFA4-A848-BA1E-0F70C38C31E5}"/>
              </a:ext>
            </a:extLst>
          </p:cNvPr>
          <p:cNvSpPr>
            <a:spLocks noGrp="1"/>
          </p:cNvSpPr>
          <p:nvPr>
            <p:ph type="sldNum" sz="quarter" idx="12"/>
          </p:nvPr>
        </p:nvSpPr>
        <p:spPr/>
        <p:txBody>
          <a:bodyPr/>
          <a:lstStyle/>
          <a:p>
            <a:fld id="{7119817F-A942-A842-AA54-F186C5491701}" type="slidenum">
              <a:rPr kumimoji="1" lang="ja-JP" altLang="en-US" smtClean="0"/>
              <a:t>9</a:t>
            </a:fld>
            <a:endParaRPr kumimoji="1" lang="ja-JP" altLang="en-US"/>
          </a:p>
        </p:txBody>
      </p:sp>
    </p:spTree>
    <p:extLst>
      <p:ext uri="{BB962C8B-B14F-4D97-AF65-F5344CB8AC3E}">
        <p14:creationId xmlns:p14="http://schemas.microsoft.com/office/powerpoint/2010/main" val="17400953"/>
      </p:ext>
    </p:extLst>
  </p:cSld>
  <p:clrMapOvr>
    <a:masterClrMapping/>
  </p:clrMapOvr>
</p:sld>
</file>

<file path=ppt/theme/theme1.xml><?xml version="1.0" encoding="utf-8"?>
<a:theme xmlns:a="http://schemas.openxmlformats.org/drawingml/2006/main" name="Office テーマ">
  <a:themeElements>
    <a:clrScheme name="サイボウズ Office">
      <a:dk1>
        <a:srgbClr val="404040"/>
      </a:dk1>
      <a:lt1>
        <a:srgbClr val="FFFFFF"/>
      </a:lt1>
      <a:dk2>
        <a:srgbClr val="44546A"/>
      </a:dk2>
      <a:lt2>
        <a:srgbClr val="E7E6E6"/>
      </a:lt2>
      <a:accent1>
        <a:srgbClr val="1992D3"/>
      </a:accent1>
      <a:accent2>
        <a:srgbClr val="4BD7F3"/>
      </a:accent2>
      <a:accent3>
        <a:srgbClr val="4471C3"/>
      </a:accent3>
      <a:accent4>
        <a:srgbClr val="FCC940"/>
      </a:accent4>
      <a:accent5>
        <a:srgbClr val="DF6473"/>
      </a:accent5>
      <a:accent6>
        <a:srgbClr val="3EC377"/>
      </a:accent6>
      <a:hlink>
        <a:srgbClr val="4471C3"/>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renewal2020" id="{2BF8614A-852D-3042-A0C2-E8F3899EA819}" vid="{F925333F-E896-9147-B0E5-3341B6F7F73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119</TotalTime>
  <Words>2536</Words>
  <Application>Microsoft Macintosh PowerPoint</Application>
  <PresentationFormat>ワイド画面</PresentationFormat>
  <Paragraphs>402</Paragraphs>
  <Slides>42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42</vt:i4>
      </vt:variant>
    </vt:vector>
  </HeadingPairs>
  <TitlesOfParts>
    <vt:vector size="48" baseType="lpstr">
      <vt:lpstr>メイリオ</vt:lpstr>
      <vt:lpstr>游ゴシック</vt:lpstr>
      <vt:lpstr>Arial</vt:lpstr>
      <vt:lpstr>Calibri</vt:lpstr>
      <vt:lpstr>Wingdings</vt:lpstr>
      <vt:lpstr>Office テーマ</vt:lpstr>
      <vt:lpstr>「サイボウズ デヂエ 8 」ユーザー様向け  「サイボウズ Office」カスタムアプリ機能のご紹介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カスタムアプリにしかない機能</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デヂエにしかない機能</vt:lpstr>
      <vt:lpstr>PowerPoint プレゼンテーション</vt:lpstr>
      <vt:lpstr>モバイル機能</vt:lpstr>
      <vt:lpstr>PowerPoint プレゼンテーション</vt:lpstr>
      <vt:lpstr>価格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「デヂエ8」から クラウド版「サイボウズ Office」への データ移行方法 </vt:lpstr>
      <vt:lpstr>PowerPoint プレゼンテーション</vt:lpstr>
      <vt:lpstr>PowerPoint プレゼンテーション</vt:lpstr>
      <vt:lpstr>PowerPoint プレゼンテーション</vt:lpstr>
      <vt:lpstr>PowerPoint プレゼンテーション</vt:lpstr>
      <vt:lpstr>お問い合わせ</vt:lpstr>
      <vt:lpstr>PowerPoint プレゼンテーション</vt:lpstr>
    </vt:vector>
  </TitlesOfParts>
  <Manager/>
  <Company>サイボウズ株式会社</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「サイボウズ デヂエ 8」ユーザー様向け 「サイボウズ Office」カスタムアプリ機能のご紹介</dc:title>
  <dc:subject/>
  <dc:creator/>
  <cp:keywords/>
  <dc:description>「サイボウズ デヂエ 8」から「サイボウズ Office」カスタムアプリへの移行を検討されているお客様向けの説明資料です。機能の違いや移行方法などをご紹介します。</dc:description>
  <cp:lastModifiedBy>Chihiro Maruyama (丸山 千尋)</cp:lastModifiedBy>
  <cp:revision>141</cp:revision>
  <dcterms:created xsi:type="dcterms:W3CDTF">2021-01-17T14:16:09Z</dcterms:created>
  <dcterms:modified xsi:type="dcterms:W3CDTF">2023-03-01T13:20:23Z</dcterms:modified>
  <cp:category/>
</cp:coreProperties>
</file>