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1"/>
  </p:notesMasterIdLst>
  <p:sldIdLst>
    <p:sldId id="257" r:id="rId2"/>
    <p:sldId id="395" r:id="rId3"/>
    <p:sldId id="396" r:id="rId4"/>
    <p:sldId id="397" r:id="rId5"/>
    <p:sldId id="262" r:id="rId6"/>
    <p:sldId id="260" r:id="rId7"/>
    <p:sldId id="275" r:id="rId8"/>
    <p:sldId id="263" r:id="rId9"/>
    <p:sldId id="266" r:id="rId10"/>
    <p:sldId id="264" r:id="rId11"/>
    <p:sldId id="290" r:id="rId12"/>
    <p:sldId id="267" r:id="rId13"/>
    <p:sldId id="431" r:id="rId14"/>
    <p:sldId id="268" r:id="rId15"/>
    <p:sldId id="270" r:id="rId16"/>
    <p:sldId id="271" r:id="rId17"/>
    <p:sldId id="272" r:id="rId18"/>
    <p:sldId id="273" r:id="rId19"/>
    <p:sldId id="274" r:id="rId20"/>
    <p:sldId id="398" r:id="rId21"/>
    <p:sldId id="281" r:id="rId22"/>
    <p:sldId id="282" r:id="rId23"/>
    <p:sldId id="399" r:id="rId24"/>
    <p:sldId id="283" r:id="rId25"/>
    <p:sldId id="280" r:id="rId26"/>
    <p:sldId id="279" r:id="rId27"/>
    <p:sldId id="287" r:id="rId28"/>
    <p:sldId id="288" r:id="rId29"/>
    <p:sldId id="289"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5F8"/>
    <a:srgbClr val="00A6F8"/>
    <a:srgbClr val="F03D61"/>
    <a:srgbClr val="CAE9F3"/>
    <a:srgbClr val="FFFF00"/>
    <a:srgbClr val="C3FF64"/>
    <a:srgbClr val="00FFFF"/>
    <a:srgbClr val="FF8FDF"/>
    <a:srgbClr val="1992D3"/>
    <a:srgbClr val="2F7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90"/>
    <p:restoredTop sz="92683"/>
  </p:normalViewPr>
  <p:slideViewPr>
    <p:cSldViewPr snapToGrid="0" snapToObjects="1">
      <p:cViewPr varScale="1">
        <p:scale>
          <a:sx n="103" d="100"/>
          <a:sy n="103" d="100"/>
        </p:scale>
        <p:origin x="208" y="216"/>
      </p:cViewPr>
      <p:guideLst>
        <p:guide orient="horz" pos="958"/>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51162-6555-7042-9064-DE8658D50F1C}" type="datetimeFigureOut">
              <a:rPr kumimoji="1" lang="ja-JP" altLang="en-US" smtClean="0"/>
              <a:t>2023/3/1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CC0B71-9CB6-D943-88CA-8685AB3CFA09}" type="slidenum">
              <a:rPr kumimoji="1" lang="ja-JP" altLang="en-US" smtClean="0"/>
              <a:t>‹#›</a:t>
            </a:fld>
            <a:endParaRPr kumimoji="1" lang="ja-JP" altLang="en-US"/>
          </a:p>
        </p:txBody>
      </p:sp>
    </p:spTree>
    <p:extLst>
      <p:ext uri="{BB962C8B-B14F-4D97-AF65-F5344CB8AC3E}">
        <p14:creationId xmlns:p14="http://schemas.microsoft.com/office/powerpoint/2010/main" val="32912007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CC0B71-9CB6-D943-88CA-8685AB3CFA09}" type="slidenum">
              <a:rPr kumimoji="1" lang="ja-JP" altLang="en-US" smtClean="0"/>
              <a:t>6</a:t>
            </a:fld>
            <a:endParaRPr kumimoji="1" lang="ja-JP" altLang="en-US"/>
          </a:p>
        </p:txBody>
      </p:sp>
    </p:spTree>
    <p:extLst>
      <p:ext uri="{BB962C8B-B14F-4D97-AF65-F5344CB8AC3E}">
        <p14:creationId xmlns:p14="http://schemas.microsoft.com/office/powerpoint/2010/main" val="207760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CC0B71-9CB6-D943-88CA-8685AB3CFA09}" type="slidenum">
              <a:rPr kumimoji="1" lang="ja-JP" altLang="en-US" smtClean="0"/>
              <a:t>19</a:t>
            </a:fld>
            <a:endParaRPr kumimoji="1" lang="ja-JP" altLang="en-US"/>
          </a:p>
        </p:txBody>
      </p:sp>
    </p:spTree>
    <p:extLst>
      <p:ext uri="{BB962C8B-B14F-4D97-AF65-F5344CB8AC3E}">
        <p14:creationId xmlns:p14="http://schemas.microsoft.com/office/powerpoint/2010/main" val="174158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CC0B71-9CB6-D943-88CA-8685AB3CFA09}" type="slidenum">
              <a:rPr kumimoji="1" lang="ja-JP" altLang="en-US" smtClean="0"/>
              <a:t>20</a:t>
            </a:fld>
            <a:endParaRPr kumimoji="1" lang="ja-JP" altLang="en-US"/>
          </a:p>
        </p:txBody>
      </p:sp>
    </p:spTree>
    <p:extLst>
      <p:ext uri="{BB962C8B-B14F-4D97-AF65-F5344CB8AC3E}">
        <p14:creationId xmlns:p14="http://schemas.microsoft.com/office/powerpoint/2010/main" val="418906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8CC0B71-9CB6-D943-88CA-8685AB3CFA09}" type="slidenum">
              <a:rPr kumimoji="1" lang="ja-JP" altLang="en-US" smtClean="0"/>
              <a:t>27</a:t>
            </a:fld>
            <a:endParaRPr kumimoji="1" lang="ja-JP" altLang="en-US"/>
          </a:p>
        </p:txBody>
      </p:sp>
    </p:spTree>
    <p:extLst>
      <p:ext uri="{BB962C8B-B14F-4D97-AF65-F5344CB8AC3E}">
        <p14:creationId xmlns:p14="http://schemas.microsoft.com/office/powerpoint/2010/main" val="358663590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C0E3566-0934-3248-ABC8-1CAB5CB9AF34}"/>
              </a:ext>
            </a:extLst>
          </p:cNvPr>
          <p:cNvGrpSpPr/>
          <p:nvPr userDrawn="1"/>
        </p:nvGrpSpPr>
        <p:grpSpPr>
          <a:xfrm>
            <a:off x="0" y="0"/>
            <a:ext cx="12200974" cy="6858000"/>
            <a:chOff x="15498" y="0"/>
            <a:chExt cx="12185476" cy="6849289"/>
          </a:xfrm>
        </p:grpSpPr>
        <p:pic>
          <p:nvPicPr>
            <p:cNvPr id="8" name="図 7" descr="モニター, 画面, テレビ が含まれている画像&#10;&#10;自動的に生成された説明">
              <a:extLst>
                <a:ext uri="{FF2B5EF4-FFF2-40B4-BE49-F238E27FC236}">
                  <a16:creationId xmlns:a16="http://schemas.microsoft.com/office/drawing/2014/main" id="{0660BD8A-4CE2-E441-A8B9-DBED42755A1F}"/>
                </a:ext>
              </a:extLst>
            </p:cNvPr>
            <p:cNvPicPr>
              <a:picLocks noChangeAspect="1"/>
            </p:cNvPicPr>
            <p:nvPr userDrawn="1"/>
          </p:nvPicPr>
          <p:blipFill rotWithShape="1">
            <a:blip r:embed="rId2">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l="11159" t="35852" r="11163" b="36000"/>
            <a:stretch/>
          </p:blipFill>
          <p:spPr>
            <a:xfrm>
              <a:off x="15498" y="0"/>
              <a:ext cx="12185476" cy="4033520"/>
            </a:xfrm>
            <a:prstGeom prst="rect">
              <a:avLst/>
            </a:prstGeom>
          </p:spPr>
        </p:pic>
        <p:pic>
          <p:nvPicPr>
            <p:cNvPr id="9" name="図 8" descr="モニター, 画面, テレビ が含まれている画像&#10;&#10;自動的に生成された説明">
              <a:extLst>
                <a:ext uri="{FF2B5EF4-FFF2-40B4-BE49-F238E27FC236}">
                  <a16:creationId xmlns:a16="http://schemas.microsoft.com/office/drawing/2014/main" id="{C84F2EB2-5E18-1541-8F09-A97C4415C2C3}"/>
                </a:ext>
              </a:extLst>
            </p:cNvPr>
            <p:cNvPicPr>
              <a:picLocks noChangeAspect="1"/>
            </p:cNvPicPr>
            <p:nvPr userDrawn="1"/>
          </p:nvPicPr>
          <p:blipFill rotWithShape="1">
            <a:blip r:embed="rId3">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a:stretch/>
          </p:blipFill>
          <p:spPr>
            <a:xfrm flipV="1">
              <a:off x="15498" y="4033520"/>
              <a:ext cx="12185476" cy="2815769"/>
            </a:xfrm>
            <a:prstGeom prst="rect">
              <a:avLst/>
            </a:prstGeom>
          </p:spPr>
        </p:pic>
      </p:grpSp>
      <p:pic>
        <p:nvPicPr>
          <p:cNvPr id="20" name="図 19">
            <a:extLst>
              <a:ext uri="{FF2B5EF4-FFF2-40B4-BE49-F238E27FC236}">
                <a16:creationId xmlns:a16="http://schemas.microsoft.com/office/drawing/2014/main" id="{87EA3C5A-1FE4-4E44-80BB-FA82C25CE6D8}"/>
              </a:ext>
            </a:extLst>
          </p:cNvPr>
          <p:cNvPicPr>
            <a:picLocks noChangeAspect="1"/>
          </p:cNvPicPr>
          <p:nvPr userDrawn="1"/>
        </p:nvPicPr>
        <p:blipFill rotWithShape="1">
          <a:blip r:embed="rId4">
            <a:extLst>
              <a:ext uri="{28A0092B-C50C-407E-A947-70E740481C1C}">
                <a14:useLocalDpi xmlns:a14="http://schemas.microsoft.com/office/drawing/2010/main"/>
              </a:ext>
            </a:extLst>
          </a:blip>
          <a:srcRect b="48213"/>
          <a:stretch/>
        </p:blipFill>
        <p:spPr>
          <a:xfrm>
            <a:off x="1443948" y="2039665"/>
            <a:ext cx="9304103" cy="4818335"/>
          </a:xfrm>
          <a:prstGeom prst="rect">
            <a:avLst/>
          </a:prstGeom>
        </p:spPr>
      </p:pic>
      <p:pic>
        <p:nvPicPr>
          <p:cNvPr id="12" name="図 11" descr="建物, ビデオ, 大きい, ゾウ が含まれている画像&#10;&#10;自動的に生成された説明">
            <a:extLst>
              <a:ext uri="{FF2B5EF4-FFF2-40B4-BE49-F238E27FC236}">
                <a16:creationId xmlns:a16="http://schemas.microsoft.com/office/drawing/2014/main" id="{EE418DA3-6BA6-F04B-8626-46B1D53A4E3C}"/>
              </a:ext>
            </a:extLst>
          </p:cNvPr>
          <p:cNvPicPr>
            <a:picLocks noChangeAspect="1"/>
          </p:cNvPicPr>
          <p:nvPr userDrawn="1"/>
        </p:nvPicPr>
        <p:blipFill rotWithShape="1">
          <a:blip r:embed="rId5">
            <a:alphaModFix amt="85000"/>
            <a:extLst>
              <a:ext uri="{28A0092B-C50C-407E-A947-70E740481C1C}">
                <a14:useLocalDpi xmlns:a14="http://schemas.microsoft.com/office/drawing/2010/main"/>
              </a:ext>
            </a:extLst>
          </a:blip>
          <a:srcRect l="1" r="29724" b="16667"/>
          <a:stretch/>
        </p:blipFill>
        <p:spPr>
          <a:xfrm>
            <a:off x="-12700" y="-1"/>
            <a:ext cx="12200974" cy="6858001"/>
          </a:xfrm>
          <a:prstGeom prst="rect">
            <a:avLst/>
          </a:prstGeom>
        </p:spPr>
      </p:pic>
      <p:sp>
        <p:nvSpPr>
          <p:cNvPr id="2" name="タイトル 1">
            <a:extLst>
              <a:ext uri="{FF2B5EF4-FFF2-40B4-BE49-F238E27FC236}">
                <a16:creationId xmlns:a16="http://schemas.microsoft.com/office/drawing/2014/main" id="{B72710F2-724A-1A46-9AB9-B8164423002F}"/>
              </a:ext>
            </a:extLst>
          </p:cNvPr>
          <p:cNvSpPr>
            <a:spLocks noGrp="1"/>
          </p:cNvSpPr>
          <p:nvPr>
            <p:ph type="ctrTitle"/>
          </p:nvPr>
        </p:nvSpPr>
        <p:spPr>
          <a:xfrm>
            <a:off x="586237" y="1525000"/>
            <a:ext cx="11023376" cy="2387600"/>
          </a:xfrm>
        </p:spPr>
        <p:txBody>
          <a:bodyPr anchor="b">
            <a:noAutofit/>
          </a:bodyPr>
          <a:lstStyle>
            <a:lvl1pPr algn="ctr">
              <a:defRPr sz="5400" b="1">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394971-0DDF-0740-8746-5856244AF51C}"/>
              </a:ext>
            </a:extLst>
          </p:cNvPr>
          <p:cNvSpPr>
            <a:spLocks noGrp="1"/>
          </p:cNvSpPr>
          <p:nvPr>
            <p:ph type="subTitle" idx="1"/>
          </p:nvPr>
        </p:nvSpPr>
        <p:spPr>
          <a:xfrm>
            <a:off x="1524000" y="4041061"/>
            <a:ext cx="9144000" cy="1655762"/>
          </a:xfrm>
        </p:spPr>
        <p:txBody>
          <a:bodyPr>
            <a:no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58CE1903-A028-8842-A066-988EFFAABD3A}"/>
              </a:ext>
            </a:extLst>
          </p:cNvPr>
          <p:cNvSpPr>
            <a:spLocks noGrp="1"/>
          </p:cNvSpPr>
          <p:nvPr>
            <p:ph type="sldNum" sz="quarter" idx="12"/>
          </p:nvPr>
        </p:nvSpPr>
        <p:spPr>
          <a:xfrm>
            <a:off x="9324583" y="6356350"/>
            <a:ext cx="2743200" cy="365125"/>
          </a:xfrm>
        </p:spPr>
        <p:txBody>
          <a:bodyPr/>
          <a:lstStyle/>
          <a:p>
            <a:fld id="{7119817F-A942-A842-AA54-F186C5491701}" type="slidenum">
              <a:rPr kumimoji="1" lang="ja-JP" altLang="en-US" smtClean="0"/>
              <a:t>‹#›</a:t>
            </a:fld>
            <a:endParaRPr kumimoji="1" lang="ja-JP" altLang="en-US"/>
          </a:p>
        </p:txBody>
      </p:sp>
      <p:pic>
        <p:nvPicPr>
          <p:cNvPr id="14" name="図 13" descr="ホイール, 挿絵 が含まれている画像&#10;&#10;自動的に生成された説明">
            <a:extLst>
              <a:ext uri="{FF2B5EF4-FFF2-40B4-BE49-F238E27FC236}">
                <a16:creationId xmlns:a16="http://schemas.microsoft.com/office/drawing/2014/main" id="{2F16687D-482F-F144-A5DC-F3C1F9521B89}"/>
              </a:ext>
            </a:extLst>
          </p:cNvPr>
          <p:cNvPicPr>
            <a:picLocks noChangeAspect="1"/>
          </p:cNvPicPr>
          <p:nvPr userDrawn="1"/>
        </p:nvPicPr>
        <p:blipFill>
          <a:blip r:embed="rId6"/>
          <a:stretch>
            <a:fillRect/>
          </a:stretch>
        </p:blipFill>
        <p:spPr>
          <a:xfrm>
            <a:off x="8943583" y="276107"/>
            <a:ext cx="3081403" cy="533083"/>
          </a:xfrm>
          <a:prstGeom prst="rect">
            <a:avLst/>
          </a:prstGeom>
        </p:spPr>
      </p:pic>
      <p:pic>
        <p:nvPicPr>
          <p:cNvPr id="78" name="図 77">
            <a:extLst>
              <a:ext uri="{FF2B5EF4-FFF2-40B4-BE49-F238E27FC236}">
                <a16:creationId xmlns:a16="http://schemas.microsoft.com/office/drawing/2014/main" id="{3199BAA3-7F6F-CE4F-9A63-AF0137132D79}"/>
              </a:ext>
            </a:extLst>
          </p:cNvPr>
          <p:cNvPicPr>
            <a:picLocks noChangeAspect="1"/>
          </p:cNvPicPr>
          <p:nvPr userDrawn="1"/>
        </p:nvPicPr>
        <p:blipFill rotWithShape="1">
          <a:blip r:embed="rId7">
            <a:extLst>
              <a:ext uri="{28A0092B-C50C-407E-A947-70E740481C1C}">
                <a14:useLocalDpi xmlns:a14="http://schemas.microsoft.com/office/drawing/2010/main"/>
              </a:ext>
            </a:extLst>
          </a:blip>
          <a:srcRect r="4189"/>
          <a:stretch/>
        </p:blipFill>
        <p:spPr>
          <a:xfrm>
            <a:off x="8769619" y="1293232"/>
            <a:ext cx="3431355" cy="3454400"/>
          </a:xfrm>
          <a:prstGeom prst="rect">
            <a:avLst/>
          </a:prstGeom>
        </p:spPr>
      </p:pic>
      <p:grpSp>
        <p:nvGrpSpPr>
          <p:cNvPr id="98" name="グループ化 97">
            <a:extLst>
              <a:ext uri="{FF2B5EF4-FFF2-40B4-BE49-F238E27FC236}">
                <a16:creationId xmlns:a16="http://schemas.microsoft.com/office/drawing/2014/main" id="{E6580C59-91C9-4D42-AF5F-AB55607F7AF4}"/>
              </a:ext>
            </a:extLst>
          </p:cNvPr>
          <p:cNvGrpSpPr/>
          <p:nvPr userDrawn="1"/>
        </p:nvGrpSpPr>
        <p:grpSpPr>
          <a:xfrm>
            <a:off x="-12700" y="373851"/>
            <a:ext cx="4058307" cy="5842800"/>
            <a:chOff x="-12700" y="373851"/>
            <a:chExt cx="4058307" cy="5842800"/>
          </a:xfrm>
        </p:grpSpPr>
        <p:grpSp>
          <p:nvGrpSpPr>
            <p:cNvPr id="97" name="グループ化 96">
              <a:extLst>
                <a:ext uri="{FF2B5EF4-FFF2-40B4-BE49-F238E27FC236}">
                  <a16:creationId xmlns:a16="http://schemas.microsoft.com/office/drawing/2014/main" id="{076C5B7A-B16C-CE45-AE55-72FE953BE231}"/>
                </a:ext>
              </a:extLst>
            </p:cNvPr>
            <p:cNvGrpSpPr/>
            <p:nvPr userDrawn="1"/>
          </p:nvGrpSpPr>
          <p:grpSpPr>
            <a:xfrm>
              <a:off x="240517" y="373851"/>
              <a:ext cx="3805090" cy="5842800"/>
              <a:chOff x="240517" y="373851"/>
              <a:chExt cx="3805090" cy="5842800"/>
            </a:xfrm>
          </p:grpSpPr>
          <p:grpSp>
            <p:nvGrpSpPr>
              <p:cNvPr id="79" name="グループ化 78">
                <a:extLst>
                  <a:ext uri="{FF2B5EF4-FFF2-40B4-BE49-F238E27FC236}">
                    <a16:creationId xmlns:a16="http://schemas.microsoft.com/office/drawing/2014/main" id="{3F3BF0FE-9132-0D47-AC51-90CC1671E1C0}"/>
                  </a:ext>
                </a:extLst>
              </p:cNvPr>
              <p:cNvGrpSpPr>
                <a:grpSpLocks noChangeAspect="1"/>
              </p:cNvGrpSpPr>
              <p:nvPr userDrawn="1"/>
            </p:nvGrpSpPr>
            <p:grpSpPr>
              <a:xfrm>
                <a:off x="240517" y="373851"/>
                <a:ext cx="3805090" cy="5842800"/>
                <a:chOff x="177023" y="126250"/>
                <a:chExt cx="3395982" cy="5214606"/>
              </a:xfrm>
            </p:grpSpPr>
            <p:sp>
              <p:nvSpPr>
                <p:cNvPr id="80" name="ドーナツ 79">
                  <a:extLst>
                    <a:ext uri="{FF2B5EF4-FFF2-40B4-BE49-F238E27FC236}">
                      <a16:creationId xmlns:a16="http://schemas.microsoft.com/office/drawing/2014/main" id="{61AC5644-557F-6C4E-83C9-6F3D7D17B15E}"/>
                    </a:ext>
                  </a:extLst>
                </p:cNvPr>
                <p:cNvSpPr/>
                <p:nvPr userDrawn="1"/>
              </p:nvSpPr>
              <p:spPr>
                <a:xfrm>
                  <a:off x="1035145" y="126250"/>
                  <a:ext cx="1248050" cy="1248050"/>
                </a:xfrm>
                <a:prstGeom prst="donut">
                  <a:avLst>
                    <a:gd name="adj" fmla="val 1358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ドーナツ 80">
                  <a:extLst>
                    <a:ext uri="{FF2B5EF4-FFF2-40B4-BE49-F238E27FC236}">
                      <a16:creationId xmlns:a16="http://schemas.microsoft.com/office/drawing/2014/main" id="{B5537480-B0BB-D048-9532-2FB9A69E3DE9}"/>
                    </a:ext>
                  </a:extLst>
                </p:cNvPr>
                <p:cNvSpPr/>
                <p:nvPr userDrawn="1"/>
              </p:nvSpPr>
              <p:spPr>
                <a:xfrm>
                  <a:off x="476834" y="1648155"/>
                  <a:ext cx="620411" cy="620411"/>
                </a:xfrm>
                <a:prstGeom prst="donut">
                  <a:avLst>
                    <a:gd name="adj" fmla="val 994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2" name="ドーナツ 81">
                  <a:extLst>
                    <a:ext uri="{FF2B5EF4-FFF2-40B4-BE49-F238E27FC236}">
                      <a16:creationId xmlns:a16="http://schemas.microsoft.com/office/drawing/2014/main" id="{CA481279-F9D4-3F4A-9CAB-5755D92A42A4}"/>
                    </a:ext>
                  </a:extLst>
                </p:cNvPr>
                <p:cNvSpPr/>
                <p:nvPr userDrawn="1"/>
              </p:nvSpPr>
              <p:spPr>
                <a:xfrm>
                  <a:off x="784048" y="2039909"/>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3" name="ドーナツ 82">
                  <a:extLst>
                    <a:ext uri="{FF2B5EF4-FFF2-40B4-BE49-F238E27FC236}">
                      <a16:creationId xmlns:a16="http://schemas.microsoft.com/office/drawing/2014/main" id="{8E428DEF-DF57-1549-B334-E53BDF27074E}"/>
                    </a:ext>
                  </a:extLst>
                </p:cNvPr>
                <p:cNvSpPr/>
                <p:nvPr userDrawn="1"/>
              </p:nvSpPr>
              <p:spPr>
                <a:xfrm>
                  <a:off x="3302800" y="1199302"/>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ドーナツ 83">
                  <a:extLst>
                    <a:ext uri="{FF2B5EF4-FFF2-40B4-BE49-F238E27FC236}">
                      <a16:creationId xmlns:a16="http://schemas.microsoft.com/office/drawing/2014/main" id="{904EF247-65BE-6640-9AD2-2088F666A29C}"/>
                    </a:ext>
                  </a:extLst>
                </p:cNvPr>
                <p:cNvSpPr/>
                <p:nvPr userDrawn="1"/>
              </p:nvSpPr>
              <p:spPr>
                <a:xfrm>
                  <a:off x="582630" y="3004406"/>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6" name="ドーナツ 85">
                  <a:extLst>
                    <a:ext uri="{FF2B5EF4-FFF2-40B4-BE49-F238E27FC236}">
                      <a16:creationId xmlns:a16="http://schemas.microsoft.com/office/drawing/2014/main" id="{38F6C2CF-0ED6-8447-A9C1-CCEC96B191C1}"/>
                    </a:ext>
                  </a:extLst>
                </p:cNvPr>
                <p:cNvSpPr/>
                <p:nvPr userDrawn="1"/>
              </p:nvSpPr>
              <p:spPr>
                <a:xfrm>
                  <a:off x="2243728" y="4562480"/>
                  <a:ext cx="778376" cy="778376"/>
                </a:xfrm>
                <a:prstGeom prst="donut">
                  <a:avLst>
                    <a:gd name="adj" fmla="val 568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7" name="円/楕円 86">
                  <a:extLst>
                    <a:ext uri="{FF2B5EF4-FFF2-40B4-BE49-F238E27FC236}">
                      <a16:creationId xmlns:a16="http://schemas.microsoft.com/office/drawing/2014/main" id="{A1714FB6-44B1-1D48-ACDE-840CD90C4DB4}"/>
                    </a:ext>
                  </a:extLst>
                </p:cNvPr>
                <p:cNvSpPr/>
                <p:nvPr userDrawn="1"/>
              </p:nvSpPr>
              <p:spPr>
                <a:xfrm>
                  <a:off x="3009073" y="1389906"/>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円/楕円 87">
                  <a:extLst>
                    <a:ext uri="{FF2B5EF4-FFF2-40B4-BE49-F238E27FC236}">
                      <a16:creationId xmlns:a16="http://schemas.microsoft.com/office/drawing/2014/main" id="{6A009806-EE23-B94A-809F-33139D79A18E}"/>
                    </a:ext>
                  </a:extLst>
                </p:cNvPr>
                <p:cNvSpPr/>
                <p:nvPr userDrawn="1"/>
              </p:nvSpPr>
              <p:spPr>
                <a:xfrm>
                  <a:off x="3208037" y="1606987"/>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円/楕円 88">
                  <a:extLst>
                    <a:ext uri="{FF2B5EF4-FFF2-40B4-BE49-F238E27FC236}">
                      <a16:creationId xmlns:a16="http://schemas.microsoft.com/office/drawing/2014/main" id="{F2369D4A-90FC-C943-B1B0-8DE3EC70A437}"/>
                    </a:ext>
                  </a:extLst>
                </p:cNvPr>
                <p:cNvSpPr/>
                <p:nvPr userDrawn="1"/>
              </p:nvSpPr>
              <p:spPr>
                <a:xfrm>
                  <a:off x="985900" y="2493868"/>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円/楕円 89">
                  <a:extLst>
                    <a:ext uri="{FF2B5EF4-FFF2-40B4-BE49-F238E27FC236}">
                      <a16:creationId xmlns:a16="http://schemas.microsoft.com/office/drawing/2014/main" id="{0A128DC2-AF01-DB4A-BD1C-D0038E24B1AF}"/>
                    </a:ext>
                  </a:extLst>
                </p:cNvPr>
                <p:cNvSpPr>
                  <a:spLocks noChangeAspect="1"/>
                </p:cNvSpPr>
                <p:nvPr userDrawn="1"/>
              </p:nvSpPr>
              <p:spPr>
                <a:xfrm>
                  <a:off x="925265" y="2611203"/>
                  <a:ext cx="72000" cy="7200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円/楕円 90">
                  <a:extLst>
                    <a:ext uri="{FF2B5EF4-FFF2-40B4-BE49-F238E27FC236}">
                      <a16:creationId xmlns:a16="http://schemas.microsoft.com/office/drawing/2014/main" id="{A2D0F8B7-F2FF-EB4B-92BF-279D71DCCD71}"/>
                    </a:ext>
                  </a:extLst>
                </p:cNvPr>
                <p:cNvSpPr/>
                <p:nvPr userDrawn="1"/>
              </p:nvSpPr>
              <p:spPr>
                <a:xfrm>
                  <a:off x="177023" y="2256122"/>
                  <a:ext cx="152940" cy="15294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円/楕円 91">
                  <a:extLst>
                    <a:ext uri="{FF2B5EF4-FFF2-40B4-BE49-F238E27FC236}">
                      <a16:creationId xmlns:a16="http://schemas.microsoft.com/office/drawing/2014/main" id="{557BC4AF-C346-194F-90AE-D0A83A426EDF}"/>
                    </a:ext>
                  </a:extLst>
                </p:cNvPr>
                <p:cNvSpPr>
                  <a:spLocks noChangeAspect="1"/>
                </p:cNvSpPr>
                <p:nvPr userDrawn="1"/>
              </p:nvSpPr>
              <p:spPr>
                <a:xfrm>
                  <a:off x="374873" y="3077394"/>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円/楕円 92">
                  <a:extLst>
                    <a:ext uri="{FF2B5EF4-FFF2-40B4-BE49-F238E27FC236}">
                      <a16:creationId xmlns:a16="http://schemas.microsoft.com/office/drawing/2014/main" id="{084CD02A-5D90-414F-B6E6-D8B894F8D616}"/>
                    </a:ext>
                  </a:extLst>
                </p:cNvPr>
                <p:cNvSpPr/>
                <p:nvPr userDrawn="1"/>
              </p:nvSpPr>
              <p:spPr>
                <a:xfrm>
                  <a:off x="3153955" y="897994"/>
                  <a:ext cx="152940" cy="158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a:extLst>
                    <a:ext uri="{FF2B5EF4-FFF2-40B4-BE49-F238E27FC236}">
                      <a16:creationId xmlns:a16="http://schemas.microsoft.com/office/drawing/2014/main" id="{EE1442B1-EF0A-A646-8E82-F6DD97569650}"/>
                    </a:ext>
                  </a:extLst>
                </p:cNvPr>
                <p:cNvSpPr>
                  <a:spLocks noChangeAspect="1"/>
                </p:cNvSpPr>
                <p:nvPr userDrawn="1"/>
              </p:nvSpPr>
              <p:spPr>
                <a:xfrm>
                  <a:off x="927076" y="3489853"/>
                  <a:ext cx="86400" cy="86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ドーナツ 94">
                  <a:extLst>
                    <a:ext uri="{FF2B5EF4-FFF2-40B4-BE49-F238E27FC236}">
                      <a16:creationId xmlns:a16="http://schemas.microsoft.com/office/drawing/2014/main" id="{3DCB31A2-5B2F-D047-9DCC-ADDF15A737D4}"/>
                    </a:ext>
                  </a:extLst>
                </p:cNvPr>
                <p:cNvSpPr/>
                <p:nvPr userDrawn="1"/>
              </p:nvSpPr>
              <p:spPr>
                <a:xfrm>
                  <a:off x="3012080" y="708982"/>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61" name="円/楕円 60">
                <a:extLst>
                  <a:ext uri="{FF2B5EF4-FFF2-40B4-BE49-F238E27FC236}">
                    <a16:creationId xmlns:a16="http://schemas.microsoft.com/office/drawing/2014/main" id="{55AEEA7A-B611-DA4F-8E8B-D427B460C348}"/>
                  </a:ext>
                </a:extLst>
              </p:cNvPr>
              <p:cNvSpPr/>
              <p:nvPr userDrawn="1"/>
            </p:nvSpPr>
            <p:spPr>
              <a:xfrm>
                <a:off x="765853" y="4989957"/>
                <a:ext cx="243889" cy="24388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6" name="図 95">
              <a:extLst>
                <a:ext uri="{FF2B5EF4-FFF2-40B4-BE49-F238E27FC236}">
                  <a16:creationId xmlns:a16="http://schemas.microsoft.com/office/drawing/2014/main" id="{4DE11BC2-AC8E-7A47-8AD2-0D9352F6F8CB}"/>
                </a:ext>
              </a:extLst>
            </p:cNvPr>
            <p:cNvPicPr>
              <a:picLocks noChangeAspect="1"/>
            </p:cNvPicPr>
            <p:nvPr userDrawn="1"/>
          </p:nvPicPr>
          <p:blipFill rotWithShape="1">
            <a:blip r:embed="rId8">
              <a:extLst>
                <a:ext uri="{28A0092B-C50C-407E-A947-70E740481C1C}">
                  <a14:useLocalDpi xmlns:a14="http://schemas.microsoft.com/office/drawing/2010/main"/>
                </a:ext>
              </a:extLst>
            </a:blip>
            <a:srcRect l="23209"/>
            <a:stretch/>
          </p:blipFill>
          <p:spPr>
            <a:xfrm>
              <a:off x="-12700" y="4557135"/>
              <a:ext cx="858208" cy="1130300"/>
            </a:xfrm>
            <a:prstGeom prst="rect">
              <a:avLst/>
            </a:prstGeom>
          </p:spPr>
        </p:pic>
      </p:grpSp>
    </p:spTree>
    <p:extLst>
      <p:ext uri="{BB962C8B-B14F-4D97-AF65-F5344CB8AC3E}">
        <p14:creationId xmlns:p14="http://schemas.microsoft.com/office/powerpoint/2010/main" val="460971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06E3207-348D-6644-9FBC-0DEE79F807F1}"/>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A94095C7-B1E6-064F-AE90-C70E862984B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760E23E-C84B-BC4F-83E8-9B6FCFE667FC}"/>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197192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343278-2FA1-F046-A200-37409C76929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F860433-484F-1646-8FE1-D9C6E71DA3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DCD0E0-BF76-CA40-A239-963FAFEF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55DAF2-18F1-134F-B1B8-7BC64C23CEF2}"/>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FA5151E4-15D4-8D4E-BC95-7861080D302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8F9841-8D7C-6745-9B70-05D227C72D62}"/>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275190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8C8DE6-E1A6-9846-9FF9-A6FF4949777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68EC3A7-EC99-2E4E-AE52-B346536C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2898403B-7AE7-7C42-B15C-EC7DCE5D2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4DFA30D-EF6D-0248-9EF8-795692455A81}"/>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E89250D-A939-5747-9784-30D4DB2D68C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854D49-5C8E-1B4C-83BB-FEC8D39DD9C0}"/>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2434512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8C322-E8F9-AE4C-A3A8-BD09266D30B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940390C-8CEB-7448-904F-918BFFC7AF1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0CEEBC-6EA7-6E44-B5D8-AD5000AB74F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4F17C1B-D903-254B-8233-58BE9771A7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8E03147-8729-6B42-9122-CA7062E24869}"/>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357746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57738B7-AE25-7445-9A13-1029277D4B0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21B2BA-7510-2644-8A54-69B3C273A7E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CE461E-39E2-C449-BFAE-803F59A3A7EB}"/>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DF3C0825-4E7B-564A-BB00-B590CB513E9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167BCBC-62E4-884E-891F-D23EF3CAE95E}"/>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1904747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C0E3566-0934-3248-ABC8-1CAB5CB9AF34}"/>
              </a:ext>
            </a:extLst>
          </p:cNvPr>
          <p:cNvGrpSpPr/>
          <p:nvPr userDrawn="1"/>
        </p:nvGrpSpPr>
        <p:grpSpPr>
          <a:xfrm>
            <a:off x="0" y="0"/>
            <a:ext cx="12200974" cy="6858000"/>
            <a:chOff x="15498" y="0"/>
            <a:chExt cx="12185476" cy="6849289"/>
          </a:xfrm>
        </p:grpSpPr>
        <p:pic>
          <p:nvPicPr>
            <p:cNvPr id="8" name="図 7" descr="モニター, 画面, テレビ が含まれている画像&#10;&#10;自動的に生成された説明">
              <a:extLst>
                <a:ext uri="{FF2B5EF4-FFF2-40B4-BE49-F238E27FC236}">
                  <a16:creationId xmlns:a16="http://schemas.microsoft.com/office/drawing/2014/main" id="{0660BD8A-4CE2-E441-A8B9-DBED42755A1F}"/>
                </a:ext>
              </a:extLst>
            </p:cNvPr>
            <p:cNvPicPr>
              <a:picLocks noChangeAspect="1"/>
            </p:cNvPicPr>
            <p:nvPr userDrawn="1"/>
          </p:nvPicPr>
          <p:blipFill rotWithShape="1">
            <a:blip r:embed="rId2">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l="11159" t="35852" r="11163" b="36000"/>
            <a:stretch/>
          </p:blipFill>
          <p:spPr>
            <a:xfrm>
              <a:off x="15498" y="0"/>
              <a:ext cx="12185476" cy="4033520"/>
            </a:xfrm>
            <a:prstGeom prst="rect">
              <a:avLst/>
            </a:prstGeom>
          </p:spPr>
        </p:pic>
        <p:pic>
          <p:nvPicPr>
            <p:cNvPr id="9" name="図 8" descr="モニター, 画面, テレビ が含まれている画像&#10;&#10;自動的に生成された説明">
              <a:extLst>
                <a:ext uri="{FF2B5EF4-FFF2-40B4-BE49-F238E27FC236}">
                  <a16:creationId xmlns:a16="http://schemas.microsoft.com/office/drawing/2014/main" id="{C84F2EB2-5E18-1541-8F09-A97C4415C2C3}"/>
                </a:ext>
              </a:extLst>
            </p:cNvPr>
            <p:cNvPicPr>
              <a:picLocks noChangeAspect="1"/>
            </p:cNvPicPr>
            <p:nvPr userDrawn="1"/>
          </p:nvPicPr>
          <p:blipFill rotWithShape="1">
            <a:blip r:embed="rId3">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a:stretch/>
          </p:blipFill>
          <p:spPr>
            <a:xfrm flipV="1">
              <a:off x="15498" y="4033520"/>
              <a:ext cx="12185476" cy="2815769"/>
            </a:xfrm>
            <a:prstGeom prst="rect">
              <a:avLst/>
            </a:prstGeom>
          </p:spPr>
        </p:pic>
      </p:grpSp>
      <p:pic>
        <p:nvPicPr>
          <p:cNvPr id="20" name="図 19">
            <a:extLst>
              <a:ext uri="{FF2B5EF4-FFF2-40B4-BE49-F238E27FC236}">
                <a16:creationId xmlns:a16="http://schemas.microsoft.com/office/drawing/2014/main" id="{87EA3C5A-1FE4-4E44-80BB-FA82C25CE6D8}"/>
              </a:ext>
            </a:extLst>
          </p:cNvPr>
          <p:cNvPicPr>
            <a:picLocks noChangeAspect="1"/>
          </p:cNvPicPr>
          <p:nvPr userDrawn="1"/>
        </p:nvPicPr>
        <p:blipFill rotWithShape="1">
          <a:blip r:embed="rId4">
            <a:extLst>
              <a:ext uri="{28A0092B-C50C-407E-A947-70E740481C1C}">
                <a14:useLocalDpi xmlns:a14="http://schemas.microsoft.com/office/drawing/2010/main"/>
              </a:ext>
            </a:extLst>
          </a:blip>
          <a:srcRect t="1" r="8071" b="19924"/>
          <a:stretch/>
        </p:blipFill>
        <p:spPr>
          <a:xfrm>
            <a:off x="6704479" y="2062343"/>
            <a:ext cx="5505469" cy="4795658"/>
          </a:xfrm>
          <a:prstGeom prst="rect">
            <a:avLst/>
          </a:prstGeom>
        </p:spPr>
      </p:pic>
      <p:pic>
        <p:nvPicPr>
          <p:cNvPr id="12" name="図 11" descr="建物, ビデオ, 大きい, ゾウ が含まれている画像&#10;&#10;自動的に生成された説明">
            <a:extLst>
              <a:ext uri="{FF2B5EF4-FFF2-40B4-BE49-F238E27FC236}">
                <a16:creationId xmlns:a16="http://schemas.microsoft.com/office/drawing/2014/main" id="{EE418DA3-6BA6-F04B-8626-46B1D53A4E3C}"/>
              </a:ext>
            </a:extLst>
          </p:cNvPr>
          <p:cNvPicPr>
            <a:picLocks noChangeAspect="1"/>
          </p:cNvPicPr>
          <p:nvPr userDrawn="1"/>
        </p:nvPicPr>
        <p:blipFill rotWithShape="1">
          <a:blip r:embed="rId5">
            <a:alphaModFix amt="85000"/>
            <a:extLst>
              <a:ext uri="{28A0092B-C50C-407E-A947-70E740481C1C}">
                <a14:useLocalDpi xmlns:a14="http://schemas.microsoft.com/office/drawing/2010/main"/>
              </a:ext>
            </a:extLst>
          </a:blip>
          <a:srcRect l="1" r="29724" b="16667"/>
          <a:stretch/>
        </p:blipFill>
        <p:spPr>
          <a:xfrm>
            <a:off x="-8974" y="0"/>
            <a:ext cx="12200974" cy="6858001"/>
          </a:xfrm>
          <a:prstGeom prst="rect">
            <a:avLst/>
          </a:prstGeom>
        </p:spPr>
      </p:pic>
      <p:sp>
        <p:nvSpPr>
          <p:cNvPr id="2" name="タイトル 1">
            <a:extLst>
              <a:ext uri="{FF2B5EF4-FFF2-40B4-BE49-F238E27FC236}">
                <a16:creationId xmlns:a16="http://schemas.microsoft.com/office/drawing/2014/main" id="{B72710F2-724A-1A46-9AB9-B8164423002F}"/>
              </a:ext>
            </a:extLst>
          </p:cNvPr>
          <p:cNvSpPr>
            <a:spLocks noGrp="1"/>
          </p:cNvSpPr>
          <p:nvPr>
            <p:ph type="ctrTitle"/>
          </p:nvPr>
        </p:nvSpPr>
        <p:spPr>
          <a:xfrm>
            <a:off x="713237" y="1486900"/>
            <a:ext cx="11023376" cy="2387600"/>
          </a:xfrm>
        </p:spPr>
        <p:txBody>
          <a:bodyPr anchor="b">
            <a:noAutofit/>
          </a:bodyPr>
          <a:lstStyle>
            <a:lvl1pPr algn="l">
              <a:defRPr sz="4400" b="1">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394971-0DDF-0740-8746-5856244AF51C}"/>
              </a:ext>
            </a:extLst>
          </p:cNvPr>
          <p:cNvSpPr>
            <a:spLocks noGrp="1"/>
          </p:cNvSpPr>
          <p:nvPr>
            <p:ph type="subTitle" idx="1"/>
          </p:nvPr>
        </p:nvSpPr>
        <p:spPr>
          <a:xfrm>
            <a:off x="706120" y="4002961"/>
            <a:ext cx="9144000"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58CE1903-A028-8842-A066-988EFFAABD3A}"/>
              </a:ext>
            </a:extLst>
          </p:cNvPr>
          <p:cNvSpPr>
            <a:spLocks noGrp="1"/>
          </p:cNvSpPr>
          <p:nvPr>
            <p:ph type="sldNum" sz="quarter" idx="12"/>
          </p:nvPr>
        </p:nvSpPr>
        <p:spPr>
          <a:xfrm>
            <a:off x="9324583" y="6356350"/>
            <a:ext cx="2743200" cy="365125"/>
          </a:xfrm>
        </p:spPr>
        <p:txBody>
          <a:bodyPr/>
          <a:lstStyle>
            <a:lvl1pPr>
              <a:defRPr>
                <a:solidFill>
                  <a:schemeClr val="bg1"/>
                </a:solidFill>
              </a:defRPr>
            </a:lvl1pPr>
          </a:lstStyle>
          <a:p>
            <a:fld id="{7119817F-A942-A842-AA54-F186C5491701}" type="slidenum">
              <a:rPr lang="ja-JP" altLang="en-US" smtClean="0"/>
              <a:pPr/>
              <a:t>‹#›</a:t>
            </a:fld>
            <a:endParaRPr lang="ja-JP" altLang="en-US"/>
          </a:p>
        </p:txBody>
      </p:sp>
      <p:sp>
        <p:nvSpPr>
          <p:cNvPr id="17" name="ドーナツ 16">
            <a:extLst>
              <a:ext uri="{FF2B5EF4-FFF2-40B4-BE49-F238E27FC236}">
                <a16:creationId xmlns:a16="http://schemas.microsoft.com/office/drawing/2014/main" id="{DBE12754-92D2-3245-93D5-6ED5578044AD}"/>
              </a:ext>
            </a:extLst>
          </p:cNvPr>
          <p:cNvSpPr/>
          <p:nvPr userDrawn="1"/>
        </p:nvSpPr>
        <p:spPr>
          <a:xfrm>
            <a:off x="8774634" y="1382933"/>
            <a:ext cx="601800" cy="601800"/>
          </a:xfrm>
          <a:prstGeom prst="donut">
            <a:avLst>
              <a:gd name="adj" fmla="val 1512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ドーナツ 15">
            <a:extLst>
              <a:ext uri="{FF2B5EF4-FFF2-40B4-BE49-F238E27FC236}">
                <a16:creationId xmlns:a16="http://schemas.microsoft.com/office/drawing/2014/main" id="{156C4D38-F8DC-4C42-B3E0-0B270C30D321}"/>
              </a:ext>
            </a:extLst>
          </p:cNvPr>
          <p:cNvSpPr/>
          <p:nvPr userDrawn="1"/>
        </p:nvSpPr>
        <p:spPr>
          <a:xfrm>
            <a:off x="9441558" y="1719461"/>
            <a:ext cx="1158183" cy="1158183"/>
          </a:xfrm>
          <a:prstGeom prst="donut">
            <a:avLst>
              <a:gd name="adj" fmla="val 17121"/>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ドーナツ 17">
            <a:extLst>
              <a:ext uri="{FF2B5EF4-FFF2-40B4-BE49-F238E27FC236}">
                <a16:creationId xmlns:a16="http://schemas.microsoft.com/office/drawing/2014/main" id="{056BC874-53C5-B34F-AD49-7B429A547349}"/>
              </a:ext>
            </a:extLst>
          </p:cNvPr>
          <p:cNvSpPr/>
          <p:nvPr userDrawn="1"/>
        </p:nvSpPr>
        <p:spPr>
          <a:xfrm>
            <a:off x="7601464" y="2535532"/>
            <a:ext cx="290336" cy="290336"/>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ドーナツ 21">
            <a:extLst>
              <a:ext uri="{FF2B5EF4-FFF2-40B4-BE49-F238E27FC236}">
                <a16:creationId xmlns:a16="http://schemas.microsoft.com/office/drawing/2014/main" id="{41663E85-B4DB-CE4E-BBA5-1201936D8941}"/>
              </a:ext>
            </a:extLst>
          </p:cNvPr>
          <p:cNvSpPr/>
          <p:nvPr userDrawn="1"/>
        </p:nvSpPr>
        <p:spPr>
          <a:xfrm>
            <a:off x="9793582" y="3164173"/>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円/楕円 23">
            <a:extLst>
              <a:ext uri="{FF2B5EF4-FFF2-40B4-BE49-F238E27FC236}">
                <a16:creationId xmlns:a16="http://schemas.microsoft.com/office/drawing/2014/main" id="{5F0A982E-0D57-3A4F-AA8E-A08F53307304}"/>
              </a:ext>
            </a:extLst>
          </p:cNvPr>
          <p:cNvSpPr/>
          <p:nvPr userDrawn="1"/>
        </p:nvSpPr>
        <p:spPr>
          <a:xfrm>
            <a:off x="7968768" y="2290405"/>
            <a:ext cx="157969" cy="157969"/>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a:extLst>
              <a:ext uri="{FF2B5EF4-FFF2-40B4-BE49-F238E27FC236}">
                <a16:creationId xmlns:a16="http://schemas.microsoft.com/office/drawing/2014/main" id="{F46A3C72-32D4-8245-A11A-D4F709A21A32}"/>
              </a:ext>
            </a:extLst>
          </p:cNvPr>
          <p:cNvSpPr/>
          <p:nvPr userDrawn="1"/>
        </p:nvSpPr>
        <p:spPr>
          <a:xfrm>
            <a:off x="9075534" y="2303903"/>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a:extLst>
              <a:ext uri="{FF2B5EF4-FFF2-40B4-BE49-F238E27FC236}">
                <a16:creationId xmlns:a16="http://schemas.microsoft.com/office/drawing/2014/main" id="{85EE274E-60F6-D04F-AA75-3D338EB47D32}"/>
              </a:ext>
            </a:extLst>
          </p:cNvPr>
          <p:cNvSpPr/>
          <p:nvPr userDrawn="1"/>
        </p:nvSpPr>
        <p:spPr>
          <a:xfrm>
            <a:off x="7841713" y="2096486"/>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a:extLst>
              <a:ext uri="{FF2B5EF4-FFF2-40B4-BE49-F238E27FC236}">
                <a16:creationId xmlns:a16="http://schemas.microsoft.com/office/drawing/2014/main" id="{1F366A82-634C-CB41-B021-CB7C7AE592BB}"/>
              </a:ext>
            </a:extLst>
          </p:cNvPr>
          <p:cNvSpPr/>
          <p:nvPr userDrawn="1"/>
        </p:nvSpPr>
        <p:spPr>
          <a:xfrm>
            <a:off x="9574543" y="3246079"/>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a:extLst>
              <a:ext uri="{FF2B5EF4-FFF2-40B4-BE49-F238E27FC236}">
                <a16:creationId xmlns:a16="http://schemas.microsoft.com/office/drawing/2014/main" id="{9D4DF54F-AEA5-754A-B5A4-D294F06AA835}"/>
              </a:ext>
            </a:extLst>
          </p:cNvPr>
          <p:cNvSpPr/>
          <p:nvPr userDrawn="1"/>
        </p:nvSpPr>
        <p:spPr>
          <a:xfrm>
            <a:off x="8910654" y="2582210"/>
            <a:ext cx="98490" cy="9849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a:extLst>
              <a:ext uri="{FF2B5EF4-FFF2-40B4-BE49-F238E27FC236}">
                <a16:creationId xmlns:a16="http://schemas.microsoft.com/office/drawing/2014/main" id="{C21CA957-293B-7C43-8A0B-F5BFEA9AB925}"/>
              </a:ext>
            </a:extLst>
          </p:cNvPr>
          <p:cNvSpPr/>
          <p:nvPr userDrawn="1"/>
        </p:nvSpPr>
        <p:spPr>
          <a:xfrm>
            <a:off x="9673033" y="3555388"/>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descr="ホイール, 挿絵 が含まれている画像&#10;&#10;自動的に生成された説明">
            <a:extLst>
              <a:ext uri="{FF2B5EF4-FFF2-40B4-BE49-F238E27FC236}">
                <a16:creationId xmlns:a16="http://schemas.microsoft.com/office/drawing/2014/main" id="{E95662E7-0F3F-7B48-9BF8-D2E9CBBA66B2}"/>
              </a:ext>
            </a:extLst>
          </p:cNvPr>
          <p:cNvPicPr>
            <a:picLocks noChangeAspect="1"/>
          </p:cNvPicPr>
          <p:nvPr userDrawn="1"/>
        </p:nvPicPr>
        <p:blipFill>
          <a:blip r:embed="rId6"/>
          <a:stretch>
            <a:fillRect/>
          </a:stretch>
        </p:blipFill>
        <p:spPr>
          <a:xfrm>
            <a:off x="8943583" y="276107"/>
            <a:ext cx="3081403" cy="533083"/>
          </a:xfrm>
          <a:prstGeom prst="rect">
            <a:avLst/>
          </a:prstGeom>
        </p:spPr>
      </p:pic>
    </p:spTree>
    <p:extLst>
      <p:ext uri="{BB962C8B-B14F-4D97-AF65-F5344CB8AC3E}">
        <p14:creationId xmlns:p14="http://schemas.microsoft.com/office/powerpoint/2010/main" val="5558747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EC0E3566-0934-3248-ABC8-1CAB5CB9AF34}"/>
              </a:ext>
            </a:extLst>
          </p:cNvPr>
          <p:cNvGrpSpPr/>
          <p:nvPr userDrawn="1"/>
        </p:nvGrpSpPr>
        <p:grpSpPr>
          <a:xfrm>
            <a:off x="0" y="0"/>
            <a:ext cx="12200974" cy="6858000"/>
            <a:chOff x="15498" y="0"/>
            <a:chExt cx="12185476" cy="6849289"/>
          </a:xfrm>
        </p:grpSpPr>
        <p:pic>
          <p:nvPicPr>
            <p:cNvPr id="8" name="図 7" descr="モニター, 画面, テレビ が含まれている画像&#10;&#10;自動的に生成された説明">
              <a:extLst>
                <a:ext uri="{FF2B5EF4-FFF2-40B4-BE49-F238E27FC236}">
                  <a16:creationId xmlns:a16="http://schemas.microsoft.com/office/drawing/2014/main" id="{0660BD8A-4CE2-E441-A8B9-DBED42755A1F}"/>
                </a:ext>
              </a:extLst>
            </p:cNvPr>
            <p:cNvPicPr>
              <a:picLocks noChangeAspect="1"/>
            </p:cNvPicPr>
            <p:nvPr userDrawn="1"/>
          </p:nvPicPr>
          <p:blipFill rotWithShape="1">
            <a:blip r:embed="rId2">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l="11159" t="35852" r="11163" b="36000"/>
            <a:stretch/>
          </p:blipFill>
          <p:spPr>
            <a:xfrm>
              <a:off x="15498" y="0"/>
              <a:ext cx="12185476" cy="4033520"/>
            </a:xfrm>
            <a:prstGeom prst="rect">
              <a:avLst/>
            </a:prstGeom>
          </p:spPr>
        </p:pic>
        <p:pic>
          <p:nvPicPr>
            <p:cNvPr id="9" name="図 8" descr="モニター, 画面, テレビ が含まれている画像&#10;&#10;自動的に生成された説明">
              <a:extLst>
                <a:ext uri="{FF2B5EF4-FFF2-40B4-BE49-F238E27FC236}">
                  <a16:creationId xmlns:a16="http://schemas.microsoft.com/office/drawing/2014/main" id="{C84F2EB2-5E18-1541-8F09-A97C4415C2C3}"/>
                </a:ext>
              </a:extLst>
            </p:cNvPr>
            <p:cNvPicPr>
              <a:picLocks noChangeAspect="1"/>
            </p:cNvPicPr>
            <p:nvPr userDrawn="1"/>
          </p:nvPicPr>
          <p:blipFill rotWithShape="1">
            <a:blip r:embed="rId3">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a:stretch/>
          </p:blipFill>
          <p:spPr>
            <a:xfrm flipV="1">
              <a:off x="15498" y="4033520"/>
              <a:ext cx="12185476" cy="2815769"/>
            </a:xfrm>
            <a:prstGeom prst="rect">
              <a:avLst/>
            </a:prstGeom>
          </p:spPr>
        </p:pic>
      </p:grpSp>
      <p:pic>
        <p:nvPicPr>
          <p:cNvPr id="20" name="図 19">
            <a:extLst>
              <a:ext uri="{FF2B5EF4-FFF2-40B4-BE49-F238E27FC236}">
                <a16:creationId xmlns:a16="http://schemas.microsoft.com/office/drawing/2014/main" id="{87EA3C5A-1FE4-4E44-80BB-FA82C25CE6D8}"/>
              </a:ext>
            </a:extLst>
          </p:cNvPr>
          <p:cNvPicPr>
            <a:picLocks noChangeAspect="1"/>
          </p:cNvPicPr>
          <p:nvPr userDrawn="1"/>
        </p:nvPicPr>
        <p:blipFill rotWithShape="1">
          <a:blip r:embed="rId4">
            <a:extLst>
              <a:ext uri="{28A0092B-C50C-407E-A947-70E740481C1C}">
                <a14:useLocalDpi xmlns:a14="http://schemas.microsoft.com/office/drawing/2010/main"/>
              </a:ext>
            </a:extLst>
          </a:blip>
          <a:srcRect l="17255" t="17243" r="-208" b="-304"/>
          <a:stretch/>
        </p:blipFill>
        <p:spPr>
          <a:xfrm>
            <a:off x="0" y="0"/>
            <a:ext cx="4967834" cy="4974486"/>
          </a:xfrm>
          <a:prstGeom prst="rect">
            <a:avLst/>
          </a:prstGeom>
        </p:spPr>
      </p:pic>
      <p:pic>
        <p:nvPicPr>
          <p:cNvPr id="12" name="図 11" descr="建物, ビデオ, 大きい, ゾウ が含まれている画像&#10;&#10;自動的に生成された説明">
            <a:extLst>
              <a:ext uri="{FF2B5EF4-FFF2-40B4-BE49-F238E27FC236}">
                <a16:creationId xmlns:a16="http://schemas.microsoft.com/office/drawing/2014/main" id="{EE418DA3-6BA6-F04B-8626-46B1D53A4E3C}"/>
              </a:ext>
            </a:extLst>
          </p:cNvPr>
          <p:cNvPicPr>
            <a:picLocks noChangeAspect="1"/>
          </p:cNvPicPr>
          <p:nvPr userDrawn="1"/>
        </p:nvPicPr>
        <p:blipFill rotWithShape="1">
          <a:blip r:embed="rId5">
            <a:alphaModFix amt="85000"/>
            <a:extLst>
              <a:ext uri="{28A0092B-C50C-407E-A947-70E740481C1C}">
                <a14:useLocalDpi xmlns:a14="http://schemas.microsoft.com/office/drawing/2010/main"/>
              </a:ext>
            </a:extLst>
          </a:blip>
          <a:srcRect l="1" r="29724" b="16667"/>
          <a:stretch/>
        </p:blipFill>
        <p:spPr>
          <a:xfrm>
            <a:off x="-8974" y="0"/>
            <a:ext cx="12200974" cy="6858001"/>
          </a:xfrm>
          <a:prstGeom prst="rect">
            <a:avLst/>
          </a:prstGeom>
        </p:spPr>
      </p:pic>
      <p:sp>
        <p:nvSpPr>
          <p:cNvPr id="2" name="タイトル 1">
            <a:extLst>
              <a:ext uri="{FF2B5EF4-FFF2-40B4-BE49-F238E27FC236}">
                <a16:creationId xmlns:a16="http://schemas.microsoft.com/office/drawing/2014/main" id="{B72710F2-724A-1A46-9AB9-B8164423002F}"/>
              </a:ext>
            </a:extLst>
          </p:cNvPr>
          <p:cNvSpPr>
            <a:spLocks noGrp="1"/>
          </p:cNvSpPr>
          <p:nvPr>
            <p:ph type="ctrTitle"/>
          </p:nvPr>
        </p:nvSpPr>
        <p:spPr>
          <a:xfrm>
            <a:off x="713237" y="1486900"/>
            <a:ext cx="11023376" cy="2387600"/>
          </a:xfrm>
        </p:spPr>
        <p:txBody>
          <a:bodyPr anchor="b">
            <a:noAutofit/>
          </a:bodyPr>
          <a:lstStyle>
            <a:lvl1pPr algn="l">
              <a:defRPr sz="4400" b="1">
                <a:solidFill>
                  <a:schemeClr val="bg1"/>
                </a:solidFill>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7394971-0DDF-0740-8746-5856244AF51C}"/>
              </a:ext>
            </a:extLst>
          </p:cNvPr>
          <p:cNvSpPr>
            <a:spLocks noGrp="1"/>
          </p:cNvSpPr>
          <p:nvPr>
            <p:ph type="subTitle" idx="1"/>
          </p:nvPr>
        </p:nvSpPr>
        <p:spPr>
          <a:xfrm>
            <a:off x="706120" y="4002961"/>
            <a:ext cx="9144000" cy="1655762"/>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58CE1903-A028-8842-A066-988EFFAABD3A}"/>
              </a:ext>
            </a:extLst>
          </p:cNvPr>
          <p:cNvSpPr>
            <a:spLocks noGrp="1"/>
          </p:cNvSpPr>
          <p:nvPr>
            <p:ph type="sldNum" sz="quarter" idx="12"/>
          </p:nvPr>
        </p:nvSpPr>
        <p:spPr>
          <a:xfrm>
            <a:off x="9324583" y="6356350"/>
            <a:ext cx="2743200" cy="365125"/>
          </a:xfrm>
        </p:spPr>
        <p:txBody>
          <a:bodyPr/>
          <a:lstStyle>
            <a:lvl1pPr>
              <a:defRPr>
                <a:solidFill>
                  <a:schemeClr val="bg1"/>
                </a:solidFill>
              </a:defRPr>
            </a:lvl1pPr>
          </a:lstStyle>
          <a:p>
            <a:fld id="{7119817F-A942-A842-AA54-F186C5491701}" type="slidenum">
              <a:rPr lang="ja-JP" altLang="en-US" smtClean="0"/>
              <a:pPr/>
              <a:t>‹#›</a:t>
            </a:fld>
            <a:endParaRPr lang="ja-JP" altLang="en-US"/>
          </a:p>
        </p:txBody>
      </p:sp>
      <p:pic>
        <p:nvPicPr>
          <p:cNvPr id="32" name="図 31" descr="ホイール, 挿絵 が含まれている画像&#10;&#10;自動的に生成された説明">
            <a:extLst>
              <a:ext uri="{FF2B5EF4-FFF2-40B4-BE49-F238E27FC236}">
                <a16:creationId xmlns:a16="http://schemas.microsoft.com/office/drawing/2014/main" id="{62B08CDB-5443-6747-AB4C-8B961388FDA2}"/>
              </a:ext>
            </a:extLst>
          </p:cNvPr>
          <p:cNvPicPr>
            <a:picLocks noChangeAspect="1"/>
          </p:cNvPicPr>
          <p:nvPr userDrawn="1"/>
        </p:nvPicPr>
        <p:blipFill>
          <a:blip r:embed="rId6"/>
          <a:stretch>
            <a:fillRect/>
          </a:stretch>
        </p:blipFill>
        <p:spPr>
          <a:xfrm>
            <a:off x="8943583" y="276107"/>
            <a:ext cx="3081403" cy="533083"/>
          </a:xfrm>
          <a:prstGeom prst="rect">
            <a:avLst/>
          </a:prstGeom>
        </p:spPr>
      </p:pic>
      <p:grpSp>
        <p:nvGrpSpPr>
          <p:cNvPr id="4" name="グループ化 3">
            <a:extLst>
              <a:ext uri="{FF2B5EF4-FFF2-40B4-BE49-F238E27FC236}">
                <a16:creationId xmlns:a16="http://schemas.microsoft.com/office/drawing/2014/main" id="{3C257BDB-2C13-2F4C-82CE-C5C03C82AB85}"/>
              </a:ext>
            </a:extLst>
          </p:cNvPr>
          <p:cNvGrpSpPr/>
          <p:nvPr userDrawn="1"/>
        </p:nvGrpSpPr>
        <p:grpSpPr>
          <a:xfrm>
            <a:off x="127621" y="-2"/>
            <a:ext cx="4054582" cy="3067127"/>
            <a:chOff x="127621" y="-2"/>
            <a:chExt cx="4054582" cy="3067127"/>
          </a:xfrm>
        </p:grpSpPr>
        <p:pic>
          <p:nvPicPr>
            <p:cNvPr id="23" name="図 22">
              <a:extLst>
                <a:ext uri="{FF2B5EF4-FFF2-40B4-BE49-F238E27FC236}">
                  <a16:creationId xmlns:a16="http://schemas.microsoft.com/office/drawing/2014/main" id="{4E85292E-97C1-974B-9703-C6BE8B173563}"/>
                </a:ext>
              </a:extLst>
            </p:cNvPr>
            <p:cNvPicPr>
              <a:picLocks noChangeAspect="1"/>
            </p:cNvPicPr>
            <p:nvPr userDrawn="1"/>
          </p:nvPicPr>
          <p:blipFill rotWithShape="1">
            <a:blip r:embed="rId7">
              <a:extLst>
                <a:ext uri="{28A0092B-C50C-407E-A947-70E740481C1C}">
                  <a14:useLocalDpi xmlns:a14="http://schemas.microsoft.com/office/drawing/2010/main"/>
                </a:ext>
              </a:extLst>
            </a:blip>
            <a:srcRect l="5655" t="10556" b="36828"/>
            <a:stretch/>
          </p:blipFill>
          <p:spPr>
            <a:xfrm>
              <a:off x="127621" y="-2"/>
              <a:ext cx="4054582" cy="3067127"/>
            </a:xfrm>
            <a:prstGeom prst="rect">
              <a:avLst/>
            </a:prstGeom>
          </p:spPr>
        </p:pic>
        <p:sp>
          <p:nvSpPr>
            <p:cNvPr id="33" name="円/楕円 32">
              <a:extLst>
                <a:ext uri="{FF2B5EF4-FFF2-40B4-BE49-F238E27FC236}">
                  <a16:creationId xmlns:a16="http://schemas.microsoft.com/office/drawing/2014/main" id="{CEA6FF7A-F8E9-5540-BF05-CA0FF34E9C30}"/>
                </a:ext>
              </a:extLst>
            </p:cNvPr>
            <p:cNvSpPr/>
            <p:nvPr userDrawn="1"/>
          </p:nvSpPr>
          <p:spPr>
            <a:xfrm>
              <a:off x="3780109" y="1044171"/>
              <a:ext cx="112242" cy="1122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444650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6218992A-1C59-2E4C-AE71-A0560A99FE14}"/>
              </a:ext>
            </a:extLst>
          </p:cNvPr>
          <p:cNvGrpSpPr/>
          <p:nvPr userDrawn="1"/>
        </p:nvGrpSpPr>
        <p:grpSpPr>
          <a:xfrm>
            <a:off x="0" y="0"/>
            <a:ext cx="12200974" cy="6858000"/>
            <a:chOff x="15498" y="0"/>
            <a:chExt cx="12185476" cy="6849289"/>
          </a:xfrm>
        </p:grpSpPr>
        <p:pic>
          <p:nvPicPr>
            <p:cNvPr id="9" name="図 8" descr="モニター, 画面, テレビ が含まれている画像&#10;&#10;自動的に生成された説明">
              <a:extLst>
                <a:ext uri="{FF2B5EF4-FFF2-40B4-BE49-F238E27FC236}">
                  <a16:creationId xmlns:a16="http://schemas.microsoft.com/office/drawing/2014/main" id="{09154A65-AC2C-8D45-8553-932898A87264}"/>
                </a:ext>
              </a:extLst>
            </p:cNvPr>
            <p:cNvPicPr>
              <a:picLocks noChangeAspect="1"/>
            </p:cNvPicPr>
            <p:nvPr userDrawn="1"/>
          </p:nvPicPr>
          <p:blipFill rotWithShape="1">
            <a:blip r:embed="rId2">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l="11159" t="35852" r="11163" b="36000"/>
            <a:stretch/>
          </p:blipFill>
          <p:spPr>
            <a:xfrm>
              <a:off x="15498" y="0"/>
              <a:ext cx="12185476" cy="4033520"/>
            </a:xfrm>
            <a:prstGeom prst="rect">
              <a:avLst/>
            </a:prstGeom>
          </p:spPr>
        </p:pic>
        <p:pic>
          <p:nvPicPr>
            <p:cNvPr id="10" name="図 9" descr="モニター, 画面, テレビ が含まれている画像&#10;&#10;自動的に生成された説明">
              <a:extLst>
                <a:ext uri="{FF2B5EF4-FFF2-40B4-BE49-F238E27FC236}">
                  <a16:creationId xmlns:a16="http://schemas.microsoft.com/office/drawing/2014/main" id="{047B3637-0D3C-9A43-8E5D-BA0F8B7CC9BF}"/>
                </a:ext>
              </a:extLst>
            </p:cNvPr>
            <p:cNvPicPr>
              <a:picLocks noChangeAspect="1"/>
            </p:cNvPicPr>
            <p:nvPr userDrawn="1"/>
          </p:nvPicPr>
          <p:blipFill rotWithShape="1">
            <a:blip r:embed="rId3">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a:stretch/>
          </p:blipFill>
          <p:spPr>
            <a:xfrm flipV="1">
              <a:off x="15498" y="4033520"/>
              <a:ext cx="12185476" cy="2815769"/>
            </a:xfrm>
            <a:prstGeom prst="rect">
              <a:avLst/>
            </a:prstGeom>
          </p:spPr>
        </p:pic>
      </p:grpSp>
      <p:sp>
        <p:nvSpPr>
          <p:cNvPr id="12" name="正方形/長方形 11">
            <a:extLst>
              <a:ext uri="{FF2B5EF4-FFF2-40B4-BE49-F238E27FC236}">
                <a16:creationId xmlns:a16="http://schemas.microsoft.com/office/drawing/2014/main" id="{98300357-E12A-654D-A9B0-4449849E69FE}"/>
              </a:ext>
            </a:extLst>
          </p:cNvPr>
          <p:cNvSpPr/>
          <p:nvPr userDrawn="1"/>
        </p:nvSpPr>
        <p:spPr>
          <a:xfrm>
            <a:off x="0" y="1092200"/>
            <a:ext cx="12200974" cy="576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8FC6004-D78D-BC4C-92FC-034D0A998512}"/>
              </a:ext>
            </a:extLst>
          </p:cNvPr>
          <p:cNvSpPr>
            <a:spLocks noGrp="1"/>
          </p:cNvSpPr>
          <p:nvPr>
            <p:ph type="title"/>
          </p:nvPr>
        </p:nvSpPr>
        <p:spPr>
          <a:xfrm>
            <a:off x="330200" y="227013"/>
            <a:ext cx="8597900" cy="688975"/>
          </a:xfrm>
        </p:spPr>
        <p:txBody>
          <a:bodyPr anchor="ctr">
            <a:noAutofit/>
          </a:bodyPr>
          <a:lstStyle>
            <a:lvl1pPr>
              <a:lnSpc>
                <a:spcPct val="100000"/>
              </a:lnSpc>
              <a:defRPr sz="3200" b="1">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A7AB9F-8BF8-DC45-9C83-E1EA8E7ED9A3}"/>
              </a:ext>
            </a:extLst>
          </p:cNvPr>
          <p:cNvSpPr>
            <a:spLocks noGrp="1"/>
          </p:cNvSpPr>
          <p:nvPr>
            <p:ph idx="1"/>
          </p:nvPr>
        </p:nvSpPr>
        <p:spPr>
          <a:xfrm>
            <a:off x="330200" y="1291431"/>
            <a:ext cx="11645900" cy="5103018"/>
          </a:xfrm>
        </p:spPr>
        <p:txBody>
          <a:bodyPr>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F0F2DE18-49F7-E148-9C37-3E6D5FB77BCB}"/>
              </a:ext>
            </a:extLst>
          </p:cNvPr>
          <p:cNvSpPr>
            <a:spLocks noGrp="1"/>
          </p:cNvSpPr>
          <p:nvPr>
            <p:ph type="sldNum" sz="quarter" idx="12"/>
          </p:nvPr>
        </p:nvSpPr>
        <p:spPr>
          <a:xfrm>
            <a:off x="9232900" y="6356350"/>
            <a:ext cx="2743200" cy="365125"/>
          </a:xfrm>
        </p:spPr>
        <p:txBody>
          <a:bodyPr/>
          <a:lstStyle>
            <a:lvl1pPr>
              <a:defRPr>
                <a:solidFill>
                  <a:schemeClr val="tx2">
                    <a:lumMod val="75000"/>
                  </a:schemeClr>
                </a:solidFill>
              </a:defRPr>
            </a:lvl1pPr>
          </a:lstStyle>
          <a:p>
            <a:fld id="{7119817F-A942-A842-AA54-F186C5491701}" type="slidenum">
              <a:rPr lang="ja-JP" altLang="en-US" smtClean="0"/>
              <a:pPr/>
              <a:t>‹#›</a:t>
            </a:fld>
            <a:endParaRPr lang="ja-JP" altLang="en-US"/>
          </a:p>
        </p:txBody>
      </p:sp>
      <p:pic>
        <p:nvPicPr>
          <p:cNvPr id="17" name="図 16" descr="ホイール, 挿絵 が含まれている画像&#10;&#10;自動的に生成された説明">
            <a:extLst>
              <a:ext uri="{FF2B5EF4-FFF2-40B4-BE49-F238E27FC236}">
                <a16:creationId xmlns:a16="http://schemas.microsoft.com/office/drawing/2014/main" id="{DA73E7C2-01FA-DA4D-B162-4ED95178DACA}"/>
              </a:ext>
            </a:extLst>
          </p:cNvPr>
          <p:cNvPicPr>
            <a:picLocks noChangeAspect="1"/>
          </p:cNvPicPr>
          <p:nvPr userDrawn="1"/>
        </p:nvPicPr>
        <p:blipFill>
          <a:blip r:embed="rId4"/>
          <a:stretch>
            <a:fillRect/>
          </a:stretch>
        </p:blipFill>
        <p:spPr>
          <a:xfrm>
            <a:off x="8943583" y="276107"/>
            <a:ext cx="3081403" cy="533083"/>
          </a:xfrm>
          <a:prstGeom prst="rect">
            <a:avLst/>
          </a:prstGeom>
        </p:spPr>
      </p:pic>
    </p:spTree>
    <p:extLst>
      <p:ext uri="{BB962C8B-B14F-4D97-AF65-F5344CB8AC3E}">
        <p14:creationId xmlns:p14="http://schemas.microsoft.com/office/powerpoint/2010/main" val="92839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C6E888B8-2722-BD40-8F92-4ACC611124BE}"/>
              </a:ext>
            </a:extLst>
          </p:cNvPr>
          <p:cNvPicPr>
            <a:picLocks noChangeAspect="1"/>
          </p:cNvPicPr>
          <p:nvPr userDrawn="1"/>
        </p:nvPicPr>
        <p:blipFill rotWithShape="1">
          <a:blip r:embed="rId2">
            <a:alphaModFix amt="30000"/>
            <a:extLst>
              <a:ext uri="{28A0092B-C50C-407E-A947-70E740481C1C}">
                <a14:useLocalDpi xmlns:a14="http://schemas.microsoft.com/office/drawing/2010/main"/>
              </a:ext>
            </a:extLst>
          </a:blip>
          <a:srcRect r="4189"/>
          <a:stretch/>
        </p:blipFill>
        <p:spPr>
          <a:xfrm flipV="1">
            <a:off x="8760645" y="3022600"/>
            <a:ext cx="3431355" cy="3454400"/>
          </a:xfrm>
          <a:prstGeom prst="rect">
            <a:avLst/>
          </a:prstGeom>
        </p:spPr>
      </p:pic>
      <p:grpSp>
        <p:nvGrpSpPr>
          <p:cNvPr id="15" name="グループ化 14">
            <a:extLst>
              <a:ext uri="{FF2B5EF4-FFF2-40B4-BE49-F238E27FC236}">
                <a16:creationId xmlns:a16="http://schemas.microsoft.com/office/drawing/2014/main" id="{FB7462F0-F45F-614B-9826-1BE23AE57CB0}"/>
              </a:ext>
            </a:extLst>
          </p:cNvPr>
          <p:cNvGrpSpPr/>
          <p:nvPr userDrawn="1"/>
        </p:nvGrpSpPr>
        <p:grpSpPr>
          <a:xfrm>
            <a:off x="0" y="750888"/>
            <a:ext cx="4054582" cy="5847031"/>
            <a:chOff x="-370023" y="946974"/>
            <a:chExt cx="3630592" cy="5235603"/>
          </a:xfrm>
        </p:grpSpPr>
        <p:pic>
          <p:nvPicPr>
            <p:cNvPr id="16" name="図 15">
              <a:extLst>
                <a:ext uri="{FF2B5EF4-FFF2-40B4-BE49-F238E27FC236}">
                  <a16:creationId xmlns:a16="http://schemas.microsoft.com/office/drawing/2014/main" id="{88AC0DA8-DC80-8941-BD82-2A151FACEA2C}"/>
                </a:ext>
              </a:extLst>
            </p:cNvPr>
            <p:cNvPicPr>
              <a:picLocks noChangeAspect="1"/>
            </p:cNvPicPr>
            <p:nvPr userDrawn="1"/>
          </p:nvPicPr>
          <p:blipFill rotWithShape="1">
            <a:blip r:embed="rId3">
              <a:alphaModFix amt="30000"/>
              <a:extLst>
                <a:ext uri="{28A0092B-C50C-407E-A947-70E740481C1C}">
                  <a14:useLocalDpi xmlns:a14="http://schemas.microsoft.com/office/drawing/2010/main"/>
                </a:ext>
              </a:extLst>
            </a:blip>
            <a:srcRect l="5655" t="-305"/>
            <a:stretch/>
          </p:blipFill>
          <p:spPr>
            <a:xfrm>
              <a:off x="-370023" y="946974"/>
              <a:ext cx="3630592" cy="5235603"/>
            </a:xfrm>
            <a:prstGeom prst="rect">
              <a:avLst/>
            </a:prstGeom>
          </p:spPr>
        </p:pic>
        <p:sp>
          <p:nvSpPr>
            <p:cNvPr id="17" name="円/楕円 16">
              <a:extLst>
                <a:ext uri="{FF2B5EF4-FFF2-40B4-BE49-F238E27FC236}">
                  <a16:creationId xmlns:a16="http://schemas.microsoft.com/office/drawing/2014/main" id="{FD447691-CD9D-7E4A-8D81-A3CF79822E63}"/>
                </a:ext>
              </a:extLst>
            </p:cNvPr>
            <p:cNvSpPr/>
            <p:nvPr userDrawn="1"/>
          </p:nvSpPr>
          <p:spPr>
            <a:xfrm>
              <a:off x="323781" y="5093464"/>
              <a:ext cx="218385" cy="21838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68FC6004-D78D-BC4C-92FC-034D0A998512}"/>
              </a:ext>
            </a:extLst>
          </p:cNvPr>
          <p:cNvSpPr>
            <a:spLocks noGrp="1"/>
          </p:cNvSpPr>
          <p:nvPr>
            <p:ph type="title"/>
          </p:nvPr>
        </p:nvSpPr>
        <p:spPr>
          <a:xfrm>
            <a:off x="330200" y="227013"/>
            <a:ext cx="8597900" cy="688975"/>
          </a:xfrm>
        </p:spPr>
        <p:txBody>
          <a:bodyPr anchor="ctr">
            <a:noAutofit/>
          </a:bodyPr>
          <a:lstStyle>
            <a:lvl1pPr>
              <a:lnSpc>
                <a:spcPct val="100000"/>
              </a:lnSpc>
              <a:defRPr sz="3200" b="1">
                <a:solidFill>
                  <a:schemeClr val="tx2">
                    <a:lumMod val="75000"/>
                  </a:schemeClr>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A7AB9F-8BF8-DC45-9C83-E1EA8E7ED9A3}"/>
              </a:ext>
            </a:extLst>
          </p:cNvPr>
          <p:cNvSpPr>
            <a:spLocks noGrp="1"/>
          </p:cNvSpPr>
          <p:nvPr>
            <p:ph idx="1"/>
          </p:nvPr>
        </p:nvSpPr>
        <p:spPr>
          <a:xfrm>
            <a:off x="330200" y="1291431"/>
            <a:ext cx="11645900" cy="5103018"/>
          </a:xfrm>
        </p:spPr>
        <p:txBody>
          <a:bodyPr>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F0F2DE18-49F7-E148-9C37-3E6D5FB77BCB}"/>
              </a:ext>
            </a:extLst>
          </p:cNvPr>
          <p:cNvSpPr>
            <a:spLocks noGrp="1"/>
          </p:cNvSpPr>
          <p:nvPr>
            <p:ph type="sldNum" sz="quarter" idx="12"/>
          </p:nvPr>
        </p:nvSpPr>
        <p:spPr>
          <a:xfrm>
            <a:off x="9232900" y="6356350"/>
            <a:ext cx="2743200" cy="365125"/>
          </a:xfrm>
        </p:spPr>
        <p:txBody>
          <a:bodyPr/>
          <a:lstStyle>
            <a:lvl1pPr>
              <a:defRPr>
                <a:solidFill>
                  <a:schemeClr val="tx2">
                    <a:lumMod val="75000"/>
                  </a:schemeClr>
                </a:solidFill>
              </a:defRPr>
            </a:lvl1pPr>
          </a:lstStyle>
          <a:p>
            <a:fld id="{7119817F-A942-A842-AA54-F186C5491701}" type="slidenum">
              <a:rPr lang="ja-JP" altLang="en-US" smtClean="0"/>
              <a:pPr/>
              <a:t>‹#›</a:t>
            </a:fld>
            <a:endParaRPr lang="ja-JP" altLang="en-US"/>
          </a:p>
        </p:txBody>
      </p:sp>
      <p:pic>
        <p:nvPicPr>
          <p:cNvPr id="5" name="図 4" descr="建物, ホイール, 挿絵 が含まれている画像&#10;&#10;自動的に生成された説明">
            <a:extLst>
              <a:ext uri="{FF2B5EF4-FFF2-40B4-BE49-F238E27FC236}">
                <a16:creationId xmlns:a16="http://schemas.microsoft.com/office/drawing/2014/main" id="{C57B1637-4423-CE46-8C89-6E2DC78B8158}"/>
              </a:ext>
            </a:extLst>
          </p:cNvPr>
          <p:cNvPicPr>
            <a:picLocks noChangeAspect="1"/>
          </p:cNvPicPr>
          <p:nvPr userDrawn="1"/>
        </p:nvPicPr>
        <p:blipFill>
          <a:blip r:embed="rId4"/>
          <a:stretch>
            <a:fillRect/>
          </a:stretch>
        </p:blipFill>
        <p:spPr>
          <a:xfrm>
            <a:off x="8946668" y="299613"/>
            <a:ext cx="3058960" cy="529200"/>
          </a:xfrm>
          <a:prstGeom prst="rect">
            <a:avLst/>
          </a:prstGeom>
        </p:spPr>
      </p:pic>
    </p:spTree>
    <p:extLst>
      <p:ext uri="{BB962C8B-B14F-4D97-AF65-F5344CB8AC3E}">
        <p14:creationId xmlns:p14="http://schemas.microsoft.com/office/powerpoint/2010/main" val="372732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49353A-EA42-024E-B1D1-DE74A714762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7F0E44-8B27-044B-9742-88511D298C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C8D0527-855B-214C-9286-49CC19ACF175}"/>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02475418-11C7-174E-93E9-E843DCA5A4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D8FEA1-94D9-D54C-80C9-2A0E3CB16EC0}"/>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389665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3C407308-7FF1-514D-B436-973A7437510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DF9AFD09-8AC9-0144-AB94-7779B35CFA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553A67-AC21-F140-ACE2-CE6B742275FE}"/>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
        <p:nvSpPr>
          <p:cNvPr id="8" name="ドーナツ 7">
            <a:extLst>
              <a:ext uri="{FF2B5EF4-FFF2-40B4-BE49-F238E27FC236}">
                <a16:creationId xmlns:a16="http://schemas.microsoft.com/office/drawing/2014/main" id="{8A5E7B68-4559-4B42-8912-7D88FF7B29B0}"/>
              </a:ext>
            </a:extLst>
          </p:cNvPr>
          <p:cNvSpPr>
            <a:spLocks noChangeAspect="1"/>
          </p:cNvSpPr>
          <p:nvPr userDrawn="1"/>
        </p:nvSpPr>
        <p:spPr>
          <a:xfrm>
            <a:off x="1443948" y="-479044"/>
            <a:ext cx="9304103" cy="9304103"/>
          </a:xfrm>
          <a:prstGeom prst="donut">
            <a:avLst>
              <a:gd name="adj" fmla="val 24639"/>
            </a:avLst>
          </a:prstGeom>
          <a:gradFill flip="none" rotWithShape="1">
            <a:gsLst>
              <a:gs pos="0">
                <a:srgbClr val="3075F4"/>
              </a:gs>
              <a:gs pos="100000">
                <a:srgbClr val="00A5F8"/>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9" name="グループ化 8">
            <a:extLst>
              <a:ext uri="{FF2B5EF4-FFF2-40B4-BE49-F238E27FC236}">
                <a16:creationId xmlns:a16="http://schemas.microsoft.com/office/drawing/2014/main" id="{64D2F397-C837-BA43-A6CE-5C1C5CCB9AAA}"/>
              </a:ext>
            </a:extLst>
          </p:cNvPr>
          <p:cNvGrpSpPr/>
          <p:nvPr userDrawn="1"/>
        </p:nvGrpSpPr>
        <p:grpSpPr>
          <a:xfrm>
            <a:off x="685800" y="821697"/>
            <a:ext cx="3853495" cy="5214606"/>
            <a:chOff x="-280490" y="126250"/>
            <a:chExt cx="3853495" cy="5214606"/>
          </a:xfrm>
        </p:grpSpPr>
        <p:sp>
          <p:nvSpPr>
            <p:cNvPr id="10" name="ドーナツ 9">
              <a:extLst>
                <a:ext uri="{FF2B5EF4-FFF2-40B4-BE49-F238E27FC236}">
                  <a16:creationId xmlns:a16="http://schemas.microsoft.com/office/drawing/2014/main" id="{7B714583-C508-3844-8477-E030718842E5}"/>
                </a:ext>
              </a:extLst>
            </p:cNvPr>
            <p:cNvSpPr/>
            <p:nvPr userDrawn="1"/>
          </p:nvSpPr>
          <p:spPr>
            <a:xfrm>
              <a:off x="1035145" y="126250"/>
              <a:ext cx="1248050" cy="1248050"/>
            </a:xfrm>
            <a:prstGeom prst="donut">
              <a:avLst>
                <a:gd name="adj" fmla="val 13585"/>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ドーナツ 10">
              <a:extLst>
                <a:ext uri="{FF2B5EF4-FFF2-40B4-BE49-F238E27FC236}">
                  <a16:creationId xmlns:a16="http://schemas.microsoft.com/office/drawing/2014/main" id="{3DA6389E-EDB9-0341-AFF3-9EF5D246547B}"/>
                </a:ext>
              </a:extLst>
            </p:cNvPr>
            <p:cNvSpPr/>
            <p:nvPr userDrawn="1"/>
          </p:nvSpPr>
          <p:spPr>
            <a:xfrm>
              <a:off x="476834" y="1648155"/>
              <a:ext cx="620411" cy="620411"/>
            </a:xfrm>
            <a:prstGeom prst="donut">
              <a:avLst>
                <a:gd name="adj" fmla="val 994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ドーナツ 11">
              <a:extLst>
                <a:ext uri="{FF2B5EF4-FFF2-40B4-BE49-F238E27FC236}">
                  <a16:creationId xmlns:a16="http://schemas.microsoft.com/office/drawing/2014/main" id="{31F86645-3889-334F-9142-A276CD022B9F}"/>
                </a:ext>
              </a:extLst>
            </p:cNvPr>
            <p:cNvSpPr/>
            <p:nvPr userDrawn="1"/>
          </p:nvSpPr>
          <p:spPr>
            <a:xfrm>
              <a:off x="784048" y="2039909"/>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ドーナツ 12">
              <a:extLst>
                <a:ext uri="{FF2B5EF4-FFF2-40B4-BE49-F238E27FC236}">
                  <a16:creationId xmlns:a16="http://schemas.microsoft.com/office/drawing/2014/main" id="{2261D750-93BC-204B-9188-12858E4D1926}"/>
                </a:ext>
              </a:extLst>
            </p:cNvPr>
            <p:cNvSpPr/>
            <p:nvPr userDrawn="1"/>
          </p:nvSpPr>
          <p:spPr>
            <a:xfrm>
              <a:off x="3302800" y="1199302"/>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ドーナツ 13">
              <a:extLst>
                <a:ext uri="{FF2B5EF4-FFF2-40B4-BE49-F238E27FC236}">
                  <a16:creationId xmlns:a16="http://schemas.microsoft.com/office/drawing/2014/main" id="{0419DCE1-BDD7-2642-8575-8A3C96F37B94}"/>
                </a:ext>
              </a:extLst>
            </p:cNvPr>
            <p:cNvSpPr/>
            <p:nvPr userDrawn="1"/>
          </p:nvSpPr>
          <p:spPr>
            <a:xfrm>
              <a:off x="582630" y="3004406"/>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ドーナツ 14">
              <a:extLst>
                <a:ext uri="{FF2B5EF4-FFF2-40B4-BE49-F238E27FC236}">
                  <a16:creationId xmlns:a16="http://schemas.microsoft.com/office/drawing/2014/main" id="{A5C4840D-3966-B642-9287-1A3FFB406F89}"/>
                </a:ext>
              </a:extLst>
            </p:cNvPr>
            <p:cNvSpPr/>
            <p:nvPr userDrawn="1"/>
          </p:nvSpPr>
          <p:spPr>
            <a:xfrm>
              <a:off x="-280490" y="3866231"/>
              <a:ext cx="1002308" cy="1002308"/>
            </a:xfrm>
            <a:prstGeom prst="donut">
              <a:avLst>
                <a:gd name="adj" fmla="val 11611"/>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ドーナツ 15">
              <a:extLst>
                <a:ext uri="{FF2B5EF4-FFF2-40B4-BE49-F238E27FC236}">
                  <a16:creationId xmlns:a16="http://schemas.microsoft.com/office/drawing/2014/main" id="{FE8973AD-5BF4-A044-A1B1-97D22893D35A}"/>
                </a:ext>
              </a:extLst>
            </p:cNvPr>
            <p:cNvSpPr/>
            <p:nvPr userDrawn="1"/>
          </p:nvSpPr>
          <p:spPr>
            <a:xfrm>
              <a:off x="2243728" y="4562480"/>
              <a:ext cx="778376" cy="778376"/>
            </a:xfrm>
            <a:prstGeom prst="donut">
              <a:avLst>
                <a:gd name="adj" fmla="val 568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円/楕円 16">
              <a:extLst>
                <a:ext uri="{FF2B5EF4-FFF2-40B4-BE49-F238E27FC236}">
                  <a16:creationId xmlns:a16="http://schemas.microsoft.com/office/drawing/2014/main" id="{5D1A255F-EC3B-EB43-B981-F56E19C31074}"/>
                </a:ext>
              </a:extLst>
            </p:cNvPr>
            <p:cNvSpPr/>
            <p:nvPr userDrawn="1"/>
          </p:nvSpPr>
          <p:spPr>
            <a:xfrm>
              <a:off x="3009073" y="1389906"/>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a:extLst>
                <a:ext uri="{FF2B5EF4-FFF2-40B4-BE49-F238E27FC236}">
                  <a16:creationId xmlns:a16="http://schemas.microsoft.com/office/drawing/2014/main" id="{E5F5E302-CFAB-BE47-8D93-809ECE67BA0D}"/>
                </a:ext>
              </a:extLst>
            </p:cNvPr>
            <p:cNvSpPr/>
            <p:nvPr userDrawn="1"/>
          </p:nvSpPr>
          <p:spPr>
            <a:xfrm>
              <a:off x="3208037" y="1606987"/>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a:extLst>
                <a:ext uri="{FF2B5EF4-FFF2-40B4-BE49-F238E27FC236}">
                  <a16:creationId xmlns:a16="http://schemas.microsoft.com/office/drawing/2014/main" id="{023C7694-784F-3D43-B712-9B5C82E3EF46}"/>
                </a:ext>
              </a:extLst>
            </p:cNvPr>
            <p:cNvSpPr/>
            <p:nvPr userDrawn="1"/>
          </p:nvSpPr>
          <p:spPr>
            <a:xfrm>
              <a:off x="985900" y="2493868"/>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a:extLst>
                <a:ext uri="{FF2B5EF4-FFF2-40B4-BE49-F238E27FC236}">
                  <a16:creationId xmlns:a16="http://schemas.microsoft.com/office/drawing/2014/main" id="{E8771F16-9417-4B44-84E5-97D5BFFA68DC}"/>
                </a:ext>
              </a:extLst>
            </p:cNvPr>
            <p:cNvSpPr>
              <a:spLocks noChangeAspect="1"/>
            </p:cNvSpPr>
            <p:nvPr userDrawn="1"/>
          </p:nvSpPr>
          <p:spPr>
            <a:xfrm>
              <a:off x="925265" y="2611203"/>
              <a:ext cx="72000" cy="7200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4DADF2EB-9C42-8C46-97FC-F80CA41F5A1E}"/>
                </a:ext>
              </a:extLst>
            </p:cNvPr>
            <p:cNvSpPr/>
            <p:nvPr userDrawn="1"/>
          </p:nvSpPr>
          <p:spPr>
            <a:xfrm>
              <a:off x="177023" y="2256122"/>
              <a:ext cx="152940" cy="15294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E36F7CA9-82B4-674B-AE91-2B5C19DBCD1C}"/>
                </a:ext>
              </a:extLst>
            </p:cNvPr>
            <p:cNvSpPr>
              <a:spLocks noChangeAspect="1"/>
            </p:cNvSpPr>
            <p:nvPr userDrawn="1"/>
          </p:nvSpPr>
          <p:spPr>
            <a:xfrm>
              <a:off x="374873" y="3077394"/>
              <a:ext cx="79200" cy="7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a:extLst>
                <a:ext uri="{FF2B5EF4-FFF2-40B4-BE49-F238E27FC236}">
                  <a16:creationId xmlns:a16="http://schemas.microsoft.com/office/drawing/2014/main" id="{9683EC81-A11A-634B-8660-D4C7D108265B}"/>
                </a:ext>
              </a:extLst>
            </p:cNvPr>
            <p:cNvSpPr/>
            <p:nvPr userDrawn="1"/>
          </p:nvSpPr>
          <p:spPr>
            <a:xfrm>
              <a:off x="3153955" y="897994"/>
              <a:ext cx="152940" cy="158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E1E23356-3FEF-E042-B8C4-367CB975144A}"/>
                </a:ext>
              </a:extLst>
            </p:cNvPr>
            <p:cNvSpPr>
              <a:spLocks noChangeAspect="1"/>
            </p:cNvSpPr>
            <p:nvPr userDrawn="1"/>
          </p:nvSpPr>
          <p:spPr>
            <a:xfrm>
              <a:off x="927076" y="3489853"/>
              <a:ext cx="86400" cy="86400"/>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ドーナツ 24">
              <a:extLst>
                <a:ext uri="{FF2B5EF4-FFF2-40B4-BE49-F238E27FC236}">
                  <a16:creationId xmlns:a16="http://schemas.microsoft.com/office/drawing/2014/main" id="{360D0E57-1FCA-BC4D-8520-5A7BEF2A1EE4}"/>
                </a:ext>
              </a:extLst>
            </p:cNvPr>
            <p:cNvSpPr/>
            <p:nvPr userDrawn="1"/>
          </p:nvSpPr>
          <p:spPr>
            <a:xfrm>
              <a:off x="3012080" y="708982"/>
              <a:ext cx="270205" cy="270205"/>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26" name="グループ化 25">
            <a:extLst>
              <a:ext uri="{FF2B5EF4-FFF2-40B4-BE49-F238E27FC236}">
                <a16:creationId xmlns:a16="http://schemas.microsoft.com/office/drawing/2014/main" id="{42224740-3483-0C42-83B0-CCBEA0276213}"/>
              </a:ext>
            </a:extLst>
          </p:cNvPr>
          <p:cNvGrpSpPr/>
          <p:nvPr userDrawn="1"/>
        </p:nvGrpSpPr>
        <p:grpSpPr>
          <a:xfrm>
            <a:off x="7537182" y="1313045"/>
            <a:ext cx="3575312" cy="3448654"/>
            <a:chOff x="8774151" y="1283561"/>
            <a:chExt cx="3575312" cy="3448654"/>
          </a:xfrm>
        </p:grpSpPr>
        <p:sp>
          <p:nvSpPr>
            <p:cNvPr id="27" name="ドーナツ 26">
              <a:extLst>
                <a:ext uri="{FF2B5EF4-FFF2-40B4-BE49-F238E27FC236}">
                  <a16:creationId xmlns:a16="http://schemas.microsoft.com/office/drawing/2014/main" id="{9F62F0B1-3073-ED47-9DC0-4C5A8BE3AA08}"/>
                </a:ext>
              </a:extLst>
            </p:cNvPr>
            <p:cNvSpPr/>
            <p:nvPr userDrawn="1"/>
          </p:nvSpPr>
          <p:spPr>
            <a:xfrm>
              <a:off x="11191280" y="1763386"/>
              <a:ext cx="1158183" cy="1158183"/>
            </a:xfrm>
            <a:prstGeom prst="donut">
              <a:avLst>
                <a:gd name="adj" fmla="val 17121"/>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ドーナツ 27">
              <a:extLst>
                <a:ext uri="{FF2B5EF4-FFF2-40B4-BE49-F238E27FC236}">
                  <a16:creationId xmlns:a16="http://schemas.microsoft.com/office/drawing/2014/main" id="{899B38CC-A693-F742-9CB3-BB00D76B81D0}"/>
                </a:ext>
              </a:extLst>
            </p:cNvPr>
            <p:cNvSpPr/>
            <p:nvPr userDrawn="1"/>
          </p:nvSpPr>
          <p:spPr>
            <a:xfrm>
              <a:off x="10535946" y="1321633"/>
              <a:ext cx="601800" cy="601800"/>
            </a:xfrm>
            <a:prstGeom prst="donut">
              <a:avLst>
                <a:gd name="adj" fmla="val 15125"/>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ドーナツ 28">
              <a:extLst>
                <a:ext uri="{FF2B5EF4-FFF2-40B4-BE49-F238E27FC236}">
                  <a16:creationId xmlns:a16="http://schemas.microsoft.com/office/drawing/2014/main" id="{5DDBDF32-7B6B-5247-947A-9CF120C26576}"/>
                </a:ext>
              </a:extLst>
            </p:cNvPr>
            <p:cNvSpPr/>
            <p:nvPr userDrawn="1"/>
          </p:nvSpPr>
          <p:spPr>
            <a:xfrm>
              <a:off x="8774151" y="1860177"/>
              <a:ext cx="290336" cy="290336"/>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ドーナツ 29">
              <a:extLst>
                <a:ext uri="{FF2B5EF4-FFF2-40B4-BE49-F238E27FC236}">
                  <a16:creationId xmlns:a16="http://schemas.microsoft.com/office/drawing/2014/main" id="{058A9640-4FF4-E84D-A27D-66779F7076FA}"/>
                </a:ext>
              </a:extLst>
            </p:cNvPr>
            <p:cNvSpPr/>
            <p:nvPr userDrawn="1"/>
          </p:nvSpPr>
          <p:spPr>
            <a:xfrm>
              <a:off x="10959651" y="4112317"/>
              <a:ext cx="291445" cy="291445"/>
            </a:xfrm>
            <a:prstGeom prst="donut">
              <a:avLst>
                <a:gd name="adj" fmla="val 11130"/>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ドーナツ 30">
              <a:extLst>
                <a:ext uri="{FF2B5EF4-FFF2-40B4-BE49-F238E27FC236}">
                  <a16:creationId xmlns:a16="http://schemas.microsoft.com/office/drawing/2014/main" id="{F923D90B-D66D-1949-978E-73D86AC0E02D}"/>
                </a:ext>
              </a:extLst>
            </p:cNvPr>
            <p:cNvSpPr/>
            <p:nvPr userDrawn="1"/>
          </p:nvSpPr>
          <p:spPr>
            <a:xfrm>
              <a:off x="10730253" y="3929912"/>
              <a:ext cx="399541" cy="399541"/>
            </a:xfrm>
            <a:prstGeom prst="donut">
              <a:avLst>
                <a:gd name="adj" fmla="val 11130"/>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ドーナツ 31">
              <a:extLst>
                <a:ext uri="{FF2B5EF4-FFF2-40B4-BE49-F238E27FC236}">
                  <a16:creationId xmlns:a16="http://schemas.microsoft.com/office/drawing/2014/main" id="{CCB44E6A-8229-A540-A8FE-FB86E5884236}"/>
                </a:ext>
              </a:extLst>
            </p:cNvPr>
            <p:cNvSpPr/>
            <p:nvPr userDrawn="1"/>
          </p:nvSpPr>
          <p:spPr>
            <a:xfrm>
              <a:off x="11170572" y="3445399"/>
              <a:ext cx="270205" cy="270205"/>
            </a:xfrm>
            <a:prstGeom prst="donut">
              <a:avLst>
                <a:gd name="adj" fmla="val 11130"/>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円/楕円 32">
              <a:extLst>
                <a:ext uri="{FF2B5EF4-FFF2-40B4-BE49-F238E27FC236}">
                  <a16:creationId xmlns:a16="http://schemas.microsoft.com/office/drawing/2014/main" id="{069DA61F-B0D5-D348-B529-F4916BA308F3}"/>
                </a:ext>
              </a:extLst>
            </p:cNvPr>
            <p:cNvSpPr/>
            <p:nvPr userDrawn="1"/>
          </p:nvSpPr>
          <p:spPr>
            <a:xfrm>
              <a:off x="10262114" y="1543548"/>
              <a:ext cx="157969" cy="15796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id="{F800B2ED-25D2-F845-82B4-6B9C9D0B8CC2}"/>
                </a:ext>
              </a:extLst>
            </p:cNvPr>
            <p:cNvSpPr/>
            <p:nvPr userDrawn="1"/>
          </p:nvSpPr>
          <p:spPr>
            <a:xfrm>
              <a:off x="9327176" y="1616712"/>
              <a:ext cx="157969" cy="157969"/>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a:extLst>
                <a:ext uri="{FF2B5EF4-FFF2-40B4-BE49-F238E27FC236}">
                  <a16:creationId xmlns:a16="http://schemas.microsoft.com/office/drawing/2014/main" id="{30AF7A73-64F4-8B43-A2F8-5D9CE1FFE489}"/>
                </a:ext>
              </a:extLst>
            </p:cNvPr>
            <p:cNvSpPr/>
            <p:nvPr userDrawn="1"/>
          </p:nvSpPr>
          <p:spPr>
            <a:xfrm>
              <a:off x="10790712" y="2158464"/>
              <a:ext cx="157969" cy="157969"/>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a:extLst>
                <a:ext uri="{FF2B5EF4-FFF2-40B4-BE49-F238E27FC236}">
                  <a16:creationId xmlns:a16="http://schemas.microsoft.com/office/drawing/2014/main" id="{118A54F9-5CD0-6246-825A-7332330AF537}"/>
                </a:ext>
              </a:extLst>
            </p:cNvPr>
            <p:cNvSpPr/>
            <p:nvPr userDrawn="1"/>
          </p:nvSpPr>
          <p:spPr>
            <a:xfrm>
              <a:off x="10814948" y="4474065"/>
              <a:ext cx="165803" cy="165803"/>
            </a:xfrm>
            <a:prstGeom prst="ellipse">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a:extLst>
                <a:ext uri="{FF2B5EF4-FFF2-40B4-BE49-F238E27FC236}">
                  <a16:creationId xmlns:a16="http://schemas.microsoft.com/office/drawing/2014/main" id="{0DF42282-1233-6840-82B4-C6B31A3A060C}"/>
                </a:ext>
              </a:extLst>
            </p:cNvPr>
            <p:cNvSpPr/>
            <p:nvPr userDrawn="1"/>
          </p:nvSpPr>
          <p:spPr>
            <a:xfrm>
              <a:off x="9070374" y="1283561"/>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a:extLst>
                <a:ext uri="{FF2B5EF4-FFF2-40B4-BE49-F238E27FC236}">
                  <a16:creationId xmlns:a16="http://schemas.microsoft.com/office/drawing/2014/main" id="{4C4A68C6-0317-814F-B907-3676CA266EFB}"/>
                </a:ext>
              </a:extLst>
            </p:cNvPr>
            <p:cNvSpPr/>
            <p:nvPr userDrawn="1"/>
          </p:nvSpPr>
          <p:spPr>
            <a:xfrm>
              <a:off x="10585025" y="2433033"/>
              <a:ext cx="98490" cy="98490"/>
            </a:xfrm>
            <a:prstGeom prst="ellipse">
              <a:avLst/>
            </a:prstGeom>
            <a:solidFill>
              <a:srgbClr val="C3F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a:extLst>
                <a:ext uri="{FF2B5EF4-FFF2-40B4-BE49-F238E27FC236}">
                  <a16:creationId xmlns:a16="http://schemas.microsoft.com/office/drawing/2014/main" id="{E0CF4000-6E54-5A42-A781-461139729D53}"/>
                </a:ext>
              </a:extLst>
            </p:cNvPr>
            <p:cNvSpPr/>
            <p:nvPr userDrawn="1"/>
          </p:nvSpPr>
          <p:spPr>
            <a:xfrm>
              <a:off x="9226093" y="2215519"/>
              <a:ext cx="98490" cy="98490"/>
            </a:xfrm>
            <a:prstGeom prst="ellipse">
              <a:avLst/>
            </a:prstGeom>
            <a:solidFill>
              <a:srgbClr val="FF8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39">
              <a:extLst>
                <a:ext uri="{FF2B5EF4-FFF2-40B4-BE49-F238E27FC236}">
                  <a16:creationId xmlns:a16="http://schemas.microsoft.com/office/drawing/2014/main" id="{8562FF77-7404-034C-AFC2-FD48B09C05AF}"/>
                </a:ext>
              </a:extLst>
            </p:cNvPr>
            <p:cNvSpPr/>
            <p:nvPr userDrawn="1"/>
          </p:nvSpPr>
          <p:spPr>
            <a:xfrm>
              <a:off x="10287364" y="4632041"/>
              <a:ext cx="100174" cy="1001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1" name="円/楕円 40">
            <a:extLst>
              <a:ext uri="{FF2B5EF4-FFF2-40B4-BE49-F238E27FC236}">
                <a16:creationId xmlns:a16="http://schemas.microsoft.com/office/drawing/2014/main" id="{1F1668CD-EDCC-2B4C-A395-5D5068CFA9F7}"/>
              </a:ext>
            </a:extLst>
          </p:cNvPr>
          <p:cNvSpPr/>
          <p:nvPr userDrawn="1"/>
        </p:nvSpPr>
        <p:spPr>
          <a:xfrm>
            <a:off x="1296253" y="5449706"/>
            <a:ext cx="175210" cy="17521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タイトル 1">
            <a:extLst>
              <a:ext uri="{FF2B5EF4-FFF2-40B4-BE49-F238E27FC236}">
                <a16:creationId xmlns:a16="http://schemas.microsoft.com/office/drawing/2014/main" id="{B9B7522E-9858-D84A-9B5C-16B410B37365}"/>
              </a:ext>
            </a:extLst>
          </p:cNvPr>
          <p:cNvSpPr>
            <a:spLocks noGrp="1"/>
          </p:cNvSpPr>
          <p:nvPr>
            <p:ph type="title" hasCustomPrompt="1"/>
          </p:nvPr>
        </p:nvSpPr>
        <p:spPr>
          <a:xfrm>
            <a:off x="330200" y="227013"/>
            <a:ext cx="8597900" cy="688975"/>
          </a:xfrm>
        </p:spPr>
        <p:txBody>
          <a:bodyPr anchor="ctr">
            <a:noAutofit/>
          </a:bodyPr>
          <a:lstStyle>
            <a:lvl1pPr>
              <a:lnSpc>
                <a:spcPct val="100000"/>
              </a:lnSpc>
              <a:defRPr sz="3200" b="1">
                <a:solidFill>
                  <a:schemeClr val="tx2">
                    <a:lumMod val="75000"/>
                  </a:schemeClr>
                </a:solidFill>
              </a:defRPr>
            </a:lvl1pPr>
          </a:lstStyle>
          <a:p>
            <a:r>
              <a:rPr kumimoji="1" lang="ja-JP" altLang="en-US"/>
              <a:t>素材</a:t>
            </a:r>
          </a:p>
        </p:txBody>
      </p:sp>
    </p:spTree>
    <p:extLst>
      <p:ext uri="{BB962C8B-B14F-4D97-AF65-F5344CB8AC3E}">
        <p14:creationId xmlns:p14="http://schemas.microsoft.com/office/powerpoint/2010/main" val="1890854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51D81-290A-A641-8A59-422F75972AF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FC94BF-BCFA-844D-A92F-C89ED26A0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7D4843-61F3-FE48-A623-34E4118423D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01E441A-6133-F44E-9440-B58242E5D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95C7768-66C3-BA41-8F0E-3B7D6B06513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78D3AA3-87C3-4940-8810-416B3361081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12303E1C-6925-254D-A92E-A979791FAF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3CF9AF2-DCC6-6543-8936-73D4E5E9E15F}"/>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138650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B8678-0F23-C64A-8985-25FB88B25F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06A119C-1F1C-AA44-9550-0E9B2C9FDC37}"/>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6D908513-E956-9D40-82E0-0761E1AC31A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C78F919-D7B7-404F-89DC-BEEEAD2EBC0A}"/>
              </a:ext>
            </a:extLst>
          </p:cNvPr>
          <p:cNvSpPr>
            <a:spLocks noGrp="1"/>
          </p:cNvSpPr>
          <p:nvPr>
            <p:ph type="sldNum" sz="quarter" idx="12"/>
          </p:nvPr>
        </p:nvSpPr>
        <p:spPr/>
        <p:txBody>
          <a:body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105549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AAFF746-2311-0D40-BC67-B06FE1B2C3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8E8BE58-3113-B040-8C5D-B7F41122A9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854C65-645E-C34F-A02B-8414F97390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F6FE05C3-AEEC-A447-9B75-8087D371C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A53FBF4-3088-184E-8CD2-8701494E94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9817F-A942-A842-AA54-F186C5491701}" type="slidenum">
              <a:rPr kumimoji="1" lang="ja-JP" altLang="en-US" smtClean="0"/>
              <a:t>‹#›</a:t>
            </a:fld>
            <a:endParaRPr kumimoji="1" lang="ja-JP" altLang="en-US"/>
          </a:p>
        </p:txBody>
      </p:sp>
    </p:spTree>
    <p:extLst>
      <p:ext uri="{BB962C8B-B14F-4D97-AF65-F5344CB8AC3E}">
        <p14:creationId xmlns:p14="http://schemas.microsoft.com/office/powerpoint/2010/main" val="42241402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9.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office.cybozu.co.jp/on-premise_close"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c3x4M6t_Or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manual.cybozu.co.jp/of10/option/migration/index.html"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E87529ED-9145-EE43-ABF2-239768EC1830}"/>
              </a:ext>
            </a:extLst>
          </p:cNvPr>
          <p:cNvSpPr>
            <a:spLocks noGrp="1"/>
          </p:cNvSpPr>
          <p:nvPr>
            <p:ph type="ctrTitle"/>
          </p:nvPr>
        </p:nvSpPr>
        <p:spPr>
          <a:xfrm>
            <a:off x="314682" y="2233892"/>
            <a:ext cx="11023376" cy="2387600"/>
          </a:xfrm>
        </p:spPr>
        <p:txBody>
          <a:bodyPr/>
          <a:lstStyle/>
          <a:p>
            <a:pPr>
              <a:lnSpc>
                <a:spcPct val="100000"/>
              </a:lnSpc>
            </a:pPr>
            <a:r>
              <a:rPr kumimoji="1" lang="ja-JP" altLang="en-US" sz="4800">
                <a:latin typeface="M PLUS 1p" panose="020B0502020203020207" pitchFamily="34" charset="-128"/>
                <a:ea typeface="M PLUS 1p" panose="020B0502020203020207" pitchFamily="34" charset="-128"/>
                <a:cs typeface="M PLUS 1p" panose="020B0502020203020207" pitchFamily="34" charset="-128"/>
              </a:rPr>
              <a:t>サイボウズ</a:t>
            </a:r>
            <a:r>
              <a:rPr kumimoji="1" lang="en-US" altLang="ja-JP" sz="4800" dirty="0">
                <a:latin typeface="M PLUS 1p" panose="020B0502020203020207" pitchFamily="34" charset="-128"/>
                <a:ea typeface="M PLUS 1p" panose="020B0502020203020207" pitchFamily="34" charset="-128"/>
                <a:cs typeface="M PLUS 1p" panose="020B0502020203020207" pitchFamily="34" charset="-128"/>
              </a:rPr>
              <a:t> Office</a:t>
            </a:r>
            <a:br>
              <a:rPr kumimoji="1" lang="en-US" altLang="ja-JP" sz="4800" dirty="0">
                <a:latin typeface="M PLUS 1p" panose="020B0502020203020207" pitchFamily="34" charset="-128"/>
                <a:ea typeface="M PLUS 1p" panose="020B0502020203020207" pitchFamily="34" charset="-128"/>
                <a:cs typeface="M PLUS 1p" panose="020B0502020203020207" pitchFamily="34" charset="-128"/>
              </a:rPr>
            </a:br>
            <a:r>
              <a:rPr kumimoji="1" lang="ja-JP" altLang="en-US" sz="4800">
                <a:latin typeface="M PLUS 1p" panose="020B0502020203020207" pitchFamily="34" charset="-128"/>
                <a:ea typeface="M PLUS 1p" panose="020B0502020203020207" pitchFamily="34" charset="-128"/>
                <a:cs typeface="M PLUS 1p" panose="020B0502020203020207" pitchFamily="34" charset="-128"/>
              </a:rPr>
              <a:t>クラウド版・</a:t>
            </a:r>
            <a:r>
              <a:rPr lang="ja-JP" altLang="en-US" sz="4800">
                <a:latin typeface="M PLUS 1p" panose="020B0502020203020207" pitchFamily="34" charset="-128"/>
                <a:ea typeface="M PLUS 1p" panose="020B0502020203020207" pitchFamily="34" charset="-128"/>
                <a:cs typeface="M PLUS 1p" panose="020B0502020203020207" pitchFamily="34" charset="-128"/>
              </a:rPr>
              <a:t>パッケージ</a:t>
            </a:r>
            <a:r>
              <a:rPr kumimoji="1" lang="ja-JP" altLang="en-US" sz="4800">
                <a:latin typeface="M PLUS 1p" panose="020B0502020203020207" pitchFamily="34" charset="-128"/>
                <a:ea typeface="M PLUS 1p" panose="020B0502020203020207" pitchFamily="34" charset="-128"/>
                <a:cs typeface="M PLUS 1p" panose="020B0502020203020207" pitchFamily="34" charset="-128"/>
              </a:rPr>
              <a:t>版</a:t>
            </a:r>
            <a:br>
              <a:rPr kumimoji="1" lang="en-US" altLang="ja-JP" sz="4800" dirty="0">
                <a:latin typeface="M PLUS 1p" panose="020B0502020203020207" pitchFamily="34" charset="-128"/>
                <a:ea typeface="M PLUS 1p" panose="020B0502020203020207" pitchFamily="34" charset="-128"/>
                <a:cs typeface="M PLUS 1p" panose="020B0502020203020207" pitchFamily="34" charset="-128"/>
              </a:rPr>
            </a:br>
            <a:r>
              <a:rPr kumimoji="1" lang="ja-JP" altLang="en-US" sz="4800">
                <a:latin typeface="M PLUS 1p" panose="020B0502020203020207" pitchFamily="34" charset="-128"/>
                <a:ea typeface="M PLUS 1p" panose="020B0502020203020207" pitchFamily="34" charset="-128"/>
                <a:cs typeface="M PLUS 1p" panose="020B0502020203020207" pitchFamily="34" charset="-128"/>
              </a:rPr>
              <a:t>比較資料</a:t>
            </a:r>
          </a:p>
        </p:txBody>
      </p:sp>
      <p:sp>
        <p:nvSpPr>
          <p:cNvPr id="10" name="テキスト ボックス 9">
            <a:extLst>
              <a:ext uri="{FF2B5EF4-FFF2-40B4-BE49-F238E27FC236}">
                <a16:creationId xmlns:a16="http://schemas.microsoft.com/office/drawing/2014/main" id="{5B92E51B-3656-CD46-B761-1B8981EBADB3}"/>
              </a:ext>
            </a:extLst>
          </p:cNvPr>
          <p:cNvSpPr txBox="1"/>
          <p:nvPr/>
        </p:nvSpPr>
        <p:spPr>
          <a:xfrm>
            <a:off x="10150793" y="5869153"/>
            <a:ext cx="2031326" cy="338554"/>
          </a:xfrm>
          <a:prstGeom prst="rect">
            <a:avLst/>
          </a:prstGeom>
          <a:noFill/>
        </p:spPr>
        <p:txBody>
          <a:bodyPr wrap="none" rtlCol="0">
            <a:spAutoFit/>
          </a:bodyPr>
          <a:lstStyle/>
          <a:p>
            <a:pPr algn="r"/>
            <a:r>
              <a:rPr lang="ja-JP" altLang="en-US" sz="1600" dirty="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rPr>
              <a:t>サイボウズ株式会社</a:t>
            </a:r>
            <a:endParaRPr kumimoji="1" lang="ja-JP" altLang="en-US" sz="1600" dirty="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endParaRPr>
          </a:p>
        </p:txBody>
      </p:sp>
      <p:sp>
        <p:nvSpPr>
          <p:cNvPr id="11" name="テキスト ボックス 10">
            <a:extLst>
              <a:ext uri="{FF2B5EF4-FFF2-40B4-BE49-F238E27FC236}">
                <a16:creationId xmlns:a16="http://schemas.microsoft.com/office/drawing/2014/main" id="{AAB0C6F4-9754-2042-A639-935F12426E99}"/>
              </a:ext>
            </a:extLst>
          </p:cNvPr>
          <p:cNvSpPr txBox="1"/>
          <p:nvPr/>
        </p:nvSpPr>
        <p:spPr>
          <a:xfrm>
            <a:off x="11001988" y="6185549"/>
            <a:ext cx="1180131" cy="230832"/>
          </a:xfrm>
          <a:prstGeom prst="rect">
            <a:avLst/>
          </a:prstGeom>
          <a:noFill/>
        </p:spPr>
        <p:txBody>
          <a:bodyPr wrap="none" rtlCol="0">
            <a:spAutoFit/>
          </a:bodyPr>
          <a:lstStyle/>
          <a:p>
            <a:pPr algn="r"/>
            <a:r>
              <a:rPr lang="en-US" altLang="ja-JP" sz="900" dirty="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rPr>
              <a:t>Copyright Cybozu</a:t>
            </a:r>
            <a:endParaRPr lang="ja-JP" altLang="en-US" sz="900" dirty="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endParaRPr>
          </a:p>
        </p:txBody>
      </p:sp>
      <p:sp>
        <p:nvSpPr>
          <p:cNvPr id="12" name="テキスト ボックス 11">
            <a:extLst>
              <a:ext uri="{FF2B5EF4-FFF2-40B4-BE49-F238E27FC236}">
                <a16:creationId xmlns:a16="http://schemas.microsoft.com/office/drawing/2014/main" id="{20314D96-62B9-C940-A695-DB20883BD41E}"/>
              </a:ext>
            </a:extLst>
          </p:cNvPr>
          <p:cNvSpPr txBox="1"/>
          <p:nvPr/>
        </p:nvSpPr>
        <p:spPr>
          <a:xfrm>
            <a:off x="11099771" y="6524103"/>
            <a:ext cx="1082348" cy="230832"/>
          </a:xfrm>
          <a:prstGeom prst="rect">
            <a:avLst/>
          </a:prstGeom>
          <a:noFill/>
        </p:spPr>
        <p:txBody>
          <a:bodyPr wrap="none" rtlCol="0">
            <a:spAutoFit/>
          </a:bodyPr>
          <a:lstStyle/>
          <a:p>
            <a:pPr algn="r"/>
            <a:r>
              <a:rPr lang="en-US" altLang="ja-JP" sz="900" dirty="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rPr>
              <a:t>2023</a:t>
            </a:r>
            <a:r>
              <a:rPr lang="ja-JP" altLang="en-US" sz="90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rPr>
              <a:t>年</a:t>
            </a:r>
            <a:r>
              <a:rPr lang="en-US" altLang="ja-JP" sz="900" dirty="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rPr>
              <a:t>3</a:t>
            </a:r>
            <a:r>
              <a:rPr lang="ja-JP" altLang="en-US" sz="90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rPr>
              <a:t>月　</a:t>
            </a:r>
            <a:r>
              <a:rPr lang="ja-JP" altLang="en-US" sz="900" dirty="0">
                <a:solidFill>
                  <a:srgbClr val="FFFFFF"/>
                </a:solidFill>
                <a:latin typeface="Mplus 1p Medium" panose="020B0502020203020207" pitchFamily="34" charset="-128"/>
                <a:ea typeface="Mplus 1p Medium" panose="020B0502020203020207" pitchFamily="34" charset="-128"/>
                <a:cs typeface="Mplus 1p Medium" panose="020B0502020203020207" pitchFamily="34" charset="-128"/>
              </a:rPr>
              <a:t>現在</a:t>
            </a:r>
          </a:p>
        </p:txBody>
      </p:sp>
      <p:sp>
        <p:nvSpPr>
          <p:cNvPr id="6" name="字幕 2">
            <a:extLst>
              <a:ext uri="{FF2B5EF4-FFF2-40B4-BE49-F238E27FC236}">
                <a16:creationId xmlns:a16="http://schemas.microsoft.com/office/drawing/2014/main" id="{BCB86FDF-57B2-9749-BF83-1684563B2EE0}"/>
              </a:ext>
            </a:extLst>
          </p:cNvPr>
          <p:cNvSpPr>
            <a:spLocks noGrp="1"/>
          </p:cNvSpPr>
          <p:nvPr>
            <p:ph type="subTitle" idx="1"/>
          </p:nvPr>
        </p:nvSpPr>
        <p:spPr>
          <a:xfrm>
            <a:off x="581196" y="4760619"/>
            <a:ext cx="9144000" cy="1655762"/>
          </a:xfrm>
        </p:spPr>
        <p:txBody>
          <a:bodyPr/>
          <a:lstStyle/>
          <a:p>
            <a:r>
              <a:rPr kumimoji="1" lang="ja-JP" altLang="en-US"/>
              <a:t>■付録</a:t>
            </a:r>
            <a:endParaRPr kumimoji="1" lang="en-US" altLang="ja-JP" dirty="0"/>
          </a:p>
          <a:p>
            <a:r>
              <a:rPr kumimoji="1" lang="ja-JP" altLang="en-US"/>
              <a:t>└</a:t>
            </a:r>
            <a:r>
              <a:rPr kumimoji="1" lang="en-US" altLang="ja-JP" dirty="0"/>
              <a:t> </a:t>
            </a:r>
            <a:r>
              <a:rPr kumimoji="1" lang="ja-JP" altLang="en-US"/>
              <a:t>クラウド版のメリット</a:t>
            </a:r>
            <a:endParaRPr kumimoji="1" lang="en-US" altLang="ja-JP" dirty="0"/>
          </a:p>
          <a:p>
            <a:r>
              <a:rPr lang="ja-JP" altLang="en-US"/>
              <a:t>└</a:t>
            </a:r>
            <a:r>
              <a:rPr lang="en-US" altLang="ja-JP" dirty="0"/>
              <a:t> </a:t>
            </a:r>
            <a:r>
              <a:rPr lang="ja-JP" altLang="en-US"/>
              <a:t>パッケージ版からクラウド版へのデータ移行方法</a:t>
            </a:r>
            <a:endParaRPr lang="en-US" altLang="ja-JP" dirty="0"/>
          </a:p>
        </p:txBody>
      </p:sp>
    </p:spTree>
    <p:extLst>
      <p:ext uri="{BB962C8B-B14F-4D97-AF65-F5344CB8AC3E}">
        <p14:creationId xmlns:p14="http://schemas.microsoft.com/office/powerpoint/2010/main" val="17400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比較ポイント：導入・運用について（</a:t>
            </a:r>
            <a:r>
              <a:rPr lang="en-US" altLang="ja-JP" dirty="0">
                <a:latin typeface="M PLUS 1p" panose="020B0502020203020207" pitchFamily="34" charset="-128"/>
                <a:ea typeface="M PLUS 1p" panose="020B0502020203020207" pitchFamily="34" charset="-128"/>
                <a:cs typeface="M PLUS 1p" panose="020B0502020203020207" pitchFamily="34" charset="-128"/>
              </a:rPr>
              <a:t>2</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/2</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10</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3593"/>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3593"/>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7037"/>
            <a:ext cx="2602571" cy="825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社外からのアクセス</a:t>
            </a:r>
            <a:endParaRPr kumimoji="1"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8" name="正方形/長方形 27">
            <a:extLst>
              <a:ext uri="{FF2B5EF4-FFF2-40B4-BE49-F238E27FC236}">
                <a16:creationId xmlns:a16="http://schemas.microsoft.com/office/drawing/2014/main" id="{E618D58D-0629-374A-987F-818B324D8E44}"/>
              </a:ext>
            </a:extLst>
          </p:cNvPr>
          <p:cNvSpPr/>
          <p:nvPr/>
        </p:nvSpPr>
        <p:spPr>
          <a:xfrm>
            <a:off x="3066586" y="2137037"/>
            <a:ext cx="4163121" cy="265943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1" name="正方形/長方形 30">
            <a:extLst>
              <a:ext uri="{FF2B5EF4-FFF2-40B4-BE49-F238E27FC236}">
                <a16:creationId xmlns:a16="http://schemas.microsoft.com/office/drawing/2014/main" id="{84EDC72B-88FC-AD46-862E-0D4B5C2E262B}"/>
              </a:ext>
            </a:extLst>
          </p:cNvPr>
          <p:cNvSpPr/>
          <p:nvPr/>
        </p:nvSpPr>
        <p:spPr>
          <a:xfrm>
            <a:off x="7378392" y="2137035"/>
            <a:ext cx="4163121" cy="265943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2" name="正方形/長方形 31">
            <a:extLst>
              <a:ext uri="{FF2B5EF4-FFF2-40B4-BE49-F238E27FC236}">
                <a16:creationId xmlns:a16="http://schemas.microsoft.com/office/drawing/2014/main" id="{D8C32D97-30DA-D248-8ABC-9D2F4D104DDF}"/>
              </a:ext>
            </a:extLst>
          </p:cNvPr>
          <p:cNvSpPr/>
          <p:nvPr/>
        </p:nvSpPr>
        <p:spPr>
          <a:xfrm>
            <a:off x="3055895" y="2596832"/>
            <a:ext cx="4163121" cy="830997"/>
          </a:xfrm>
          <a:prstGeom prst="rect">
            <a:avLst/>
          </a:prstGeom>
        </p:spPr>
        <p:txBody>
          <a:bodyPr wrap="square">
            <a:spAutoFit/>
          </a:bodyPr>
          <a:lstStyle/>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インターネット環境が</a:t>
            </a:r>
            <a:endParaRPr lang="en-US" altLang="ja-JP" sz="2400" b="1" dirty="0">
              <a:solidFill>
                <a:srgbClr val="F03D61"/>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あれば</a:t>
            </a:r>
            <a:r>
              <a:rPr lang="ja-JP" altLang="en-US" sz="2000" b="1">
                <a:latin typeface="M PLUS 1p" panose="020B0502020203020207" pitchFamily="34" charset="-128"/>
                <a:ea typeface="M PLUS 1p" panose="020B0502020203020207" pitchFamily="34" charset="-128"/>
                <a:cs typeface="M PLUS 1p" panose="020B0502020203020207" pitchFamily="34" charset="-128"/>
              </a:rPr>
              <a:t>アクセス可能</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33" name="正方形/長方形 32">
            <a:extLst>
              <a:ext uri="{FF2B5EF4-FFF2-40B4-BE49-F238E27FC236}">
                <a16:creationId xmlns:a16="http://schemas.microsoft.com/office/drawing/2014/main" id="{BD4C6C04-10D7-1645-81B2-5D5B419DF0E9}"/>
              </a:ext>
            </a:extLst>
          </p:cNvPr>
          <p:cNvSpPr/>
          <p:nvPr/>
        </p:nvSpPr>
        <p:spPr>
          <a:xfrm>
            <a:off x="7360266" y="2369154"/>
            <a:ext cx="4179618" cy="707886"/>
          </a:xfrm>
          <a:prstGeom prst="rect">
            <a:avLst/>
          </a:prstGeom>
        </p:spPr>
        <p:txBody>
          <a:bodyPr wrap="square">
            <a:spAutoFit/>
          </a:bodyPr>
          <a:lstStyle/>
          <a:p>
            <a:pPr algn="ctr"/>
            <a:r>
              <a:rPr lang="en-US" altLang="ja-JP" sz="20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VPN</a:t>
            </a:r>
            <a:r>
              <a:rPr lang="ja-JP" altLang="en-US" sz="20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など外部アクセス環境を</a:t>
            </a:r>
            <a:endParaRPr lang="en-US" altLang="ja-JP" sz="20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2000" b="1">
                <a:solidFill>
                  <a:srgbClr val="2C363C"/>
                </a:solidFill>
                <a:latin typeface="M PLUS 1p" panose="020B0502020203020207" pitchFamily="34" charset="-128"/>
                <a:ea typeface="M PLUS 1p" panose="020B0502020203020207" pitchFamily="34" charset="-128"/>
                <a:cs typeface="M PLUS 1p" panose="020B0502020203020207" pitchFamily="34" charset="-128"/>
              </a:rPr>
              <a:t>用意することでアクセス可能</a:t>
            </a:r>
            <a:endParaRPr lang="ja-JP" altLang="en-US" sz="1200" b="1">
              <a:latin typeface="M PLUS 1p" panose="020B0502020203020207" pitchFamily="34" charset="-128"/>
              <a:ea typeface="M PLUS 1p" panose="020B0502020203020207" pitchFamily="34" charset="-128"/>
              <a:cs typeface="M PLUS 1p" panose="020B0502020203020207" pitchFamily="34" charset="-128"/>
            </a:endParaRPr>
          </a:p>
        </p:txBody>
      </p:sp>
      <p:pic>
        <p:nvPicPr>
          <p:cNvPr id="36" name="Picture 2">
            <a:extLst>
              <a:ext uri="{FF2B5EF4-FFF2-40B4-BE49-F238E27FC236}">
                <a16:creationId xmlns:a16="http://schemas.microsoft.com/office/drawing/2014/main" id="{7447234C-0A5A-5F46-9705-450B7D48107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21933" y="3549219"/>
            <a:ext cx="3031043" cy="839102"/>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a:extLst>
              <a:ext uri="{FF2B5EF4-FFF2-40B4-BE49-F238E27FC236}">
                <a16:creationId xmlns:a16="http://schemas.microsoft.com/office/drawing/2014/main" id="{04528800-8C3F-0141-84B9-E719A045515C}"/>
              </a:ext>
            </a:extLst>
          </p:cNvPr>
          <p:cNvSpPr/>
          <p:nvPr/>
        </p:nvSpPr>
        <p:spPr>
          <a:xfrm>
            <a:off x="7396518" y="3146517"/>
            <a:ext cx="4163121" cy="430887"/>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外部アクセス環境がない場合は、</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a:t>
            </a:r>
            <a:r>
              <a:rPr lang="ja-JP" altLang="en-US" sz="1100" b="1">
                <a:solidFill>
                  <a:srgbClr val="00A6F8"/>
                </a:solidFill>
                <a:latin typeface="M PLUS 1p" panose="020B0502020203020207" pitchFamily="34" charset="-128"/>
                <a:ea typeface="M PLUS 1p" panose="020B0502020203020207" pitchFamily="34" charset="-128"/>
                <a:cs typeface="M PLUS 1p" panose="020B0502020203020207" pitchFamily="34" charset="-128"/>
              </a:rPr>
              <a:t>サイボウズ</a:t>
            </a:r>
            <a:r>
              <a:rPr lang="en-US" altLang="ja-JP" sz="1100" b="1" dirty="0">
                <a:solidFill>
                  <a:srgbClr val="00A6F8"/>
                </a:solidFill>
                <a:latin typeface="M PLUS 1p" panose="020B0502020203020207" pitchFamily="34" charset="-128"/>
                <a:ea typeface="M PLUS 1p" panose="020B0502020203020207" pitchFamily="34" charset="-128"/>
                <a:cs typeface="M PLUS 1p" panose="020B0502020203020207" pitchFamily="34" charset="-128"/>
              </a:rPr>
              <a:t> </a:t>
            </a:r>
            <a:r>
              <a:rPr lang="ja-JP" altLang="en-US" sz="1100" b="1">
                <a:solidFill>
                  <a:srgbClr val="00A6F8"/>
                </a:solidFill>
                <a:latin typeface="M PLUS 1p" panose="020B0502020203020207" pitchFamily="34" charset="-128"/>
                <a:ea typeface="M PLUS 1p" panose="020B0502020203020207" pitchFamily="34" charset="-128"/>
                <a:cs typeface="M PLUS 1p" panose="020B0502020203020207" pitchFamily="34" charset="-128"/>
              </a:rPr>
              <a:t>リモートサービス</a:t>
            </a:r>
            <a:r>
              <a:rPr lang="ja-JP" altLang="en-US" sz="1100">
                <a:latin typeface="M PLUS 1p" panose="020B0502020203020207" pitchFamily="34" charset="-128"/>
                <a:ea typeface="M PLUS 1p" panose="020B0502020203020207" pitchFamily="34" charset="-128"/>
                <a:cs typeface="M PLUS 1p" panose="020B0502020203020207" pitchFamily="34" charset="-128"/>
              </a:rPr>
              <a:t>」がおすすめです</a:t>
            </a:r>
          </a:p>
        </p:txBody>
      </p:sp>
      <p:pic>
        <p:nvPicPr>
          <p:cNvPr id="3074" name="Picture 2">
            <a:extLst>
              <a:ext uri="{FF2B5EF4-FFF2-40B4-BE49-F238E27FC236}">
                <a16:creationId xmlns:a16="http://schemas.microsoft.com/office/drawing/2014/main" id="{906FD1D1-01A6-0A42-8BD6-1324241D18A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34553" y="3747784"/>
            <a:ext cx="3031043" cy="83910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図形&#10;&#10;自動的に生成された説明">
            <a:extLst>
              <a:ext uri="{FF2B5EF4-FFF2-40B4-BE49-F238E27FC236}">
                <a16:creationId xmlns:a16="http://schemas.microsoft.com/office/drawing/2014/main" id="{1FCB7F9E-5C43-D049-98E8-9B230031C2AE}"/>
              </a:ext>
            </a:extLst>
          </p:cNvPr>
          <p:cNvPicPr>
            <a:picLocks noChangeAspect="1"/>
          </p:cNvPicPr>
          <p:nvPr/>
        </p:nvPicPr>
        <p:blipFill>
          <a:blip r:embed="rId4"/>
          <a:stretch>
            <a:fillRect/>
          </a:stretch>
        </p:blipFill>
        <p:spPr>
          <a:xfrm flipH="1">
            <a:off x="215899" y="4825357"/>
            <a:ext cx="2965711" cy="2032643"/>
          </a:xfrm>
          <a:prstGeom prst="rect">
            <a:avLst/>
          </a:prstGeom>
        </p:spPr>
      </p:pic>
    </p:spTree>
    <p:extLst>
      <p:ext uri="{BB962C8B-B14F-4D97-AF65-F5344CB8AC3E}">
        <p14:creationId xmlns:p14="http://schemas.microsoft.com/office/powerpoint/2010/main" val="284473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B82802-7539-F34E-8F2F-F252CC0B83A5}"/>
              </a:ext>
            </a:extLst>
          </p:cNvPr>
          <p:cNvSpPr>
            <a:spLocks noGrp="1"/>
          </p:cNvSpPr>
          <p:nvPr>
            <p:ph type="title"/>
          </p:nvPr>
        </p:nvSpPr>
        <p:spPr/>
        <p:txBody>
          <a:bodyPr/>
          <a:lstStyle/>
          <a:p>
            <a:r>
              <a:rPr kumimoji="1" lang="ja-JP" altLang="en-US">
                <a:solidFill>
                  <a:schemeClr val="tx1"/>
                </a:solidFill>
                <a:latin typeface="M PLUS 1p" panose="020B0502020203020207" pitchFamily="34" charset="-128"/>
                <a:ea typeface="M PLUS 1p" panose="020B0502020203020207" pitchFamily="34" charset="-128"/>
                <a:cs typeface="M PLUS 1p" panose="020B0502020203020207" pitchFamily="34" charset="-128"/>
              </a:rPr>
              <a:t>参考例：価格比較　</a:t>
            </a:r>
            <a:r>
              <a:rPr kumimoji="1" lang="en-US" altLang="ja-JP" sz="160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kumimoji="1" lang="ja-JP" altLang="en-US" sz="1600">
                <a:solidFill>
                  <a:schemeClr val="tx1"/>
                </a:solidFill>
                <a:latin typeface="M PLUS 1p" panose="020B0502020203020207" pitchFamily="34" charset="-128"/>
                <a:ea typeface="M PLUS 1p" panose="020B0502020203020207" pitchFamily="34" charset="-128"/>
                <a:cs typeface="M PLUS 1p" panose="020B0502020203020207" pitchFamily="34" charset="-128"/>
              </a:rPr>
              <a:t>年間ランニングコストの算出</a:t>
            </a:r>
            <a:endParaRPr kumimoji="1" lang="ja-JP" altLang="en-US">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スライド番号プレースホルダー 3">
            <a:extLst>
              <a:ext uri="{FF2B5EF4-FFF2-40B4-BE49-F238E27FC236}">
                <a16:creationId xmlns:a16="http://schemas.microsoft.com/office/drawing/2014/main" id="{2087449F-4DFA-1142-83BB-19EFA46D5F2D}"/>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11</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graphicFrame>
        <p:nvGraphicFramePr>
          <p:cNvPr id="5" name="表 4">
            <a:extLst>
              <a:ext uri="{FF2B5EF4-FFF2-40B4-BE49-F238E27FC236}">
                <a16:creationId xmlns:a16="http://schemas.microsoft.com/office/drawing/2014/main" id="{6992D5A2-82A4-D94B-AD3A-4DB2B7C09C3D}"/>
              </a:ext>
            </a:extLst>
          </p:cNvPr>
          <p:cNvGraphicFramePr>
            <a:graphicFrameLocks noGrp="1"/>
          </p:cNvGraphicFramePr>
          <p:nvPr>
            <p:extLst>
              <p:ext uri="{D42A27DB-BD31-4B8C-83A1-F6EECF244321}">
                <p14:modId xmlns:p14="http://schemas.microsoft.com/office/powerpoint/2010/main" val="1004087065"/>
              </p:ext>
            </p:extLst>
          </p:nvPr>
        </p:nvGraphicFramePr>
        <p:xfrm>
          <a:off x="432747" y="1531811"/>
          <a:ext cx="11326506" cy="4516627"/>
        </p:xfrm>
        <a:graphic>
          <a:graphicData uri="http://schemas.openxmlformats.org/drawingml/2006/table">
            <a:tbl>
              <a:tblPr firstRow="1" bandCol="1">
                <a:tableStyleId>{7DF18680-E054-41AD-8BC1-D1AEF772440D}</a:tableStyleId>
              </a:tblPr>
              <a:tblGrid>
                <a:gridCol w="2275496">
                  <a:extLst>
                    <a:ext uri="{9D8B030D-6E8A-4147-A177-3AD203B41FA5}">
                      <a16:colId xmlns:a16="http://schemas.microsoft.com/office/drawing/2014/main" val="20000"/>
                    </a:ext>
                  </a:extLst>
                </a:gridCol>
                <a:gridCol w="4525505">
                  <a:extLst>
                    <a:ext uri="{9D8B030D-6E8A-4147-A177-3AD203B41FA5}">
                      <a16:colId xmlns:a16="http://schemas.microsoft.com/office/drawing/2014/main" val="20001"/>
                    </a:ext>
                  </a:extLst>
                </a:gridCol>
                <a:gridCol w="4525505">
                  <a:extLst>
                    <a:ext uri="{9D8B030D-6E8A-4147-A177-3AD203B41FA5}">
                      <a16:colId xmlns:a16="http://schemas.microsoft.com/office/drawing/2014/main" val="20002"/>
                    </a:ext>
                  </a:extLst>
                </a:gridCol>
              </a:tblGrid>
              <a:tr h="686378">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lang="ja-JP" altLang="en-US" sz="1600" b="1" i="0" dirty="0">
                          <a:latin typeface="M PLUS 1p" panose="020B0502020203020207" pitchFamily="34" charset="-128"/>
                          <a:ea typeface="M PLUS 1p" panose="020B0502020203020207" pitchFamily="34" charset="-128"/>
                          <a:cs typeface="M PLUS 1p" panose="020B0502020203020207" pitchFamily="34" charset="-128"/>
                        </a:rPr>
                        <a:t>ケース</a:t>
                      </a:r>
                      <a:endParaRPr lang="en-US" altLang="ja-JP" sz="1600" b="1" i="0" dirty="0">
                        <a:latin typeface="M PLUS 1p" panose="020B0502020203020207" pitchFamily="34" charset="-128"/>
                        <a:ea typeface="M PLUS 1p" panose="020B0502020203020207" pitchFamily="34" charset="-128"/>
                        <a:cs typeface="M PLUS 1p" panose="020B0502020203020207"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gridSpan="2">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lang="ja-JP" altLang="en-US" sz="1600" b="1" i="0" dirty="0">
                          <a:latin typeface="M PLUS 1p" panose="020B0502020203020207" pitchFamily="34" charset="-128"/>
                          <a:ea typeface="M PLUS 1p" panose="020B0502020203020207" pitchFamily="34" charset="-128"/>
                          <a:cs typeface="M PLUS 1p" panose="020B0502020203020207" pitchFamily="34" charset="-128"/>
                        </a:rPr>
                        <a:t>コース：プレミアムコース </a:t>
                      </a:r>
                      <a:r>
                        <a:rPr lang="en-US" altLang="ja-JP" sz="1600" b="1" i="0" dirty="0">
                          <a:latin typeface="M PLUS 1p" panose="020B0502020203020207" pitchFamily="34" charset="-128"/>
                          <a:ea typeface="M PLUS 1p" panose="020B0502020203020207" pitchFamily="34" charset="-128"/>
                          <a:cs typeface="M PLUS 1p" panose="020B0502020203020207" pitchFamily="34" charset="-128"/>
                        </a:rPr>
                        <a:t>/ </a:t>
                      </a:r>
                      <a:r>
                        <a:rPr lang="ja-JP" altLang="en-US" sz="1600" b="1" i="0" dirty="0">
                          <a:latin typeface="M PLUS 1p" panose="020B0502020203020207" pitchFamily="34" charset="-128"/>
                          <a:ea typeface="M PLUS 1p" panose="020B0502020203020207" pitchFamily="34" charset="-128"/>
                          <a:cs typeface="M PLUS 1p" panose="020B0502020203020207" pitchFamily="34" charset="-128"/>
                        </a:rPr>
                        <a:t>利用人数：</a:t>
                      </a:r>
                      <a:r>
                        <a:rPr lang="en-US" altLang="ja-JP" sz="1600" b="1" i="0" dirty="0">
                          <a:latin typeface="M PLUS 1p" panose="020B0502020203020207" pitchFamily="34" charset="-128"/>
                          <a:ea typeface="M PLUS 1p" panose="020B0502020203020207" pitchFamily="34" charset="-128"/>
                          <a:cs typeface="M PLUS 1p" panose="020B0502020203020207" pitchFamily="34" charset="-128"/>
                        </a:rPr>
                        <a:t>55</a:t>
                      </a:r>
                      <a:r>
                        <a:rPr lang="ja-JP" altLang="en-US" sz="1600" b="1" i="0" dirty="0">
                          <a:latin typeface="M PLUS 1p" panose="020B0502020203020207" pitchFamily="34" charset="-128"/>
                          <a:ea typeface="M PLUS 1p" panose="020B0502020203020207" pitchFamily="34" charset="-128"/>
                          <a:cs typeface="M PLUS 1p" panose="020B0502020203020207" pitchFamily="34" charset="-128"/>
                        </a:rPr>
                        <a:t>ユーザー</a:t>
                      </a:r>
                      <a:r>
                        <a:rPr lang="ja-JP" altLang="en-US" sz="1600" b="1" i="0" baseline="0" dirty="0">
                          <a:latin typeface="M PLUS 1p" panose="020B0502020203020207" pitchFamily="34" charset="-128"/>
                          <a:ea typeface="M PLUS 1p" panose="020B0502020203020207" pitchFamily="34" charset="-128"/>
                          <a:cs typeface="M PLUS 1p" panose="020B0502020203020207" pitchFamily="34" charset="-128"/>
                        </a:rPr>
                        <a:t> </a:t>
                      </a:r>
                      <a:r>
                        <a:rPr lang="en-US" altLang="ja-JP" sz="1600" b="1" i="0" baseline="0" dirty="0">
                          <a:latin typeface="M PLUS 1p" panose="020B0502020203020207" pitchFamily="34" charset="-128"/>
                          <a:ea typeface="M PLUS 1p" panose="020B0502020203020207" pitchFamily="34" charset="-128"/>
                          <a:cs typeface="M PLUS 1p" panose="020B0502020203020207" pitchFamily="34" charset="-128"/>
                        </a:rPr>
                        <a:t>/ </a:t>
                      </a:r>
                      <a:r>
                        <a:rPr lang="ja-JP" altLang="en-US" sz="1600" b="1" i="0" baseline="0" dirty="0">
                          <a:latin typeface="M PLUS 1p" panose="020B0502020203020207" pitchFamily="34" charset="-128"/>
                          <a:ea typeface="M PLUS 1p" panose="020B0502020203020207" pitchFamily="34" charset="-128"/>
                          <a:cs typeface="M PLUS 1p" panose="020B0502020203020207" pitchFamily="34" charset="-128"/>
                        </a:rPr>
                        <a:t>期間：</a:t>
                      </a:r>
                      <a:r>
                        <a:rPr lang="en-US" altLang="ja-JP" sz="1600" b="1" i="0" dirty="0">
                          <a:latin typeface="M PLUS 1p" panose="020B0502020203020207" pitchFamily="34" charset="-128"/>
                          <a:ea typeface="M PLUS 1p" panose="020B0502020203020207" pitchFamily="34" charset="-128"/>
                          <a:cs typeface="M PLUS 1p" panose="020B0502020203020207" pitchFamily="34" charset="-128"/>
                        </a:rPr>
                        <a:t>3</a:t>
                      </a:r>
                      <a:r>
                        <a:rPr lang="ja-JP" altLang="en-US" sz="1600" b="1" i="0" dirty="0">
                          <a:latin typeface="M PLUS 1p" panose="020B0502020203020207" pitchFamily="34" charset="-128"/>
                          <a:ea typeface="M PLUS 1p" panose="020B0502020203020207" pitchFamily="34" charset="-128"/>
                          <a:cs typeface="M PLUS 1p" panose="020B0502020203020207" pitchFamily="34" charset="-128"/>
                        </a:rPr>
                        <a:t>年</a:t>
                      </a:r>
                      <a:r>
                        <a:rPr lang="ja-JP" altLang="en-US" sz="1600" b="1" i="0" baseline="0" dirty="0">
                          <a:latin typeface="M PLUS 1p" panose="020B0502020203020207" pitchFamily="34" charset="-128"/>
                          <a:ea typeface="M PLUS 1p" panose="020B0502020203020207" pitchFamily="34" charset="-128"/>
                          <a:cs typeface="M PLUS 1p" panose="020B0502020203020207" pitchFamily="34" charset="-128"/>
                        </a:rPr>
                        <a:t> </a:t>
                      </a:r>
                      <a:r>
                        <a:rPr lang="en-US" altLang="ja-JP" sz="1600" b="1" i="0" baseline="0" dirty="0">
                          <a:latin typeface="M PLUS 1p" panose="020B0502020203020207" pitchFamily="34" charset="-128"/>
                          <a:ea typeface="M PLUS 1p" panose="020B0502020203020207" pitchFamily="34" charset="-128"/>
                          <a:cs typeface="M PLUS 1p" panose="020B0502020203020207" pitchFamily="34" charset="-128"/>
                        </a:rPr>
                        <a:t>/ </a:t>
                      </a:r>
                      <a:r>
                        <a:rPr lang="ja-JP" altLang="en-US" sz="1600" b="1" i="0" baseline="0" dirty="0">
                          <a:latin typeface="M PLUS 1p" panose="020B0502020203020207" pitchFamily="34" charset="-128"/>
                          <a:ea typeface="M PLUS 1p" panose="020B0502020203020207" pitchFamily="34" charset="-128"/>
                          <a:cs typeface="M PLUS 1p" panose="020B0502020203020207" pitchFamily="34" charset="-128"/>
                        </a:rPr>
                        <a:t>外部アクセス：利用</a:t>
                      </a:r>
                      <a:endParaRPr kumimoji="1" lang="ja-JP" altLang="en-US" sz="1600" b="1" i="0" dirty="0">
                        <a:latin typeface="M PLUS 1p" panose="020B0502020203020207" pitchFamily="34" charset="-128"/>
                        <a:ea typeface="M PLUS 1p" panose="020B0502020203020207" pitchFamily="34" charset="-128"/>
                        <a:cs typeface="M PLUS 1p" panose="020B0502020203020207"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6F8"/>
                    </a:solidFill>
                  </a:tcPr>
                </a:tc>
                <a:tc hMerge="1">
                  <a:txBody>
                    <a:bodyPr/>
                    <a:lstStyle/>
                    <a:p>
                      <a:endParaRPr kumimoji="1" lang="ja-JP" altLang="en-US" dirty="0"/>
                    </a:p>
                  </a:txBody>
                  <a:tcPr/>
                </a:tc>
                <a:extLst>
                  <a:ext uri="{0D108BD9-81ED-4DB2-BD59-A6C34878D82A}">
                    <a16:rowId xmlns:a16="http://schemas.microsoft.com/office/drawing/2014/main" val="10000"/>
                  </a:ext>
                </a:extLst>
              </a:tr>
              <a:tr h="627910">
                <a:tc>
                  <a:txBody>
                    <a:bodyPr/>
                    <a:lstStyle/>
                    <a:p>
                      <a:pPr algn="ctr"/>
                      <a:r>
                        <a:rPr kumimoji="1" lang="ja-JP" altLang="en-US" sz="1600" b="1"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製品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「サイボウズ </a:t>
                      </a:r>
                      <a:r>
                        <a:rPr kumimoji="1"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Office</a:t>
                      </a: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」クラウド版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「サイボウズ </a:t>
                      </a:r>
                      <a:r>
                        <a:rPr kumimoji="1"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Office</a:t>
                      </a: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」パッケージ版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67446">
                <a:tc>
                  <a:txBody>
                    <a:bodyPr/>
                    <a:lstStyle/>
                    <a:p>
                      <a:pPr algn="ctr"/>
                      <a:r>
                        <a:rPr kumimoji="1" lang="ja-JP" altLang="en-US" sz="1600" b="1"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必要なライセンス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プレミアムコース　年額</a:t>
                      </a:r>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(3</a:t>
                      </a: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年分</a:t>
                      </a:r>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　</a:t>
                      </a:r>
                      <a:endPar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marL="0" marR="0" indent="0" algn="r" defTabSz="478940" rtl="0" eaLnBrk="1" fontAlgn="auto" latinLnBrk="0" hangingPunct="1">
                        <a:lnSpc>
                          <a:spcPct val="100000"/>
                        </a:lnSpc>
                        <a:spcBef>
                          <a:spcPts val="0"/>
                        </a:spcBef>
                        <a:spcAft>
                          <a:spcPts val="0"/>
                        </a:spcAft>
                        <a:buClrTx/>
                        <a:buSzTx/>
                        <a:buFontTx/>
                        <a:buNone/>
                        <a:tabLst/>
                        <a:defRPr/>
                      </a:pPr>
                      <a:r>
                        <a:rPr lang="en-US" altLang="ja-JP" sz="16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\1,551,825</a:t>
                      </a:r>
                    </a:p>
                    <a:p>
                      <a:pPr marL="0" marR="0" indent="0" algn="r" defTabSz="478940" rtl="0" eaLnBrk="1" fontAlgn="auto" latinLnBrk="0" hangingPunct="1">
                        <a:lnSpc>
                          <a:spcPct val="100000"/>
                        </a:lnSpc>
                        <a:spcBef>
                          <a:spcPts val="0"/>
                        </a:spcBef>
                        <a:spcAft>
                          <a:spcPts val="0"/>
                        </a:spcAft>
                        <a:buClrTx/>
                        <a:buSzTx/>
                        <a:buFontTx/>
                        <a:buNone/>
                        <a:tabLst/>
                        <a:defRPr/>
                      </a:pPr>
                      <a:r>
                        <a:rPr kumimoji="1" lang="ja-JP" altLang="en-US" sz="12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kumimoji="1" lang="en-US" altLang="ja-JP" sz="12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\9,405/</a:t>
                      </a:r>
                      <a:r>
                        <a:rPr kumimoji="1" lang="ja-JP" altLang="en-US" sz="12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人 </a:t>
                      </a:r>
                      <a:r>
                        <a:rPr kumimoji="1" lang="en-US" altLang="ja-JP" sz="12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kumimoji="1" lang="ja-JP" altLang="en-US" sz="1200" b="0" i="0" baseline="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 </a:t>
                      </a:r>
                      <a:r>
                        <a:rPr kumimoji="1" lang="en-US" altLang="ja-JP" sz="1200" b="0" i="0" baseline="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55</a:t>
                      </a:r>
                      <a:r>
                        <a:rPr kumimoji="1" lang="ja-JP" altLang="en-US" sz="1200" b="0" i="0" baseline="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人）</a:t>
                      </a:r>
                      <a:endParaRPr kumimoji="1" lang="ja-JP" altLang="en-US" sz="12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txBody>
                  <a:tcPr marR="72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新規購入価格   </a:t>
                      </a:r>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\498,000</a:t>
                      </a: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100u</a:t>
                      </a: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版）</a:t>
                      </a:r>
                      <a:b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b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継続</a:t>
                      </a:r>
                      <a:r>
                        <a:rPr lang="ja-JP" altLang="en-US" sz="1400" b="0" i="0">
                          <a:solidFill>
                            <a:schemeClr val="tx1"/>
                          </a:solidFill>
                          <a:latin typeface="M PLUS 1p" panose="020B0502020203020207" pitchFamily="34" charset="-128"/>
                          <a:ea typeface="M PLUS 1p" panose="020B0502020203020207" pitchFamily="34" charset="-128"/>
                          <a:cs typeface="M PLUS 1p" panose="020B0502020203020207" pitchFamily="34" charset="-128"/>
                        </a:rPr>
                        <a:t>ライセンス（</a:t>
                      </a:r>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2</a:t>
                      </a:r>
                      <a:r>
                        <a:rPr lang="ja-JP" altLang="en-US" sz="1400" b="0" i="0">
                          <a:solidFill>
                            <a:schemeClr val="tx1"/>
                          </a:solidFill>
                          <a:latin typeface="M PLUS 1p" panose="020B0502020203020207" pitchFamily="34" charset="-128"/>
                          <a:ea typeface="M PLUS 1p" panose="020B0502020203020207" pitchFamily="34" charset="-128"/>
                          <a:cs typeface="M PLUS 1p" panose="020B0502020203020207" pitchFamily="34" charset="-128"/>
                        </a:rPr>
                        <a:t>年分）</a:t>
                      </a:r>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¥199,600</a:t>
                      </a:r>
                    </a:p>
                    <a:p>
                      <a:pPr algn="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初年度リモートサービス</a:t>
                      </a:r>
                      <a:r>
                        <a:rPr kumimoji="1"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\328,000</a:t>
                      </a: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kumimoji="1"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100u</a:t>
                      </a: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版</a:t>
                      </a:r>
                      <a:r>
                        <a:rPr kumimoji="1"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a:p>
                      <a:pPr algn="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継続ライセンス（</a:t>
                      </a:r>
                      <a:r>
                        <a:rPr kumimoji="1"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2</a:t>
                      </a:r>
                      <a:r>
                        <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年）</a:t>
                      </a:r>
                      <a:r>
                        <a:rPr kumimoji="1"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\596,000</a:t>
                      </a:r>
                    </a:p>
                  </a:txBody>
                  <a:tcPr marR="57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27910">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lang="ja-JP" altLang="en-US" sz="1600" b="1"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合計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altLang="ja-JP" sz="2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\1,551,825</a:t>
                      </a:r>
                      <a:endParaRPr kumimoji="1" lang="ja-JP" altLang="en-US" sz="2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txBody>
                  <a:tcPr marR="90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478940" rtl="0" eaLnBrk="1" fontAlgn="auto" latinLnBrk="0" hangingPunct="1">
                        <a:lnSpc>
                          <a:spcPct val="100000"/>
                        </a:lnSpc>
                        <a:spcBef>
                          <a:spcPts val="0"/>
                        </a:spcBef>
                        <a:spcAft>
                          <a:spcPts val="0"/>
                        </a:spcAft>
                        <a:buClrTx/>
                        <a:buSzTx/>
                        <a:buFontTx/>
                        <a:buNone/>
                        <a:tabLst/>
                        <a:defRPr/>
                      </a:pPr>
                      <a:r>
                        <a:rPr lang="en-US" altLang="ja-JP" sz="2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\1,621,600</a:t>
                      </a:r>
                      <a:endParaRPr lang="ja-JP" altLang="en-US" sz="2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txBody>
                  <a:tcPr marR="90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06983">
                <a:tc>
                  <a:txBody>
                    <a:bodyPr/>
                    <a:lstStyle/>
                    <a:p>
                      <a:pPr lvl="0" algn="ctr"/>
                      <a:r>
                        <a:rPr lang="ja-JP" altLang="en-US" sz="1600" b="1"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その他のコスト</a:t>
                      </a:r>
                    </a:p>
                  </a:txBody>
                  <a:tcPr marL="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78940" rtl="0" eaLnBrk="1" fontAlgn="auto" latinLnBrk="0" hangingPunct="1">
                        <a:lnSpc>
                          <a:spcPct val="100000"/>
                        </a:lnSpc>
                        <a:spcBef>
                          <a:spcPts val="0"/>
                        </a:spcBef>
                        <a:spcAft>
                          <a:spcPts val="0"/>
                        </a:spcAft>
                        <a:buClrTx/>
                        <a:buSzTx/>
                        <a:buFontTx/>
                        <a:buNone/>
                        <a:tabLst/>
                        <a:defRPr/>
                      </a:pPr>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サーバー管理費用</a:t>
                      </a:r>
                      <a:endPar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lvl="0" algn="l"/>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  （ハード・ソフト・人件費）</a:t>
                      </a:r>
                    </a:p>
                    <a:p>
                      <a:pPr lvl="0" algn="l"/>
                      <a:r>
                        <a:rPr lang="en-US" altLang="ja-JP"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外部からのアクセス環境等整備費用</a:t>
                      </a:r>
                      <a:endParaRPr kumimoji="1" lang="ja-JP" altLang="en-US" sz="1400" b="0" i="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cxnSp>
        <p:nvCxnSpPr>
          <p:cNvPr id="6" name="直線矢印コネクタ 5">
            <a:extLst>
              <a:ext uri="{FF2B5EF4-FFF2-40B4-BE49-F238E27FC236}">
                <a16:creationId xmlns:a16="http://schemas.microsoft.com/office/drawing/2014/main" id="{ED8841FE-88A1-BB4C-83F9-51E0028F41AA}"/>
              </a:ext>
            </a:extLst>
          </p:cNvPr>
          <p:cNvCxnSpPr/>
          <p:nvPr/>
        </p:nvCxnSpPr>
        <p:spPr>
          <a:xfrm>
            <a:off x="5575046" y="4253061"/>
            <a:ext cx="3486172" cy="0"/>
          </a:xfrm>
          <a:prstGeom prst="straightConnector1">
            <a:avLst/>
          </a:prstGeom>
          <a:ln w="57150">
            <a:solidFill>
              <a:srgbClr val="F03D6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CB005427-996B-C34D-BDB9-C79A9AD4A8A4}"/>
              </a:ext>
            </a:extLst>
          </p:cNvPr>
          <p:cNvSpPr/>
          <p:nvPr/>
        </p:nvSpPr>
        <p:spPr>
          <a:xfrm>
            <a:off x="6239319" y="4028335"/>
            <a:ext cx="2425484" cy="449451"/>
          </a:xfrm>
          <a:prstGeom prst="rect">
            <a:avLst/>
          </a:prstGeom>
          <a:solidFill>
            <a:srgbClr val="F03D61"/>
          </a:solidFill>
          <a:ln>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M PLUS 1p" panose="020B0502020203020207" pitchFamily="34" charset="-128"/>
                <a:ea typeface="M PLUS 1p" panose="020B0502020203020207" pitchFamily="34" charset="-128"/>
                <a:cs typeface="M PLUS 1p" panose="020B0502020203020207" pitchFamily="34" charset="-128"/>
              </a:rPr>
              <a:t>差分：</a:t>
            </a:r>
            <a:r>
              <a:rPr lang="en-US" altLang="ja-JP" sz="2400" b="1" dirty="0">
                <a:latin typeface="M PLUS 1p" panose="020B0502020203020207" pitchFamily="34" charset="-128"/>
                <a:ea typeface="M PLUS 1p" panose="020B0502020203020207" pitchFamily="34" charset="-128"/>
                <a:cs typeface="M PLUS 1p" panose="020B0502020203020207" pitchFamily="34" charset="-128"/>
              </a:rPr>
              <a:t>\572</a:t>
            </a:r>
            <a:r>
              <a:rPr lang="en-US" altLang="ja-JP" dirty="0">
                <a:latin typeface="M PLUS 1p" panose="020B0502020203020207" pitchFamily="34" charset="-128"/>
                <a:ea typeface="M PLUS 1p" panose="020B0502020203020207" pitchFamily="34" charset="-128"/>
                <a:cs typeface="M PLUS 1p" panose="020B0502020203020207" pitchFamily="34" charset="-128"/>
              </a:rPr>
              <a:t>/</a:t>
            </a:r>
            <a:r>
              <a:rPr lang="ja-JP" altLang="en-US" dirty="0">
                <a:latin typeface="M PLUS 1p" panose="020B0502020203020207" pitchFamily="34" charset="-128"/>
                <a:ea typeface="M PLUS 1p" panose="020B0502020203020207" pitchFamily="34" charset="-128"/>
                <a:cs typeface="M PLUS 1p" panose="020B0502020203020207" pitchFamily="34" charset="-128"/>
              </a:rPr>
              <a:t>人</a:t>
            </a:r>
            <a:r>
              <a:rPr lang="en-US" altLang="ja-JP" dirty="0">
                <a:latin typeface="M PLUS 1p" panose="020B0502020203020207" pitchFamily="34" charset="-128"/>
                <a:ea typeface="M PLUS 1p" panose="020B0502020203020207" pitchFamily="34" charset="-128"/>
                <a:cs typeface="M PLUS 1p" panose="020B0502020203020207" pitchFamily="34" charset="-128"/>
              </a:rPr>
              <a:t>/</a:t>
            </a:r>
            <a:r>
              <a:rPr lang="ja-JP" altLang="en-US" dirty="0">
                <a:latin typeface="M PLUS 1p" panose="020B0502020203020207" pitchFamily="34" charset="-128"/>
                <a:ea typeface="M PLUS 1p" panose="020B0502020203020207" pitchFamily="34" charset="-128"/>
                <a:cs typeface="M PLUS 1p" panose="020B0502020203020207" pitchFamily="34" charset="-128"/>
              </a:rPr>
              <a:t>年</a:t>
            </a:r>
            <a:endParaRPr kumimoji="1" lang="ja-JP" altLang="en-US"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3818CA7A-8EB6-E14B-8C5D-EA4EDEDCA48E}"/>
              </a:ext>
            </a:extLst>
          </p:cNvPr>
          <p:cNvSpPr/>
          <p:nvPr/>
        </p:nvSpPr>
        <p:spPr>
          <a:xfrm>
            <a:off x="7208322" y="4564724"/>
            <a:ext cx="4550929" cy="1483714"/>
          </a:xfrm>
          <a:prstGeom prst="rect">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9" name="正方形/長方形 8">
            <a:extLst>
              <a:ext uri="{FF2B5EF4-FFF2-40B4-BE49-F238E27FC236}">
                <a16:creationId xmlns:a16="http://schemas.microsoft.com/office/drawing/2014/main" id="{F2F00360-6E9C-6A48-B9E7-FBB680A35A82}"/>
              </a:ext>
            </a:extLst>
          </p:cNvPr>
          <p:cNvSpPr/>
          <p:nvPr/>
        </p:nvSpPr>
        <p:spPr>
          <a:xfrm>
            <a:off x="674915" y="5051212"/>
            <a:ext cx="1652650" cy="478703"/>
          </a:xfrm>
          <a:prstGeom prst="rect">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テキスト ボックス 18">
            <a:extLst>
              <a:ext uri="{FF2B5EF4-FFF2-40B4-BE49-F238E27FC236}">
                <a16:creationId xmlns:a16="http://schemas.microsoft.com/office/drawing/2014/main" id="{AE57CB61-E365-81E8-BA4E-8A019CCCB3BF}"/>
              </a:ext>
            </a:extLst>
          </p:cNvPr>
          <p:cNvSpPr txBox="1">
            <a:spLocks noChangeArrowheads="1"/>
          </p:cNvSpPr>
          <p:nvPr/>
        </p:nvSpPr>
        <p:spPr bwMode="auto">
          <a:xfrm>
            <a:off x="9545122" y="6519446"/>
            <a:ext cx="18774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100" dirty="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100" dirty="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rPr>
              <a:t>価格は税抜き表示です。</a:t>
            </a:r>
          </a:p>
        </p:txBody>
      </p:sp>
    </p:spTree>
    <p:extLst>
      <p:ext uri="{BB962C8B-B14F-4D97-AF65-F5344CB8AC3E}">
        <p14:creationId xmlns:p14="http://schemas.microsoft.com/office/powerpoint/2010/main" val="27150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比較ポイント：機能について（</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1/7</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12</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8211"/>
            <a:ext cx="2602571" cy="825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1">
                <a:solidFill>
                  <a:schemeClr val="tx1"/>
                </a:solidFill>
                <a:latin typeface="M PLUS 1p" panose="020B0502020203020207" pitchFamily="34" charset="-128"/>
                <a:ea typeface="M PLUS 1p" panose="020B0502020203020207" pitchFamily="34" charset="-128"/>
                <a:cs typeface="M PLUS 1p" panose="020B0502020203020207" pitchFamily="34" charset="-128"/>
              </a:rPr>
              <a:t>スマートフォン</a:t>
            </a: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a:p>
            <a:pPr algn="ctr"/>
            <a:r>
              <a:rPr kumimoji="1"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使用できるアプリ</a:t>
            </a: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38211"/>
            <a:ext cx="4163121" cy="40371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38209"/>
            <a:ext cx="4163121" cy="40371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円/楕円 2">
            <a:extLst>
              <a:ext uri="{FF2B5EF4-FFF2-40B4-BE49-F238E27FC236}">
                <a16:creationId xmlns:a16="http://schemas.microsoft.com/office/drawing/2014/main" id="{B0D7F3B4-74A0-0646-8AD4-12C81D438187}"/>
              </a:ext>
            </a:extLst>
          </p:cNvPr>
          <p:cNvSpPr/>
          <p:nvPr/>
        </p:nvSpPr>
        <p:spPr>
          <a:xfrm>
            <a:off x="4773537" y="2454138"/>
            <a:ext cx="764088" cy="764088"/>
          </a:xfrm>
          <a:prstGeom prst="ellipse">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B88AF688-CEA1-7042-894C-CE422185A282}"/>
              </a:ext>
            </a:extLst>
          </p:cNvPr>
          <p:cNvSpPr/>
          <p:nvPr/>
        </p:nvSpPr>
        <p:spPr>
          <a:xfrm>
            <a:off x="3074021" y="3446173"/>
            <a:ext cx="4163121" cy="600164"/>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プッシュ通知を受け取れるスマートフォンアプリ</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「サイボウズ </a:t>
            </a:r>
            <a:r>
              <a:rPr lang="en" altLang="ja-JP" sz="1100" dirty="0">
                <a:latin typeface="M PLUS 1p" panose="020B0502020203020207" pitchFamily="34" charset="-128"/>
                <a:ea typeface="M PLUS 1p" panose="020B0502020203020207" pitchFamily="34" charset="-128"/>
                <a:cs typeface="M PLUS 1p" panose="020B0502020203020207" pitchFamily="34" charset="-128"/>
              </a:rPr>
              <a:t>Office </a:t>
            </a:r>
            <a:r>
              <a:rPr lang="ja-JP" altLang="en-US" sz="1100">
                <a:latin typeface="M PLUS 1p" panose="020B0502020203020207" pitchFamily="34" charset="-128"/>
                <a:ea typeface="M PLUS 1p" panose="020B0502020203020207" pitchFamily="34" charset="-128"/>
                <a:cs typeface="M PLUS 1p" panose="020B0502020203020207" pitchFamily="34" charset="-128"/>
              </a:rPr>
              <a:t>新着通知アプリ」に加え、</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「サイボウズ </a:t>
            </a:r>
            <a:r>
              <a:rPr lang="en" altLang="ja-JP" sz="1100" dirty="0">
                <a:latin typeface="M PLUS 1p" panose="020B0502020203020207" pitchFamily="34" charset="-128"/>
                <a:ea typeface="M PLUS 1p" panose="020B0502020203020207" pitchFamily="34" charset="-128"/>
                <a:cs typeface="M PLUS 1p" panose="020B0502020203020207" pitchFamily="34" charset="-128"/>
              </a:rPr>
              <a:t>KUNAI</a:t>
            </a:r>
            <a:r>
              <a:rPr lang="ja-JP" altLang="en" sz="1100">
                <a:latin typeface="M PLUS 1p" panose="020B0502020203020207" pitchFamily="34" charset="-128"/>
                <a:ea typeface="M PLUS 1p" panose="020B0502020203020207" pitchFamily="34" charset="-128"/>
                <a:cs typeface="M PLUS 1p" panose="020B0502020203020207" pitchFamily="34" charset="-128"/>
              </a:rPr>
              <a:t>」</a:t>
            </a:r>
            <a:r>
              <a:rPr lang="en" altLang="ja-JP" sz="1100" dirty="0">
                <a:latin typeface="M PLUS 1p" panose="020B0502020203020207" pitchFamily="34" charset="-128"/>
                <a:ea typeface="M PLUS 1p" panose="020B0502020203020207" pitchFamily="34" charset="-128"/>
                <a:cs typeface="M PLUS 1p" panose="020B0502020203020207" pitchFamily="34" charset="-128"/>
              </a:rPr>
              <a:t>/</a:t>
            </a:r>
            <a:r>
              <a:rPr lang="ja-JP" altLang="en-US" sz="1100">
                <a:latin typeface="M PLUS 1p" panose="020B0502020203020207" pitchFamily="34" charset="-128"/>
                <a:ea typeface="M PLUS 1p" panose="020B0502020203020207" pitchFamily="34" charset="-128"/>
                <a:cs typeface="M PLUS 1p" panose="020B0502020203020207" pitchFamily="34" charset="-128"/>
              </a:rPr>
              <a:t>モバイルビューもご利用いただけます</a:t>
            </a:r>
          </a:p>
        </p:txBody>
      </p:sp>
      <p:sp>
        <p:nvSpPr>
          <p:cNvPr id="29" name="正方形/長方形 28">
            <a:extLst>
              <a:ext uri="{FF2B5EF4-FFF2-40B4-BE49-F238E27FC236}">
                <a16:creationId xmlns:a16="http://schemas.microsoft.com/office/drawing/2014/main" id="{88F29DA7-8AE3-DC41-8638-ED1FAD006D55}"/>
              </a:ext>
            </a:extLst>
          </p:cNvPr>
          <p:cNvSpPr/>
          <p:nvPr/>
        </p:nvSpPr>
        <p:spPr>
          <a:xfrm>
            <a:off x="7363520" y="3530811"/>
            <a:ext cx="4163121" cy="430887"/>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スマートフォンアプリ「サイボウズ</a:t>
            </a:r>
            <a:r>
              <a:rPr lang="en" altLang="ja-JP" sz="1100" dirty="0">
                <a:latin typeface="M PLUS 1p" panose="020B0502020203020207" pitchFamily="34" charset="-128"/>
                <a:ea typeface="M PLUS 1p" panose="020B0502020203020207" pitchFamily="34" charset="-128"/>
                <a:cs typeface="M PLUS 1p" panose="020B0502020203020207" pitchFamily="34" charset="-128"/>
              </a:rPr>
              <a:t>KUNAI</a:t>
            </a:r>
            <a:r>
              <a:rPr lang="ja-JP" altLang="en" sz="1100">
                <a:latin typeface="M PLUS 1p" panose="020B0502020203020207" pitchFamily="34" charset="-128"/>
                <a:ea typeface="M PLUS 1p" panose="020B0502020203020207" pitchFamily="34" charset="-128"/>
                <a:cs typeface="M PLUS 1p" panose="020B0502020203020207" pitchFamily="34" charset="-128"/>
              </a:rPr>
              <a:t>」</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en" altLang="ja-JP" sz="1100" dirty="0">
                <a:latin typeface="M PLUS 1p" panose="020B0502020203020207" pitchFamily="34" charset="-128"/>
                <a:ea typeface="M PLUS 1p" panose="020B0502020203020207" pitchFamily="34" charset="-128"/>
                <a:cs typeface="M PLUS 1p" panose="020B0502020203020207" pitchFamily="34" charset="-128"/>
              </a:rPr>
              <a:t>/</a:t>
            </a:r>
            <a:r>
              <a:rPr lang="ja-JP" altLang="en-US" sz="1100">
                <a:latin typeface="M PLUS 1p" panose="020B0502020203020207" pitchFamily="34" charset="-128"/>
                <a:ea typeface="M PLUS 1p" panose="020B0502020203020207" pitchFamily="34" charset="-128"/>
                <a:cs typeface="M PLUS 1p" panose="020B0502020203020207" pitchFamily="34" charset="-128"/>
              </a:rPr>
              <a:t>モバイルビューのみご利用いただけます</a:t>
            </a:r>
          </a:p>
        </p:txBody>
      </p:sp>
      <p:sp>
        <p:nvSpPr>
          <p:cNvPr id="5" name="三角形 4">
            <a:extLst>
              <a:ext uri="{FF2B5EF4-FFF2-40B4-BE49-F238E27FC236}">
                <a16:creationId xmlns:a16="http://schemas.microsoft.com/office/drawing/2014/main" id="{D41859B4-764B-B045-B5FA-FB8F837319BF}"/>
              </a:ext>
            </a:extLst>
          </p:cNvPr>
          <p:cNvSpPr/>
          <p:nvPr/>
        </p:nvSpPr>
        <p:spPr>
          <a:xfrm>
            <a:off x="9015556" y="2453359"/>
            <a:ext cx="886342" cy="764088"/>
          </a:xfrm>
          <a:prstGeom prst="triangl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15" name="図 14">
            <a:extLst>
              <a:ext uri="{FF2B5EF4-FFF2-40B4-BE49-F238E27FC236}">
                <a16:creationId xmlns:a16="http://schemas.microsoft.com/office/drawing/2014/main" id="{DD85FA44-B9EE-D040-90F0-D323BE409D95}"/>
              </a:ext>
            </a:extLst>
          </p:cNvPr>
          <p:cNvPicPr>
            <a:picLocks noChangeAspect="1"/>
          </p:cNvPicPr>
          <p:nvPr/>
        </p:nvPicPr>
        <p:blipFill>
          <a:blip r:embed="rId2"/>
          <a:srcRect/>
          <a:stretch/>
        </p:blipFill>
        <p:spPr>
          <a:xfrm>
            <a:off x="3757031" y="4383674"/>
            <a:ext cx="867861" cy="1539833"/>
          </a:xfrm>
          <a:prstGeom prst="rect">
            <a:avLst/>
          </a:prstGeom>
        </p:spPr>
      </p:pic>
      <p:pic>
        <p:nvPicPr>
          <p:cNvPr id="16" name="図 15" descr="モニター画面に映るウェブサイトのスクリーンショット&#10;&#10;自動的に生成された説明">
            <a:extLst>
              <a:ext uri="{FF2B5EF4-FFF2-40B4-BE49-F238E27FC236}">
                <a16:creationId xmlns:a16="http://schemas.microsoft.com/office/drawing/2014/main" id="{876FC4EF-AEAC-1747-888E-4B7D57D656FD}"/>
              </a:ext>
            </a:extLst>
          </p:cNvPr>
          <p:cNvPicPr>
            <a:picLocks noChangeAspect="1"/>
          </p:cNvPicPr>
          <p:nvPr/>
        </p:nvPicPr>
        <p:blipFill>
          <a:blip r:embed="rId3"/>
          <a:stretch>
            <a:fillRect/>
          </a:stretch>
        </p:blipFill>
        <p:spPr>
          <a:xfrm>
            <a:off x="4730175" y="4447212"/>
            <a:ext cx="789017" cy="1431743"/>
          </a:xfrm>
          <a:prstGeom prst="rect">
            <a:avLst/>
          </a:prstGeom>
        </p:spPr>
      </p:pic>
      <p:pic>
        <p:nvPicPr>
          <p:cNvPr id="17" name="図 16" descr="コンピューターのスクリーンショット&#10;&#10;自動的に生成された説明">
            <a:extLst>
              <a:ext uri="{FF2B5EF4-FFF2-40B4-BE49-F238E27FC236}">
                <a16:creationId xmlns:a16="http://schemas.microsoft.com/office/drawing/2014/main" id="{4C9AD7F9-0D4F-E549-A115-3D89AB62F75B}"/>
              </a:ext>
            </a:extLst>
          </p:cNvPr>
          <p:cNvPicPr>
            <a:picLocks noChangeAspect="1"/>
          </p:cNvPicPr>
          <p:nvPr/>
        </p:nvPicPr>
        <p:blipFill>
          <a:blip r:embed="rId4"/>
          <a:stretch>
            <a:fillRect/>
          </a:stretch>
        </p:blipFill>
        <p:spPr>
          <a:xfrm>
            <a:off x="5725184" y="4444228"/>
            <a:ext cx="787672" cy="1429303"/>
          </a:xfrm>
          <a:prstGeom prst="rect">
            <a:avLst/>
          </a:prstGeom>
        </p:spPr>
      </p:pic>
      <p:sp>
        <p:nvSpPr>
          <p:cNvPr id="19" name="円/楕円 18">
            <a:extLst>
              <a:ext uri="{FF2B5EF4-FFF2-40B4-BE49-F238E27FC236}">
                <a16:creationId xmlns:a16="http://schemas.microsoft.com/office/drawing/2014/main" id="{78EF5920-3412-414C-A7FB-C04DCEEB1DD5}"/>
              </a:ext>
            </a:extLst>
          </p:cNvPr>
          <p:cNvSpPr/>
          <p:nvPr/>
        </p:nvSpPr>
        <p:spPr>
          <a:xfrm>
            <a:off x="3810770" y="4776835"/>
            <a:ext cx="764088" cy="764088"/>
          </a:xfrm>
          <a:prstGeom prst="ellipse">
            <a:avLst/>
          </a:prstGeom>
          <a:noFill/>
          <a:ln w="762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1" name="円/楕円 20">
            <a:extLst>
              <a:ext uri="{FF2B5EF4-FFF2-40B4-BE49-F238E27FC236}">
                <a16:creationId xmlns:a16="http://schemas.microsoft.com/office/drawing/2014/main" id="{607DB78B-B2DD-9946-B2FA-FF334994DD53}"/>
              </a:ext>
            </a:extLst>
          </p:cNvPr>
          <p:cNvSpPr/>
          <p:nvPr/>
        </p:nvSpPr>
        <p:spPr>
          <a:xfrm>
            <a:off x="4742639" y="4776835"/>
            <a:ext cx="764088" cy="764088"/>
          </a:xfrm>
          <a:prstGeom prst="ellipse">
            <a:avLst/>
          </a:prstGeom>
          <a:noFill/>
          <a:ln w="762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2" name="円/楕円 21">
            <a:extLst>
              <a:ext uri="{FF2B5EF4-FFF2-40B4-BE49-F238E27FC236}">
                <a16:creationId xmlns:a16="http://schemas.microsoft.com/office/drawing/2014/main" id="{70C056C6-3942-2145-9CA9-03003CABBCA8}"/>
              </a:ext>
            </a:extLst>
          </p:cNvPr>
          <p:cNvSpPr/>
          <p:nvPr/>
        </p:nvSpPr>
        <p:spPr>
          <a:xfrm>
            <a:off x="5734173" y="4776835"/>
            <a:ext cx="764088" cy="764088"/>
          </a:xfrm>
          <a:prstGeom prst="ellipse">
            <a:avLst/>
          </a:prstGeom>
          <a:noFill/>
          <a:ln w="762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24" name="図 23">
            <a:extLst>
              <a:ext uri="{FF2B5EF4-FFF2-40B4-BE49-F238E27FC236}">
                <a16:creationId xmlns:a16="http://schemas.microsoft.com/office/drawing/2014/main" id="{4038AF1B-78F0-9442-BAB6-4DACA10CF12C}"/>
              </a:ext>
            </a:extLst>
          </p:cNvPr>
          <p:cNvPicPr>
            <a:picLocks noChangeAspect="1"/>
          </p:cNvPicPr>
          <p:nvPr/>
        </p:nvPicPr>
        <p:blipFill>
          <a:blip r:embed="rId2"/>
          <a:srcRect/>
          <a:stretch/>
        </p:blipFill>
        <p:spPr>
          <a:xfrm>
            <a:off x="8121666" y="4396030"/>
            <a:ext cx="845532" cy="1500215"/>
          </a:xfrm>
          <a:prstGeom prst="rect">
            <a:avLst/>
          </a:prstGeom>
        </p:spPr>
      </p:pic>
      <p:pic>
        <p:nvPicPr>
          <p:cNvPr id="25" name="図 24" descr="モニター画面に映るウェブサイトのスクリーンショット&#10;&#10;自動的に生成された説明">
            <a:extLst>
              <a:ext uri="{FF2B5EF4-FFF2-40B4-BE49-F238E27FC236}">
                <a16:creationId xmlns:a16="http://schemas.microsoft.com/office/drawing/2014/main" id="{34EBAB43-BA08-DC45-9C93-841E012FD88D}"/>
              </a:ext>
            </a:extLst>
          </p:cNvPr>
          <p:cNvPicPr>
            <a:picLocks noChangeAspect="1"/>
          </p:cNvPicPr>
          <p:nvPr/>
        </p:nvPicPr>
        <p:blipFill>
          <a:blip r:embed="rId3"/>
          <a:stretch>
            <a:fillRect/>
          </a:stretch>
        </p:blipFill>
        <p:spPr>
          <a:xfrm>
            <a:off x="9097195" y="4442652"/>
            <a:ext cx="789017" cy="1431743"/>
          </a:xfrm>
          <a:prstGeom prst="rect">
            <a:avLst/>
          </a:prstGeom>
        </p:spPr>
      </p:pic>
      <p:pic>
        <p:nvPicPr>
          <p:cNvPr id="27" name="図 26" descr="コンピューターのスクリーンショット&#10;&#10;自動的に生成された説明">
            <a:extLst>
              <a:ext uri="{FF2B5EF4-FFF2-40B4-BE49-F238E27FC236}">
                <a16:creationId xmlns:a16="http://schemas.microsoft.com/office/drawing/2014/main" id="{FAE68671-38AA-2E46-BAE9-2C824F809E76}"/>
              </a:ext>
            </a:extLst>
          </p:cNvPr>
          <p:cNvPicPr>
            <a:picLocks noChangeAspect="1"/>
          </p:cNvPicPr>
          <p:nvPr/>
        </p:nvPicPr>
        <p:blipFill>
          <a:blip r:embed="rId4"/>
          <a:stretch>
            <a:fillRect/>
          </a:stretch>
        </p:blipFill>
        <p:spPr>
          <a:xfrm>
            <a:off x="10092204" y="4439668"/>
            <a:ext cx="787672" cy="1429303"/>
          </a:xfrm>
          <a:prstGeom prst="rect">
            <a:avLst/>
          </a:prstGeom>
        </p:spPr>
      </p:pic>
      <p:sp>
        <p:nvSpPr>
          <p:cNvPr id="30" name="円/楕円 29">
            <a:extLst>
              <a:ext uri="{FF2B5EF4-FFF2-40B4-BE49-F238E27FC236}">
                <a16:creationId xmlns:a16="http://schemas.microsoft.com/office/drawing/2014/main" id="{DCCB48A9-813E-F146-B2E0-AA1C552358B5}"/>
              </a:ext>
            </a:extLst>
          </p:cNvPr>
          <p:cNvSpPr/>
          <p:nvPr/>
        </p:nvSpPr>
        <p:spPr>
          <a:xfrm>
            <a:off x="9109659" y="4772275"/>
            <a:ext cx="764088" cy="764088"/>
          </a:xfrm>
          <a:prstGeom prst="ellipse">
            <a:avLst/>
          </a:prstGeom>
          <a:noFill/>
          <a:ln w="762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31" name="円/楕円 30">
            <a:extLst>
              <a:ext uri="{FF2B5EF4-FFF2-40B4-BE49-F238E27FC236}">
                <a16:creationId xmlns:a16="http://schemas.microsoft.com/office/drawing/2014/main" id="{2515D6F5-B738-4F43-924E-51E6647EF69C}"/>
              </a:ext>
            </a:extLst>
          </p:cNvPr>
          <p:cNvSpPr/>
          <p:nvPr/>
        </p:nvSpPr>
        <p:spPr>
          <a:xfrm>
            <a:off x="10101193" y="4772275"/>
            <a:ext cx="764088" cy="764088"/>
          </a:xfrm>
          <a:prstGeom prst="ellipse">
            <a:avLst/>
          </a:prstGeom>
          <a:noFill/>
          <a:ln w="762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7" name="乗算記号 6">
            <a:extLst>
              <a:ext uri="{FF2B5EF4-FFF2-40B4-BE49-F238E27FC236}">
                <a16:creationId xmlns:a16="http://schemas.microsoft.com/office/drawing/2014/main" id="{F13EA793-557F-FE40-9F27-7D3CB24A2791}"/>
              </a:ext>
            </a:extLst>
          </p:cNvPr>
          <p:cNvSpPr/>
          <p:nvPr/>
        </p:nvSpPr>
        <p:spPr>
          <a:xfrm>
            <a:off x="7909136" y="4549849"/>
            <a:ext cx="1292761" cy="1292761"/>
          </a:xfrm>
          <a:prstGeom prst="mathMultiply">
            <a:avLst>
              <a:gd name="adj1" fmla="val 6853"/>
            </a:avLst>
          </a:prstGeom>
          <a:solidFill>
            <a:srgbClr val="00A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2863930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060D9-B159-A74A-894C-89FB98493066}"/>
              </a:ext>
            </a:extLst>
          </p:cNvPr>
          <p:cNvSpPr>
            <a:spLocks noGrp="1"/>
          </p:cNvSpPr>
          <p:nvPr>
            <p:ph type="title"/>
          </p:nvPr>
        </p:nvSpPr>
        <p:spPr/>
        <p:txBody>
          <a:bodyPr/>
          <a:lstStyle/>
          <a:p>
            <a:r>
              <a:rPr kumimoji="1" lang="ja-JP" altLang="en-US">
                <a:solidFill>
                  <a:schemeClr val="tx1"/>
                </a:solidFill>
                <a:latin typeface="M PLUS 1p" panose="020B0502020203020207" pitchFamily="34" charset="-128"/>
                <a:ea typeface="M PLUS 1p" panose="020B0502020203020207" pitchFamily="34" charset="-128"/>
                <a:cs typeface="M PLUS 1p" panose="020B0502020203020207" pitchFamily="34" charset="-128"/>
              </a:rPr>
              <a:t>公式ツール（モバイル）</a:t>
            </a:r>
          </a:p>
        </p:txBody>
      </p:sp>
      <p:sp>
        <p:nvSpPr>
          <p:cNvPr id="4" name="スライド番号プレースホルダー 3">
            <a:extLst>
              <a:ext uri="{FF2B5EF4-FFF2-40B4-BE49-F238E27FC236}">
                <a16:creationId xmlns:a16="http://schemas.microsoft.com/office/drawing/2014/main" id="{24A3A5BB-66FA-744F-B1FF-963E69B3020B}"/>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13</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正方形/長方形 2">
            <a:extLst>
              <a:ext uri="{FF2B5EF4-FFF2-40B4-BE49-F238E27FC236}">
                <a16:creationId xmlns:a16="http://schemas.microsoft.com/office/drawing/2014/main" id="{82BF9AE2-8502-FCB5-179E-5FF58DE88EF8}"/>
              </a:ext>
            </a:extLst>
          </p:cNvPr>
          <p:cNvSpPr/>
          <p:nvPr/>
        </p:nvSpPr>
        <p:spPr>
          <a:xfrm>
            <a:off x="162698" y="915988"/>
            <a:ext cx="3924300" cy="105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6" name="図 5" descr="ロゴ, 会社名&#10;&#10;自動的に生成された説明">
            <a:extLst>
              <a:ext uri="{FF2B5EF4-FFF2-40B4-BE49-F238E27FC236}">
                <a16:creationId xmlns:a16="http://schemas.microsoft.com/office/drawing/2014/main" id="{5F74BB21-3F30-1F62-284C-0FC9C47A9C75}"/>
              </a:ext>
            </a:extLst>
          </p:cNvPr>
          <p:cNvPicPr>
            <a:picLocks noChangeAspect="1"/>
          </p:cNvPicPr>
          <p:nvPr/>
        </p:nvPicPr>
        <p:blipFill>
          <a:blip r:embed="rId2"/>
          <a:stretch>
            <a:fillRect/>
          </a:stretch>
        </p:blipFill>
        <p:spPr>
          <a:xfrm>
            <a:off x="280908" y="915989"/>
            <a:ext cx="857607" cy="857607"/>
          </a:xfrm>
          <a:prstGeom prst="rect">
            <a:avLst/>
          </a:prstGeom>
        </p:spPr>
      </p:pic>
      <p:pic>
        <p:nvPicPr>
          <p:cNvPr id="15" name="図 14" descr="アイコン&#10;&#10;自動的に生成された説明">
            <a:extLst>
              <a:ext uri="{FF2B5EF4-FFF2-40B4-BE49-F238E27FC236}">
                <a16:creationId xmlns:a16="http://schemas.microsoft.com/office/drawing/2014/main" id="{BF359DF0-03D8-C576-CA5F-98F1B4FBDB95}"/>
              </a:ext>
            </a:extLst>
          </p:cNvPr>
          <p:cNvPicPr>
            <a:picLocks noChangeAspect="1"/>
          </p:cNvPicPr>
          <p:nvPr/>
        </p:nvPicPr>
        <p:blipFill>
          <a:blip r:embed="rId3"/>
          <a:stretch>
            <a:fillRect/>
          </a:stretch>
        </p:blipFill>
        <p:spPr>
          <a:xfrm>
            <a:off x="1138515" y="1254299"/>
            <a:ext cx="2766871" cy="475902"/>
          </a:xfrm>
          <a:prstGeom prst="rect">
            <a:avLst/>
          </a:prstGeom>
        </p:spPr>
      </p:pic>
      <p:sp>
        <p:nvSpPr>
          <p:cNvPr id="17" name="テキスト プレースホルダー 2">
            <a:extLst>
              <a:ext uri="{FF2B5EF4-FFF2-40B4-BE49-F238E27FC236}">
                <a16:creationId xmlns:a16="http://schemas.microsoft.com/office/drawing/2014/main" id="{5266524B-3243-99B8-707F-9FA2D358DE5A}"/>
              </a:ext>
            </a:extLst>
          </p:cNvPr>
          <p:cNvSpPr txBox="1">
            <a:spLocks/>
          </p:cNvSpPr>
          <p:nvPr/>
        </p:nvSpPr>
        <p:spPr>
          <a:xfrm>
            <a:off x="1138514" y="1001163"/>
            <a:ext cx="2581936" cy="365126"/>
          </a:xfrm>
          <a:prstGeom prst="rect">
            <a:avLst/>
          </a:prstGeom>
        </p:spPr>
        <p:txBody>
          <a:bodyPr/>
          <a:lst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600" b="1">
                <a:solidFill>
                  <a:srgbClr val="128CCE"/>
                </a:solidFill>
                <a:latin typeface="M PLUS 1p" panose="020B0502020203020207" pitchFamily="34" charset="-128"/>
                <a:ea typeface="M PLUS 1p" panose="020B0502020203020207" pitchFamily="34" charset="-128"/>
                <a:cs typeface="M PLUS 1p" panose="020B0502020203020207" pitchFamily="34" charset="-128"/>
              </a:rPr>
              <a:t>モバイル版アプリ</a:t>
            </a:r>
            <a:endParaRPr lang="ja-JP" altLang="en-US" sz="1600" dirty="0">
              <a:solidFill>
                <a:srgbClr val="128CCE"/>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8" name="正方形/長方形 17">
            <a:extLst>
              <a:ext uri="{FF2B5EF4-FFF2-40B4-BE49-F238E27FC236}">
                <a16:creationId xmlns:a16="http://schemas.microsoft.com/office/drawing/2014/main" id="{30C08AAE-0EFA-D009-9414-1F5BA127B068}"/>
              </a:ext>
            </a:extLst>
          </p:cNvPr>
          <p:cNvSpPr/>
          <p:nvPr/>
        </p:nvSpPr>
        <p:spPr>
          <a:xfrm>
            <a:off x="4210691" y="1032575"/>
            <a:ext cx="6842794" cy="741020"/>
          </a:xfrm>
          <a:prstGeom prst="rect">
            <a:avLst/>
          </a:prstGeom>
          <a:solidFill>
            <a:schemeClr val="bg1"/>
          </a:solidFill>
          <a:ln w="2857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300">
                <a:solidFill>
                  <a:schemeClr val="tx1"/>
                </a:solidFill>
                <a:latin typeface="M PLUS 1p" panose="020B0502020203020207" pitchFamily="34" charset="-128"/>
                <a:ea typeface="M PLUS 1p" panose="020B0502020203020207" pitchFamily="34" charset="-128"/>
                <a:cs typeface="M PLUS 1p" panose="020B0502020203020207" pitchFamily="34" charset="-128"/>
              </a:rPr>
              <a:t>モバイル版アプリを使えば、スマートフォンやタブレットでも快適にご利用いただけます。</a:t>
            </a:r>
            <a:endParaRPr lang="en-US" altLang="ja-JP" sz="130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300">
                <a:solidFill>
                  <a:schemeClr val="tx1"/>
                </a:solidFill>
                <a:latin typeface="M PLUS 1p" panose="020B0502020203020207" pitchFamily="34" charset="-128"/>
                <a:ea typeface="M PLUS 1p" panose="020B0502020203020207" pitchFamily="34" charset="-128"/>
                <a:cs typeface="M PLUS 1p" panose="020B0502020203020207" pitchFamily="34" charset="-128"/>
              </a:rPr>
              <a:t>移動中や出張先、店舗や現場でも、その場で業務に取り組めます。</a:t>
            </a:r>
            <a:endParaRPr lang="en-US" altLang="ja-JP" sz="130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r>
              <a:rPr lang="en-US" altLang="ja-JP" sz="90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900">
                <a:solidFill>
                  <a:schemeClr val="tx1"/>
                </a:solidFill>
                <a:latin typeface="M PLUS 1p" panose="020B0502020203020207" pitchFamily="34" charset="-128"/>
                <a:ea typeface="M PLUS 1p" panose="020B0502020203020207" pitchFamily="34" charset="-128"/>
                <a:cs typeface="M PLUS 1p" panose="020B0502020203020207" pitchFamily="34" charset="-128"/>
              </a:rPr>
              <a:t> サイボウズ </a:t>
            </a:r>
            <a:r>
              <a:rPr lang="en-US" altLang="ja-JP" sz="90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Office</a:t>
            </a:r>
            <a:r>
              <a:rPr lang="ja-JP" altLang="en-US" sz="900">
                <a:solidFill>
                  <a:schemeClr val="tx1"/>
                </a:solidFill>
                <a:latin typeface="M PLUS 1p" panose="020B0502020203020207" pitchFamily="34" charset="-128"/>
                <a:ea typeface="M PLUS 1p" panose="020B0502020203020207" pitchFamily="34" charset="-128"/>
                <a:cs typeface="M PLUS 1p" panose="020B0502020203020207" pitchFamily="34" charset="-128"/>
              </a:rPr>
              <a:t>をご契約いただくと、無料で利用できます。</a:t>
            </a:r>
            <a:endParaRPr lang="ja-JP" altLang="en-US" sz="900"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pic>
        <p:nvPicPr>
          <p:cNvPr id="19" name="図 18" descr="グラフィカル ユーザー インターフェイス, アプリケーション&#10;&#10;自動的に生成された説明">
            <a:extLst>
              <a:ext uri="{FF2B5EF4-FFF2-40B4-BE49-F238E27FC236}">
                <a16:creationId xmlns:a16="http://schemas.microsoft.com/office/drawing/2014/main" id="{37E2F875-7FF6-5E05-2FBC-889160D9A1A1}"/>
              </a:ext>
            </a:extLst>
          </p:cNvPr>
          <p:cNvPicPr>
            <a:picLocks noChangeAspect="1"/>
          </p:cNvPicPr>
          <p:nvPr/>
        </p:nvPicPr>
        <p:blipFill>
          <a:blip r:embed="rId4"/>
          <a:stretch>
            <a:fillRect/>
          </a:stretch>
        </p:blipFill>
        <p:spPr>
          <a:xfrm>
            <a:off x="156659" y="2111906"/>
            <a:ext cx="2548131" cy="4521113"/>
          </a:xfrm>
          <a:prstGeom prst="rect">
            <a:avLst/>
          </a:prstGeom>
        </p:spPr>
      </p:pic>
      <p:sp>
        <p:nvSpPr>
          <p:cNvPr id="20" name="三角形 19">
            <a:extLst>
              <a:ext uri="{FF2B5EF4-FFF2-40B4-BE49-F238E27FC236}">
                <a16:creationId xmlns:a16="http://schemas.microsoft.com/office/drawing/2014/main" id="{5DB551F5-3FCD-CB7F-0B9B-C2DCE8C53491}"/>
              </a:ext>
            </a:extLst>
          </p:cNvPr>
          <p:cNvSpPr/>
          <p:nvPr/>
        </p:nvSpPr>
        <p:spPr>
          <a:xfrm rot="14931705">
            <a:off x="2256329" y="2418095"/>
            <a:ext cx="325120" cy="812039"/>
          </a:xfrm>
          <a:prstGeom prst="triangle">
            <a:avLst/>
          </a:prstGeom>
          <a:solidFill>
            <a:srgbClr val="1D90D0"/>
          </a:solidFill>
          <a:ln>
            <a:solidFill>
              <a:srgbClr val="1D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1" name="角丸四角形 20">
            <a:extLst>
              <a:ext uri="{FF2B5EF4-FFF2-40B4-BE49-F238E27FC236}">
                <a16:creationId xmlns:a16="http://schemas.microsoft.com/office/drawing/2014/main" id="{BDC3E897-D815-DED7-235D-D58F1289716D}"/>
              </a:ext>
            </a:extLst>
          </p:cNvPr>
          <p:cNvSpPr/>
          <p:nvPr/>
        </p:nvSpPr>
        <p:spPr>
          <a:xfrm>
            <a:off x="2592155" y="2302021"/>
            <a:ext cx="2256589" cy="4136809"/>
          </a:xfrm>
          <a:prstGeom prst="roundRect">
            <a:avLst>
              <a:gd name="adj" fmla="val 5443"/>
            </a:avLst>
          </a:prstGeom>
          <a:solidFill>
            <a:schemeClr val="bg1"/>
          </a:solidFill>
          <a:ln w="28575">
            <a:solidFill>
              <a:srgbClr val="1D9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22" name="図 21" descr="グラフィカル ユーザー インターフェイス, アプリケーション&#10;&#10;自動的に生成された説明">
            <a:extLst>
              <a:ext uri="{FF2B5EF4-FFF2-40B4-BE49-F238E27FC236}">
                <a16:creationId xmlns:a16="http://schemas.microsoft.com/office/drawing/2014/main" id="{A4EBCB07-CC91-B182-B2ED-A6735E88F110}"/>
              </a:ext>
            </a:extLst>
          </p:cNvPr>
          <p:cNvPicPr>
            <a:picLocks noChangeAspect="1"/>
          </p:cNvPicPr>
          <p:nvPr/>
        </p:nvPicPr>
        <p:blipFill>
          <a:blip r:embed="rId5"/>
          <a:stretch>
            <a:fillRect/>
          </a:stretch>
        </p:blipFill>
        <p:spPr>
          <a:xfrm>
            <a:off x="2701801" y="3109024"/>
            <a:ext cx="923363" cy="1997965"/>
          </a:xfrm>
          <a:prstGeom prst="rect">
            <a:avLst/>
          </a:prstGeom>
          <a:ln>
            <a:solidFill>
              <a:schemeClr val="tx1">
                <a:lumMod val="20000"/>
                <a:lumOff val="80000"/>
              </a:schemeClr>
            </a:solidFill>
          </a:ln>
        </p:spPr>
      </p:pic>
      <p:pic>
        <p:nvPicPr>
          <p:cNvPr id="23" name="図 22" descr="テキスト が含まれている画像&#10;&#10;自動的に生成された説明">
            <a:extLst>
              <a:ext uri="{FF2B5EF4-FFF2-40B4-BE49-F238E27FC236}">
                <a16:creationId xmlns:a16="http://schemas.microsoft.com/office/drawing/2014/main" id="{A38FA7EE-DE55-0783-B892-D3C574A426DB}"/>
              </a:ext>
            </a:extLst>
          </p:cNvPr>
          <p:cNvPicPr>
            <a:picLocks noChangeAspect="1"/>
          </p:cNvPicPr>
          <p:nvPr/>
        </p:nvPicPr>
        <p:blipFill>
          <a:blip r:embed="rId6"/>
          <a:stretch>
            <a:fillRect/>
          </a:stretch>
        </p:blipFill>
        <p:spPr>
          <a:xfrm>
            <a:off x="3813192" y="4369584"/>
            <a:ext cx="922959" cy="1997965"/>
          </a:xfrm>
          <a:prstGeom prst="rect">
            <a:avLst/>
          </a:prstGeom>
          <a:ln>
            <a:solidFill>
              <a:schemeClr val="tx1">
                <a:lumMod val="20000"/>
                <a:lumOff val="80000"/>
              </a:schemeClr>
            </a:solidFill>
          </a:ln>
        </p:spPr>
      </p:pic>
      <p:sp>
        <p:nvSpPr>
          <p:cNvPr id="24" name="テキスト ボックス 23">
            <a:extLst>
              <a:ext uri="{FF2B5EF4-FFF2-40B4-BE49-F238E27FC236}">
                <a16:creationId xmlns:a16="http://schemas.microsoft.com/office/drawing/2014/main" id="{DF1F632D-57AD-6EC9-E271-5D7FF2001888}"/>
              </a:ext>
            </a:extLst>
          </p:cNvPr>
          <p:cNvSpPr txBox="1"/>
          <p:nvPr/>
        </p:nvSpPr>
        <p:spPr>
          <a:xfrm>
            <a:off x="2640614" y="2490079"/>
            <a:ext cx="2182095" cy="430887"/>
          </a:xfrm>
          <a:prstGeom prst="rect">
            <a:avLst/>
          </a:prstGeom>
          <a:noFill/>
        </p:spPr>
        <p:txBody>
          <a:bodyPr wrap="square">
            <a:spAutoFit/>
          </a:bodyPr>
          <a:lstStyle/>
          <a:p>
            <a:pPr algn="ctr"/>
            <a:r>
              <a:rPr lang="ja-JP" altLang="en-US" sz="1050" b="1">
                <a:latin typeface="M PLUS 1p" panose="020B0502020203020207" pitchFamily="34" charset="-128"/>
                <a:ea typeface="M PLUS 1p" panose="020B0502020203020207" pitchFamily="34" charset="-128"/>
                <a:cs typeface="M PLUS 1p" panose="020B0502020203020207" pitchFamily="34" charset="-128"/>
              </a:rPr>
              <a:t>その日の予定や自分宛の</a:t>
            </a:r>
            <a:endParaRPr lang="en-US" altLang="ja-JP" sz="105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050" b="1">
                <a:latin typeface="M PLUS 1p" panose="020B0502020203020207" pitchFamily="34" charset="-128"/>
                <a:ea typeface="M PLUS 1p" panose="020B0502020203020207" pitchFamily="34" charset="-128"/>
                <a:cs typeface="M PLUS 1p" panose="020B0502020203020207" pitchFamily="34" charset="-128"/>
              </a:rPr>
              <a:t>連絡・申請をひと目で把握</a:t>
            </a:r>
            <a:endParaRPr lang="ja-JP" altLang="en-US" sz="1050"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25" name="テキスト ボックス 24">
            <a:extLst>
              <a:ext uri="{FF2B5EF4-FFF2-40B4-BE49-F238E27FC236}">
                <a16:creationId xmlns:a16="http://schemas.microsoft.com/office/drawing/2014/main" id="{2B8B8EDD-E4E7-B2F8-9CCF-7C0434000D22}"/>
              </a:ext>
            </a:extLst>
          </p:cNvPr>
          <p:cNvSpPr txBox="1"/>
          <p:nvPr/>
        </p:nvSpPr>
        <p:spPr>
          <a:xfrm>
            <a:off x="3623041" y="3183609"/>
            <a:ext cx="1208520" cy="461665"/>
          </a:xfrm>
          <a:prstGeom prst="rect">
            <a:avLst/>
          </a:prstGeom>
          <a:noFill/>
        </p:spPr>
        <p:txBody>
          <a:bodyPr wrap="square">
            <a:spAutoFit/>
          </a:bodyPr>
          <a:lstStyle/>
          <a:p>
            <a:pPr algn="ctr"/>
            <a:r>
              <a:rPr lang="ja-JP" altLang="en-US" sz="800">
                <a:latin typeface="M PLUS 1p" panose="020B0502020203020207" pitchFamily="34" charset="-128"/>
                <a:ea typeface="M PLUS 1p" panose="020B0502020203020207" pitchFamily="34" charset="-128"/>
                <a:cs typeface="M PLUS 1p" panose="020B0502020203020207" pitchFamily="34" charset="-128"/>
              </a:rPr>
              <a:t>アプリケーション一覧から、使いたい機能にすぐにアクセス！</a:t>
            </a:r>
            <a:endParaRPr lang="en-US" altLang="ja-JP" sz="800" dirty="0">
              <a:latin typeface="M PLUS 1p" panose="020B0502020203020207" pitchFamily="34" charset="-128"/>
              <a:ea typeface="M PLUS 1p" panose="020B0502020203020207" pitchFamily="34" charset="-128"/>
              <a:cs typeface="M PLUS 1p" panose="020B0502020203020207" pitchFamily="34" charset="-128"/>
            </a:endParaRPr>
          </a:p>
        </p:txBody>
      </p:sp>
      <p:cxnSp>
        <p:nvCxnSpPr>
          <p:cNvPr id="26" name="直線コネクタ 25">
            <a:extLst>
              <a:ext uri="{FF2B5EF4-FFF2-40B4-BE49-F238E27FC236}">
                <a16:creationId xmlns:a16="http://schemas.microsoft.com/office/drawing/2014/main" id="{DED43DDE-02C6-1AC7-EE8E-1F79D923B464}"/>
              </a:ext>
            </a:extLst>
          </p:cNvPr>
          <p:cNvCxnSpPr>
            <a:cxnSpLocks/>
          </p:cNvCxnSpPr>
          <p:nvPr/>
        </p:nvCxnSpPr>
        <p:spPr>
          <a:xfrm>
            <a:off x="3720449" y="3615246"/>
            <a:ext cx="923363"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3D9BB1E-4C79-2C5E-F352-56BBC632DDF0}"/>
              </a:ext>
            </a:extLst>
          </p:cNvPr>
          <p:cNvSpPr txBox="1"/>
          <p:nvPr/>
        </p:nvSpPr>
        <p:spPr>
          <a:xfrm>
            <a:off x="2623413" y="5454751"/>
            <a:ext cx="1208520" cy="461665"/>
          </a:xfrm>
          <a:prstGeom prst="rect">
            <a:avLst/>
          </a:prstGeom>
          <a:noFill/>
        </p:spPr>
        <p:txBody>
          <a:bodyPr wrap="square">
            <a:spAutoFit/>
          </a:bodyPr>
          <a:lstStyle/>
          <a:p>
            <a:pPr algn="ctr"/>
            <a:r>
              <a:rPr lang="ja-JP" altLang="en-US" sz="800">
                <a:latin typeface="M PLUS 1p" panose="020B0502020203020207" pitchFamily="34" charset="-128"/>
                <a:ea typeface="M PLUS 1p" panose="020B0502020203020207" pitchFamily="34" charset="-128"/>
                <a:cs typeface="M PLUS 1p" panose="020B0502020203020207" pitchFamily="34" charset="-128"/>
              </a:rPr>
              <a:t>プッシュで通知が届くので、大事な連絡も</a:t>
            </a:r>
            <a:endParaRPr lang="en-US" altLang="ja-JP" sz="8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800">
                <a:latin typeface="M PLUS 1p" panose="020B0502020203020207" pitchFamily="34" charset="-128"/>
                <a:ea typeface="M PLUS 1p" panose="020B0502020203020207" pitchFamily="34" charset="-128"/>
                <a:cs typeface="M PLUS 1p" panose="020B0502020203020207" pitchFamily="34" charset="-128"/>
              </a:rPr>
              <a:t>見逃さない！</a:t>
            </a:r>
            <a:endParaRPr lang="ja-JP" altLang="en-US" sz="800" dirty="0">
              <a:latin typeface="M PLUS 1p" panose="020B0502020203020207" pitchFamily="34" charset="-128"/>
              <a:ea typeface="M PLUS 1p" panose="020B0502020203020207" pitchFamily="34" charset="-128"/>
              <a:cs typeface="M PLUS 1p" panose="020B0502020203020207" pitchFamily="34" charset="-128"/>
            </a:endParaRPr>
          </a:p>
        </p:txBody>
      </p:sp>
      <p:cxnSp>
        <p:nvCxnSpPr>
          <p:cNvPr id="35" name="直線コネクタ 34">
            <a:extLst>
              <a:ext uri="{FF2B5EF4-FFF2-40B4-BE49-F238E27FC236}">
                <a16:creationId xmlns:a16="http://schemas.microsoft.com/office/drawing/2014/main" id="{A7E17581-C295-C4ED-F659-AB019D33C106}"/>
              </a:ext>
            </a:extLst>
          </p:cNvPr>
          <p:cNvCxnSpPr>
            <a:cxnSpLocks/>
          </p:cNvCxnSpPr>
          <p:nvPr/>
        </p:nvCxnSpPr>
        <p:spPr>
          <a:xfrm>
            <a:off x="2720821" y="5886388"/>
            <a:ext cx="923363"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815FB82A-E550-5A6A-E99B-0CE84377C660}"/>
              </a:ext>
            </a:extLst>
          </p:cNvPr>
          <p:cNvSpPr/>
          <p:nvPr/>
        </p:nvSpPr>
        <p:spPr>
          <a:xfrm>
            <a:off x="5140286" y="1948731"/>
            <a:ext cx="3325441" cy="363265"/>
          </a:xfrm>
          <a:prstGeom prst="rect">
            <a:avLst/>
          </a:prstGeom>
          <a:noFill/>
          <a:ln w="2857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a:solidFill>
                  <a:schemeClr val="tx1"/>
                </a:solidFill>
                <a:latin typeface="M PLUS 1p" panose="020B0502020203020207" pitchFamily="34" charset="-128"/>
                <a:ea typeface="M PLUS 1p" panose="020B0502020203020207" pitchFamily="34" charset="-128"/>
                <a:cs typeface="M PLUS 1p" panose="020B0502020203020207" pitchFamily="34" charset="-128"/>
              </a:rPr>
              <a:t>営業・現場・事務　みんなに伝えられる</a:t>
            </a:r>
            <a:endParaRPr lang="ja-JP" altLang="en-US" sz="800"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9" name="角丸四角形 38">
            <a:extLst>
              <a:ext uri="{FF2B5EF4-FFF2-40B4-BE49-F238E27FC236}">
                <a16:creationId xmlns:a16="http://schemas.microsoft.com/office/drawing/2014/main" id="{C5FD48A8-9748-6ACC-E254-66EDBF80ED04}"/>
              </a:ext>
            </a:extLst>
          </p:cNvPr>
          <p:cNvSpPr/>
          <p:nvPr/>
        </p:nvSpPr>
        <p:spPr>
          <a:xfrm>
            <a:off x="6051218" y="2444619"/>
            <a:ext cx="1124586" cy="215757"/>
          </a:xfrm>
          <a:prstGeom prst="roundRect">
            <a:avLst/>
          </a:prstGeom>
          <a:solidFill>
            <a:schemeClr val="bg1"/>
          </a:solidFill>
          <a:ln>
            <a:solidFill>
              <a:srgbClr val="128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128CCE"/>
                </a:solidFill>
                <a:latin typeface="M PLUS 1p" panose="020B0502020203020207" pitchFamily="34" charset="-128"/>
                <a:ea typeface="M PLUS 1p" panose="020B0502020203020207" pitchFamily="34" charset="-128"/>
                <a:cs typeface="M PLUS 1p" panose="020B0502020203020207" pitchFamily="34" charset="-128"/>
              </a:rPr>
              <a:t>チームでのやり取り</a:t>
            </a:r>
          </a:p>
        </p:txBody>
      </p:sp>
      <p:pic>
        <p:nvPicPr>
          <p:cNvPr id="40" name="図 39" descr="グラフィカル ユーザー インターフェイス, テキスト, アプリケーション&#10;&#10;自動的に生成された説明">
            <a:extLst>
              <a:ext uri="{FF2B5EF4-FFF2-40B4-BE49-F238E27FC236}">
                <a16:creationId xmlns:a16="http://schemas.microsoft.com/office/drawing/2014/main" id="{D2AAC51F-46D4-71EC-9969-F9C17B142A81}"/>
              </a:ext>
            </a:extLst>
          </p:cNvPr>
          <p:cNvPicPr>
            <a:picLocks noChangeAspect="1"/>
          </p:cNvPicPr>
          <p:nvPr/>
        </p:nvPicPr>
        <p:blipFill>
          <a:blip r:embed="rId7"/>
          <a:stretch>
            <a:fillRect/>
          </a:stretch>
        </p:blipFill>
        <p:spPr>
          <a:xfrm>
            <a:off x="5817341" y="2718267"/>
            <a:ext cx="762341" cy="1651317"/>
          </a:xfrm>
          <a:prstGeom prst="rect">
            <a:avLst/>
          </a:prstGeom>
          <a:ln>
            <a:solidFill>
              <a:schemeClr val="bg2"/>
            </a:solidFill>
          </a:ln>
        </p:spPr>
      </p:pic>
      <p:pic>
        <p:nvPicPr>
          <p:cNvPr id="41" name="図 40"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F9D89F8D-F7F6-4899-2D59-78C6C84B21B9}"/>
              </a:ext>
            </a:extLst>
          </p:cNvPr>
          <p:cNvPicPr>
            <a:picLocks noChangeAspect="1"/>
          </p:cNvPicPr>
          <p:nvPr/>
        </p:nvPicPr>
        <p:blipFill>
          <a:blip r:embed="rId8"/>
          <a:stretch>
            <a:fillRect/>
          </a:stretch>
        </p:blipFill>
        <p:spPr>
          <a:xfrm>
            <a:off x="6708594" y="2718267"/>
            <a:ext cx="763158" cy="1651317"/>
          </a:xfrm>
          <a:prstGeom prst="rect">
            <a:avLst/>
          </a:prstGeom>
          <a:ln>
            <a:solidFill>
              <a:schemeClr val="bg2"/>
            </a:solidFill>
          </a:ln>
        </p:spPr>
      </p:pic>
      <p:cxnSp>
        <p:nvCxnSpPr>
          <p:cNvPr id="42" name="直線コネクタ 41">
            <a:extLst>
              <a:ext uri="{FF2B5EF4-FFF2-40B4-BE49-F238E27FC236}">
                <a16:creationId xmlns:a16="http://schemas.microsoft.com/office/drawing/2014/main" id="{54856F5F-23FE-0579-0AFB-4F81CC782009}"/>
              </a:ext>
            </a:extLst>
          </p:cNvPr>
          <p:cNvCxnSpPr>
            <a:cxnSpLocks/>
          </p:cNvCxnSpPr>
          <p:nvPr/>
        </p:nvCxnSpPr>
        <p:spPr>
          <a:xfrm>
            <a:off x="5200936" y="2233730"/>
            <a:ext cx="31877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3" name="四角形吹き出し 42">
            <a:extLst>
              <a:ext uri="{FF2B5EF4-FFF2-40B4-BE49-F238E27FC236}">
                <a16:creationId xmlns:a16="http://schemas.microsoft.com/office/drawing/2014/main" id="{A1269063-50BD-6790-97A7-41C4B307CB5B}"/>
              </a:ext>
            </a:extLst>
          </p:cNvPr>
          <p:cNvSpPr/>
          <p:nvPr/>
        </p:nvSpPr>
        <p:spPr>
          <a:xfrm>
            <a:off x="7044354" y="3665120"/>
            <a:ext cx="1219949" cy="417319"/>
          </a:xfrm>
          <a:prstGeom prst="wedgeRectCallout">
            <a:avLst>
              <a:gd name="adj1" fmla="val -52668"/>
              <a:gd name="adj2" fmla="val -93632"/>
            </a:avLst>
          </a:prstGeom>
          <a:solidFill>
            <a:srgbClr val="EF3E6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900" b="1">
                <a:latin typeface="M PLUS 1p" panose="020B0502020203020207" pitchFamily="34" charset="-128"/>
                <a:ea typeface="M PLUS 1p" panose="020B0502020203020207" pitchFamily="34" charset="-128"/>
                <a:cs typeface="M PLUS 1p" panose="020B0502020203020207" pitchFamily="34" charset="-128"/>
              </a:rPr>
              <a:t>場所を問わず案件の</a:t>
            </a:r>
            <a:endParaRPr lang="en-US" altLang="ja-JP" sz="90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900" b="1">
                <a:latin typeface="M PLUS 1p" panose="020B0502020203020207" pitchFamily="34" charset="-128"/>
                <a:ea typeface="M PLUS 1p" panose="020B0502020203020207" pitchFamily="34" charset="-128"/>
                <a:cs typeface="M PLUS 1p" panose="020B0502020203020207" pitchFamily="34" charset="-128"/>
              </a:rPr>
              <a:t>やり取りが進む</a:t>
            </a:r>
            <a:endParaRPr lang="ja-JP" altLang="en-US" sz="900" b="1" dirty="0">
              <a:latin typeface="M PLUS 1p" panose="020B0502020203020207" pitchFamily="34" charset="-128"/>
              <a:ea typeface="M PLUS 1p" panose="020B0502020203020207" pitchFamily="34" charset="-128"/>
              <a:cs typeface="M PLUS 1p" panose="020B0502020203020207" pitchFamily="34" charset="-128"/>
            </a:endParaRPr>
          </a:p>
        </p:txBody>
      </p:sp>
      <p:pic>
        <p:nvPicPr>
          <p:cNvPr id="5" name="図 4" descr="グラフィカル ユーザー インターフェイス, テキスト, アプリケーション, チャットまたはテキスト メッセージ, メール&#10;&#10;自動的に生成された説明">
            <a:extLst>
              <a:ext uri="{FF2B5EF4-FFF2-40B4-BE49-F238E27FC236}">
                <a16:creationId xmlns:a16="http://schemas.microsoft.com/office/drawing/2014/main" id="{0BC32318-816D-9B11-38DE-F238EE71BD5A}"/>
              </a:ext>
            </a:extLst>
          </p:cNvPr>
          <p:cNvPicPr>
            <a:picLocks noChangeAspect="1"/>
          </p:cNvPicPr>
          <p:nvPr/>
        </p:nvPicPr>
        <p:blipFill>
          <a:blip r:embed="rId9"/>
          <a:stretch>
            <a:fillRect/>
          </a:stretch>
        </p:blipFill>
        <p:spPr>
          <a:xfrm>
            <a:off x="6310108" y="4891616"/>
            <a:ext cx="762341" cy="1651317"/>
          </a:xfrm>
          <a:prstGeom prst="rect">
            <a:avLst/>
          </a:prstGeom>
          <a:ln>
            <a:solidFill>
              <a:schemeClr val="bg2"/>
            </a:solidFill>
          </a:ln>
        </p:spPr>
      </p:pic>
      <p:sp>
        <p:nvSpPr>
          <p:cNvPr id="7" name="角丸四角形 6">
            <a:extLst>
              <a:ext uri="{FF2B5EF4-FFF2-40B4-BE49-F238E27FC236}">
                <a16:creationId xmlns:a16="http://schemas.microsoft.com/office/drawing/2014/main" id="{8F36E6A8-04A4-CCE0-5438-9E55EDDD8645}"/>
              </a:ext>
            </a:extLst>
          </p:cNvPr>
          <p:cNvSpPr/>
          <p:nvPr/>
        </p:nvSpPr>
        <p:spPr>
          <a:xfrm>
            <a:off x="6208389" y="4596050"/>
            <a:ext cx="965778" cy="215757"/>
          </a:xfrm>
          <a:prstGeom prst="roundRect">
            <a:avLst/>
          </a:prstGeom>
          <a:solidFill>
            <a:schemeClr val="bg1"/>
          </a:solidFill>
          <a:ln>
            <a:solidFill>
              <a:srgbClr val="128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128CCE"/>
                </a:solidFill>
                <a:latin typeface="M PLUS 1p" panose="020B0502020203020207" pitchFamily="34" charset="-128"/>
                <a:ea typeface="M PLUS 1p" panose="020B0502020203020207" pitchFamily="34" charset="-128"/>
                <a:cs typeface="M PLUS 1p" panose="020B0502020203020207" pitchFamily="34" charset="-128"/>
              </a:rPr>
              <a:t>お知らせの発信</a:t>
            </a:r>
          </a:p>
        </p:txBody>
      </p:sp>
      <p:sp>
        <p:nvSpPr>
          <p:cNvPr id="8" name="四角形吹き出し 7">
            <a:extLst>
              <a:ext uri="{FF2B5EF4-FFF2-40B4-BE49-F238E27FC236}">
                <a16:creationId xmlns:a16="http://schemas.microsoft.com/office/drawing/2014/main" id="{699BB5F7-8964-878A-727D-442D39FE5818}"/>
              </a:ext>
            </a:extLst>
          </p:cNvPr>
          <p:cNvSpPr/>
          <p:nvPr/>
        </p:nvSpPr>
        <p:spPr>
          <a:xfrm>
            <a:off x="6497128" y="5827556"/>
            <a:ext cx="1219949" cy="417319"/>
          </a:xfrm>
          <a:prstGeom prst="wedgeRectCallout">
            <a:avLst>
              <a:gd name="adj1" fmla="val -33251"/>
              <a:gd name="adj2" fmla="val -76399"/>
            </a:avLst>
          </a:prstGeom>
          <a:solidFill>
            <a:srgbClr val="EF3E6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900" b="1">
                <a:latin typeface="M PLUS 1p" panose="020B0502020203020207" pitchFamily="34" charset="-128"/>
                <a:ea typeface="M PLUS 1p" panose="020B0502020203020207" pitchFamily="34" charset="-128"/>
                <a:cs typeface="M PLUS 1p" panose="020B0502020203020207" pitchFamily="34" charset="-128"/>
              </a:rPr>
              <a:t>オフィスにいない</a:t>
            </a:r>
            <a:endParaRPr lang="en-US" altLang="ja-JP" sz="90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900" b="1">
                <a:latin typeface="M PLUS 1p" panose="020B0502020203020207" pitchFamily="34" charset="-128"/>
                <a:ea typeface="M PLUS 1p" panose="020B0502020203020207" pitchFamily="34" charset="-128"/>
                <a:cs typeface="M PLUS 1p" panose="020B0502020203020207" pitchFamily="34" charset="-128"/>
              </a:rPr>
              <a:t>人にも届く</a:t>
            </a:r>
            <a:endParaRPr lang="ja-JP" altLang="en-US" sz="900"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9" name="正方形/長方形 8">
            <a:extLst>
              <a:ext uri="{FF2B5EF4-FFF2-40B4-BE49-F238E27FC236}">
                <a16:creationId xmlns:a16="http://schemas.microsoft.com/office/drawing/2014/main" id="{9C2592EE-D867-8E8F-45B3-49AC91690C31}"/>
              </a:ext>
            </a:extLst>
          </p:cNvPr>
          <p:cNvSpPr/>
          <p:nvPr/>
        </p:nvSpPr>
        <p:spPr>
          <a:xfrm>
            <a:off x="8694291" y="1927154"/>
            <a:ext cx="3325441" cy="363265"/>
          </a:xfrm>
          <a:prstGeom prst="rect">
            <a:avLst/>
          </a:prstGeom>
          <a:noFill/>
          <a:ln w="2857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b="1">
                <a:solidFill>
                  <a:schemeClr val="tx1"/>
                </a:solidFill>
                <a:latin typeface="M PLUS 1p" panose="020B0502020203020207" pitchFamily="34" charset="-128"/>
                <a:ea typeface="M PLUS 1p" panose="020B0502020203020207" pitchFamily="34" charset="-128"/>
                <a:cs typeface="M PLUS 1p" panose="020B0502020203020207" pitchFamily="34" charset="-128"/>
              </a:rPr>
              <a:t>オフィスにいなくても申請・決裁</a:t>
            </a:r>
            <a:endParaRPr lang="ja-JP" altLang="en-US" sz="800"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cxnSp>
        <p:nvCxnSpPr>
          <p:cNvPr id="10" name="直線コネクタ 9">
            <a:extLst>
              <a:ext uri="{FF2B5EF4-FFF2-40B4-BE49-F238E27FC236}">
                <a16:creationId xmlns:a16="http://schemas.microsoft.com/office/drawing/2014/main" id="{B309B670-F200-158D-22D7-9181F715CBD3}"/>
              </a:ext>
            </a:extLst>
          </p:cNvPr>
          <p:cNvCxnSpPr>
            <a:cxnSpLocks/>
          </p:cNvCxnSpPr>
          <p:nvPr/>
        </p:nvCxnSpPr>
        <p:spPr>
          <a:xfrm>
            <a:off x="8754941" y="2212153"/>
            <a:ext cx="3187703"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DE7EF190-A345-C8B3-2ED5-90DDB81C79CF}"/>
              </a:ext>
            </a:extLst>
          </p:cNvPr>
          <p:cNvSpPr/>
          <p:nvPr/>
        </p:nvSpPr>
        <p:spPr>
          <a:xfrm>
            <a:off x="8838920" y="2357739"/>
            <a:ext cx="698989" cy="216456"/>
          </a:xfrm>
          <a:prstGeom prst="roundRect">
            <a:avLst/>
          </a:prstGeom>
          <a:solidFill>
            <a:schemeClr val="bg1"/>
          </a:solidFill>
          <a:ln>
            <a:solidFill>
              <a:srgbClr val="128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128CCE"/>
                </a:solidFill>
                <a:latin typeface="M PLUS 1p" panose="020B0502020203020207" pitchFamily="34" charset="-128"/>
                <a:ea typeface="M PLUS 1p" panose="020B0502020203020207" pitchFamily="34" charset="-128"/>
                <a:cs typeface="M PLUS 1p" panose="020B0502020203020207" pitchFamily="34" charset="-128"/>
              </a:rPr>
              <a:t>申請</a:t>
            </a:r>
          </a:p>
        </p:txBody>
      </p:sp>
      <p:sp>
        <p:nvSpPr>
          <p:cNvPr id="12" name="角丸四角形 11">
            <a:extLst>
              <a:ext uri="{FF2B5EF4-FFF2-40B4-BE49-F238E27FC236}">
                <a16:creationId xmlns:a16="http://schemas.microsoft.com/office/drawing/2014/main" id="{8E0CBA7A-7802-2A14-0991-0DC42C4F4B01}"/>
              </a:ext>
            </a:extLst>
          </p:cNvPr>
          <p:cNvSpPr/>
          <p:nvPr/>
        </p:nvSpPr>
        <p:spPr>
          <a:xfrm>
            <a:off x="9872178" y="2359186"/>
            <a:ext cx="698989" cy="216456"/>
          </a:xfrm>
          <a:prstGeom prst="roundRect">
            <a:avLst/>
          </a:prstGeom>
          <a:solidFill>
            <a:schemeClr val="bg1"/>
          </a:solidFill>
          <a:ln>
            <a:solidFill>
              <a:srgbClr val="128C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a:solidFill>
                  <a:srgbClr val="128CCE"/>
                </a:solidFill>
                <a:latin typeface="M PLUS 1p" panose="020B0502020203020207" pitchFamily="34" charset="-128"/>
                <a:ea typeface="M PLUS 1p" panose="020B0502020203020207" pitchFamily="34" charset="-128"/>
                <a:cs typeface="M PLUS 1p" panose="020B0502020203020207" pitchFamily="34" charset="-128"/>
              </a:rPr>
              <a:t>決裁</a:t>
            </a:r>
          </a:p>
        </p:txBody>
      </p:sp>
      <p:pic>
        <p:nvPicPr>
          <p:cNvPr id="13" name="図 12">
            <a:extLst>
              <a:ext uri="{FF2B5EF4-FFF2-40B4-BE49-F238E27FC236}">
                <a16:creationId xmlns:a16="http://schemas.microsoft.com/office/drawing/2014/main" id="{1041BE5E-9DBF-E685-31BF-99CA34697900}"/>
              </a:ext>
            </a:extLst>
          </p:cNvPr>
          <p:cNvPicPr>
            <a:picLocks noChangeAspect="1"/>
          </p:cNvPicPr>
          <p:nvPr/>
        </p:nvPicPr>
        <p:blipFill>
          <a:blip r:embed="rId10"/>
          <a:stretch>
            <a:fillRect/>
          </a:stretch>
        </p:blipFill>
        <p:spPr>
          <a:xfrm>
            <a:off x="8812815" y="2635678"/>
            <a:ext cx="761540" cy="1648052"/>
          </a:xfrm>
          <a:prstGeom prst="rect">
            <a:avLst/>
          </a:prstGeom>
          <a:ln>
            <a:solidFill>
              <a:schemeClr val="bg2"/>
            </a:solidFill>
          </a:ln>
        </p:spPr>
      </p:pic>
      <p:pic>
        <p:nvPicPr>
          <p:cNvPr id="14" name="図 13" descr="グラフィカル ユーザー インターフェイス, アプリケーション&#10;&#10;自動的に生成された説明">
            <a:extLst>
              <a:ext uri="{FF2B5EF4-FFF2-40B4-BE49-F238E27FC236}">
                <a16:creationId xmlns:a16="http://schemas.microsoft.com/office/drawing/2014/main" id="{6D746FDC-EE24-B2BB-B5FC-31D9AD468B1B}"/>
              </a:ext>
            </a:extLst>
          </p:cNvPr>
          <p:cNvPicPr>
            <a:picLocks noChangeAspect="1"/>
          </p:cNvPicPr>
          <p:nvPr/>
        </p:nvPicPr>
        <p:blipFill>
          <a:blip r:embed="rId11"/>
          <a:stretch>
            <a:fillRect/>
          </a:stretch>
        </p:blipFill>
        <p:spPr>
          <a:xfrm>
            <a:off x="9849356" y="2635678"/>
            <a:ext cx="761540" cy="1648052"/>
          </a:xfrm>
          <a:prstGeom prst="rect">
            <a:avLst/>
          </a:prstGeom>
          <a:ln>
            <a:solidFill>
              <a:schemeClr val="bg2"/>
            </a:solidFill>
          </a:ln>
        </p:spPr>
      </p:pic>
      <p:sp>
        <p:nvSpPr>
          <p:cNvPr id="16" name="四角形吹き出し 15">
            <a:extLst>
              <a:ext uri="{FF2B5EF4-FFF2-40B4-BE49-F238E27FC236}">
                <a16:creationId xmlns:a16="http://schemas.microsoft.com/office/drawing/2014/main" id="{B233C63E-52D5-333B-EE85-26CC8B2F225F}"/>
              </a:ext>
            </a:extLst>
          </p:cNvPr>
          <p:cNvSpPr/>
          <p:nvPr/>
        </p:nvSpPr>
        <p:spPr>
          <a:xfrm>
            <a:off x="10722905" y="2676544"/>
            <a:ext cx="1219949" cy="519800"/>
          </a:xfrm>
          <a:prstGeom prst="wedgeRectCallout">
            <a:avLst>
              <a:gd name="adj1" fmla="val -69062"/>
              <a:gd name="adj2" fmla="val 25854"/>
            </a:avLst>
          </a:prstGeom>
          <a:solidFill>
            <a:srgbClr val="EF3E61"/>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900" b="1">
                <a:latin typeface="M PLUS 1p" panose="020B0502020203020207" pitchFamily="34" charset="-128"/>
                <a:ea typeface="M PLUS 1p" panose="020B0502020203020207" pitchFamily="34" charset="-128"/>
                <a:cs typeface="M PLUS 1p" panose="020B0502020203020207" pitchFamily="34" charset="-128"/>
              </a:rPr>
              <a:t>外出先からでも</a:t>
            </a:r>
            <a:endParaRPr lang="en-US" altLang="ja-JP" sz="90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900" b="1">
                <a:latin typeface="M PLUS 1p" panose="020B0502020203020207" pitchFamily="34" charset="-128"/>
                <a:ea typeface="M PLUS 1p" panose="020B0502020203020207" pitchFamily="34" charset="-128"/>
                <a:cs typeface="M PLUS 1p" panose="020B0502020203020207" pitchFamily="34" charset="-128"/>
              </a:rPr>
              <a:t>かんたんに申請・</a:t>
            </a:r>
            <a:endParaRPr lang="en-US" altLang="ja-JP" sz="90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900" b="1">
                <a:latin typeface="M PLUS 1p" panose="020B0502020203020207" pitchFamily="34" charset="-128"/>
                <a:ea typeface="M PLUS 1p" panose="020B0502020203020207" pitchFamily="34" charset="-128"/>
                <a:cs typeface="M PLUS 1p" panose="020B0502020203020207" pitchFamily="34" charset="-128"/>
              </a:rPr>
              <a:t>決裁ができる！</a:t>
            </a:r>
            <a:endParaRPr lang="ja-JP" altLang="en-US" sz="900" b="1" dirty="0">
              <a:latin typeface="M PLUS 1p" panose="020B0502020203020207" pitchFamily="34" charset="-128"/>
              <a:ea typeface="M PLUS 1p" panose="020B0502020203020207" pitchFamily="34" charset="-128"/>
              <a:cs typeface="M PLUS 1p" panose="020B0502020203020207" pitchFamily="34" charset="-128"/>
            </a:endParaRPr>
          </a:p>
        </p:txBody>
      </p:sp>
      <p:pic>
        <p:nvPicPr>
          <p:cNvPr id="31" name="図 30">
            <a:extLst>
              <a:ext uri="{FF2B5EF4-FFF2-40B4-BE49-F238E27FC236}">
                <a16:creationId xmlns:a16="http://schemas.microsoft.com/office/drawing/2014/main" id="{EA7351F4-7B20-3250-469A-1F26A4FBEF1A}"/>
              </a:ext>
            </a:extLst>
          </p:cNvPr>
          <p:cNvPicPr>
            <a:picLocks noChangeAspect="1"/>
          </p:cNvPicPr>
          <p:nvPr/>
        </p:nvPicPr>
        <p:blipFill rotWithShape="1">
          <a:blip r:embed="rId12"/>
          <a:srcRect l="11266" t="19923" r="8742" b="15057"/>
          <a:stretch/>
        </p:blipFill>
        <p:spPr>
          <a:xfrm>
            <a:off x="8861683" y="4634649"/>
            <a:ext cx="2344935" cy="1904263"/>
          </a:xfrm>
          <a:prstGeom prst="rect">
            <a:avLst/>
          </a:prstGeom>
        </p:spPr>
      </p:pic>
    </p:spTree>
    <p:extLst>
      <p:ext uri="{BB962C8B-B14F-4D97-AF65-F5344CB8AC3E}">
        <p14:creationId xmlns:p14="http://schemas.microsoft.com/office/powerpoint/2010/main" val="4069911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比較ポイント：機能について（</a:t>
            </a:r>
            <a:r>
              <a:rPr lang="en-US" altLang="ja-JP" dirty="0">
                <a:latin typeface="M PLUS 1p" panose="020B0502020203020207" pitchFamily="34" charset="-128"/>
                <a:ea typeface="M PLUS 1p" panose="020B0502020203020207" pitchFamily="34" charset="-128"/>
                <a:cs typeface="M PLUS 1p" panose="020B0502020203020207" pitchFamily="34" charset="-128"/>
              </a:rPr>
              <a:t>2</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/7</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14</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8211"/>
            <a:ext cx="2602571" cy="10792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1">
                <a:solidFill>
                  <a:schemeClr val="tx1"/>
                </a:solidFill>
                <a:latin typeface="M PLUS 1p" panose="020B0502020203020207" pitchFamily="34" charset="-128"/>
                <a:ea typeface="M PLUS 1p" panose="020B0502020203020207" pitchFamily="34" charset="-128"/>
                <a:cs typeface="M PLUS 1p" panose="020B0502020203020207" pitchFamily="34" charset="-128"/>
              </a:rPr>
              <a:t>スケジュール</a:t>
            </a: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祝日データの</a:t>
            </a:r>
            <a:endPar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自動取り込み</a:t>
            </a:r>
            <a:endParaRPr kumimoji="1"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38211"/>
            <a:ext cx="4163121" cy="40371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38209"/>
            <a:ext cx="4163121" cy="40371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円/楕円 2">
            <a:extLst>
              <a:ext uri="{FF2B5EF4-FFF2-40B4-BE49-F238E27FC236}">
                <a16:creationId xmlns:a16="http://schemas.microsoft.com/office/drawing/2014/main" id="{B0D7F3B4-74A0-0646-8AD4-12C81D438187}"/>
              </a:ext>
            </a:extLst>
          </p:cNvPr>
          <p:cNvSpPr/>
          <p:nvPr/>
        </p:nvSpPr>
        <p:spPr>
          <a:xfrm>
            <a:off x="4773537" y="2454138"/>
            <a:ext cx="764088" cy="764088"/>
          </a:xfrm>
          <a:prstGeom prst="ellipse">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B88AF688-CEA1-7042-894C-CE422185A282}"/>
              </a:ext>
            </a:extLst>
          </p:cNvPr>
          <p:cNvSpPr/>
          <p:nvPr/>
        </p:nvSpPr>
        <p:spPr>
          <a:xfrm>
            <a:off x="3059150" y="3556697"/>
            <a:ext cx="4163121" cy="261610"/>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祝日データを自動的に取り込むことができます</a:t>
            </a:r>
          </a:p>
        </p:txBody>
      </p:sp>
      <p:sp>
        <p:nvSpPr>
          <p:cNvPr id="29" name="正方形/長方形 28">
            <a:extLst>
              <a:ext uri="{FF2B5EF4-FFF2-40B4-BE49-F238E27FC236}">
                <a16:creationId xmlns:a16="http://schemas.microsoft.com/office/drawing/2014/main" id="{88F29DA7-8AE3-DC41-8638-ED1FAD006D55}"/>
              </a:ext>
            </a:extLst>
          </p:cNvPr>
          <p:cNvSpPr/>
          <p:nvPr/>
        </p:nvSpPr>
        <p:spPr>
          <a:xfrm>
            <a:off x="7368611" y="3556697"/>
            <a:ext cx="4163121" cy="261610"/>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祝日データは、管理者が手動で取り込む必要があります</a:t>
            </a:r>
          </a:p>
        </p:txBody>
      </p:sp>
      <p:pic>
        <p:nvPicPr>
          <p:cNvPr id="5122" name="Picture 2">
            <a:extLst>
              <a:ext uri="{FF2B5EF4-FFF2-40B4-BE49-F238E27FC236}">
                <a16:creationId xmlns:a16="http://schemas.microsoft.com/office/drawing/2014/main" id="{EABA05AC-E224-5B47-9037-4526F1DECB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9861" y="4156779"/>
            <a:ext cx="3891440" cy="1535541"/>
          </a:xfrm>
          <a:prstGeom prst="rect">
            <a:avLst/>
          </a:prstGeom>
          <a:noFill/>
          <a:extLst>
            <a:ext uri="{909E8E84-426E-40DD-AFC4-6F175D3DCCD1}">
              <a14:hiddenFill xmlns:a14="http://schemas.microsoft.com/office/drawing/2010/main">
                <a:solidFill>
                  <a:srgbClr val="FFFFFF"/>
                </a:solidFill>
              </a14:hiddenFill>
            </a:ext>
          </a:extLst>
        </p:spPr>
      </p:pic>
      <p:sp>
        <p:nvSpPr>
          <p:cNvPr id="7" name="十字形 6">
            <a:extLst>
              <a:ext uri="{FF2B5EF4-FFF2-40B4-BE49-F238E27FC236}">
                <a16:creationId xmlns:a16="http://schemas.microsoft.com/office/drawing/2014/main" id="{FCAF58EE-4C6F-9A40-87C5-AEF684E84DA6}"/>
              </a:ext>
            </a:extLst>
          </p:cNvPr>
          <p:cNvSpPr/>
          <p:nvPr/>
        </p:nvSpPr>
        <p:spPr>
          <a:xfrm rot="2700000">
            <a:off x="9050509" y="2439940"/>
            <a:ext cx="789140" cy="789140"/>
          </a:xfrm>
          <a:prstGeom prst="plus">
            <a:avLst>
              <a:gd name="adj" fmla="val 4404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5124" name="Picture 4">
            <a:extLst>
              <a:ext uri="{FF2B5EF4-FFF2-40B4-BE49-F238E27FC236}">
                <a16:creationId xmlns:a16="http://schemas.microsoft.com/office/drawing/2014/main" id="{C9F00234-1EB0-E04F-A1EB-04316CC655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6418" y="4156778"/>
            <a:ext cx="3864967" cy="1535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405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比較ポイント：機能について（</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3/7</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15</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8211"/>
            <a:ext cx="2602571" cy="10792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1">
                <a:solidFill>
                  <a:schemeClr val="tx1"/>
                </a:solidFill>
                <a:latin typeface="M PLUS 1p" panose="020B0502020203020207" pitchFamily="34" charset="-128"/>
                <a:ea typeface="M PLUS 1p" panose="020B0502020203020207" pitchFamily="34" charset="-128"/>
                <a:cs typeface="M PLUS 1p" panose="020B0502020203020207" pitchFamily="34" charset="-128"/>
              </a:rPr>
              <a:t>スケジュール</a:t>
            </a: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a:p>
            <a:pPr algn="ctr"/>
            <a:r>
              <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iCal</a:t>
            </a: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形式での</a:t>
            </a:r>
            <a:endPar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r>
              <a:rPr kumimoji="1"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スケジュール書き出し</a:t>
            </a: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38211"/>
            <a:ext cx="4163121" cy="40371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38209"/>
            <a:ext cx="4163121" cy="403714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円/楕円 2">
            <a:extLst>
              <a:ext uri="{FF2B5EF4-FFF2-40B4-BE49-F238E27FC236}">
                <a16:creationId xmlns:a16="http://schemas.microsoft.com/office/drawing/2014/main" id="{B0D7F3B4-74A0-0646-8AD4-12C81D438187}"/>
              </a:ext>
            </a:extLst>
          </p:cNvPr>
          <p:cNvSpPr/>
          <p:nvPr/>
        </p:nvSpPr>
        <p:spPr>
          <a:xfrm>
            <a:off x="4773537" y="2454138"/>
            <a:ext cx="764088" cy="764088"/>
          </a:xfrm>
          <a:prstGeom prst="ellipse">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B88AF688-CEA1-7042-894C-CE422185A282}"/>
              </a:ext>
            </a:extLst>
          </p:cNvPr>
          <p:cNvSpPr/>
          <p:nvPr/>
        </p:nvSpPr>
        <p:spPr>
          <a:xfrm>
            <a:off x="3044279" y="3556648"/>
            <a:ext cx="4163121" cy="430887"/>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個人のスケジュールを </a:t>
            </a:r>
            <a:r>
              <a:rPr lang="en" altLang="ja-JP" sz="1100" dirty="0">
                <a:latin typeface="M PLUS 1p" panose="020B0502020203020207" pitchFamily="34" charset="-128"/>
                <a:ea typeface="M PLUS 1p" panose="020B0502020203020207" pitchFamily="34" charset="-128"/>
                <a:cs typeface="M PLUS 1p" panose="020B0502020203020207" pitchFamily="34" charset="-128"/>
              </a:rPr>
              <a:t>iCal </a:t>
            </a:r>
            <a:r>
              <a:rPr lang="ja-JP" altLang="en-US" sz="1100">
                <a:latin typeface="M PLUS 1p" panose="020B0502020203020207" pitchFamily="34" charset="-128"/>
                <a:ea typeface="M PLUS 1p" panose="020B0502020203020207" pitchFamily="34" charset="-128"/>
                <a:cs typeface="M PLUS 1p" panose="020B0502020203020207" pitchFamily="34" charset="-128"/>
              </a:rPr>
              <a:t>形式で書き出せるので、</a:t>
            </a:r>
            <a:r>
              <a:rPr lang="en" altLang="ja-JP" sz="1100" dirty="0">
                <a:latin typeface="M PLUS 1p" panose="020B0502020203020207" pitchFamily="34" charset="-128"/>
                <a:ea typeface="M PLUS 1p" panose="020B0502020203020207" pitchFamily="34" charset="-128"/>
                <a:cs typeface="M PLUS 1p" panose="020B0502020203020207" pitchFamily="34" charset="-128"/>
              </a:rPr>
              <a:t>Google Calendar </a:t>
            </a:r>
            <a:r>
              <a:rPr lang="ja-JP" altLang="en-US" sz="1100">
                <a:latin typeface="M PLUS 1p" panose="020B0502020203020207" pitchFamily="34" charset="-128"/>
                <a:ea typeface="M PLUS 1p" panose="020B0502020203020207" pitchFamily="34" charset="-128"/>
                <a:cs typeface="M PLUS 1p" panose="020B0502020203020207" pitchFamily="34" charset="-128"/>
              </a:rPr>
              <a:t>や </a:t>
            </a:r>
            <a:r>
              <a:rPr lang="en" altLang="ja-JP" sz="1100" dirty="0">
                <a:latin typeface="M PLUS 1p" panose="020B0502020203020207" pitchFamily="34" charset="-128"/>
                <a:ea typeface="M PLUS 1p" panose="020B0502020203020207" pitchFamily="34" charset="-128"/>
                <a:cs typeface="M PLUS 1p" panose="020B0502020203020207" pitchFamily="34" charset="-128"/>
              </a:rPr>
              <a:t>Outlook </a:t>
            </a:r>
            <a:r>
              <a:rPr lang="ja-JP" altLang="en-US" sz="1100">
                <a:latin typeface="M PLUS 1p" panose="020B0502020203020207" pitchFamily="34" charset="-128"/>
                <a:ea typeface="M PLUS 1p" panose="020B0502020203020207" pitchFamily="34" charset="-128"/>
                <a:cs typeface="M PLUS 1p" panose="020B0502020203020207" pitchFamily="34" charset="-128"/>
              </a:rPr>
              <a:t>などにインポートすることができます</a:t>
            </a:r>
          </a:p>
        </p:txBody>
      </p:sp>
      <p:sp>
        <p:nvSpPr>
          <p:cNvPr id="29" name="正方形/長方形 28">
            <a:extLst>
              <a:ext uri="{FF2B5EF4-FFF2-40B4-BE49-F238E27FC236}">
                <a16:creationId xmlns:a16="http://schemas.microsoft.com/office/drawing/2014/main" id="{88F29DA7-8AE3-DC41-8638-ED1FAD006D55}"/>
              </a:ext>
            </a:extLst>
          </p:cNvPr>
          <p:cNvSpPr/>
          <p:nvPr/>
        </p:nvSpPr>
        <p:spPr>
          <a:xfrm>
            <a:off x="7378792" y="3556615"/>
            <a:ext cx="4163121" cy="600164"/>
          </a:xfrm>
          <a:prstGeom prst="rect">
            <a:avLst/>
          </a:prstGeom>
        </p:spPr>
        <p:txBody>
          <a:bodyPr wrap="square">
            <a:spAutoFit/>
          </a:bodyPr>
          <a:lstStyle/>
          <a:p>
            <a:pPr algn="ctr"/>
            <a:r>
              <a:rPr lang="en" altLang="ja-JP" sz="1100" dirty="0">
                <a:latin typeface="M PLUS 1p" panose="020B0502020203020207" pitchFamily="34" charset="-128"/>
                <a:ea typeface="M PLUS 1p" panose="020B0502020203020207" pitchFamily="34" charset="-128"/>
                <a:cs typeface="M PLUS 1p" panose="020B0502020203020207" pitchFamily="34" charset="-128"/>
              </a:rPr>
              <a:t>iCal </a:t>
            </a:r>
            <a:r>
              <a:rPr lang="ja-JP" altLang="en-US" sz="1100">
                <a:latin typeface="M PLUS 1p" panose="020B0502020203020207" pitchFamily="34" charset="-128"/>
                <a:ea typeface="M PLUS 1p" panose="020B0502020203020207" pitchFamily="34" charset="-128"/>
                <a:cs typeface="M PLUS 1p" panose="020B0502020203020207" pitchFamily="34" charset="-128"/>
              </a:rPr>
              <a:t>形式でスケジュールを書き出すことはできません。</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en" altLang="ja-JP" sz="1100" dirty="0">
                <a:latin typeface="M PLUS 1p" panose="020B0502020203020207" pitchFamily="34" charset="-128"/>
                <a:ea typeface="M PLUS 1p" panose="020B0502020203020207" pitchFamily="34" charset="-128"/>
                <a:cs typeface="M PLUS 1p" panose="020B0502020203020207" pitchFamily="34" charset="-128"/>
              </a:rPr>
              <a:t>Google Calendar</a:t>
            </a:r>
            <a:r>
              <a:rPr lang="ja-JP" altLang="en-US" sz="1100">
                <a:latin typeface="M PLUS 1p" panose="020B0502020203020207" pitchFamily="34" charset="-128"/>
                <a:ea typeface="M PLUS 1p" panose="020B0502020203020207" pitchFamily="34" charset="-128"/>
                <a:cs typeface="M PLUS 1p" panose="020B0502020203020207" pitchFamily="34" charset="-128"/>
              </a:rPr>
              <a:t>と連携する場合は、有償の連携オプションをご検討ください</a:t>
            </a:r>
          </a:p>
        </p:txBody>
      </p:sp>
      <p:sp>
        <p:nvSpPr>
          <p:cNvPr id="7" name="十字形 6">
            <a:extLst>
              <a:ext uri="{FF2B5EF4-FFF2-40B4-BE49-F238E27FC236}">
                <a16:creationId xmlns:a16="http://schemas.microsoft.com/office/drawing/2014/main" id="{FCAF58EE-4C6F-9A40-87C5-AEF684E84DA6}"/>
              </a:ext>
            </a:extLst>
          </p:cNvPr>
          <p:cNvSpPr/>
          <p:nvPr/>
        </p:nvSpPr>
        <p:spPr>
          <a:xfrm rot="2700000">
            <a:off x="9050509" y="2439940"/>
            <a:ext cx="789140" cy="789140"/>
          </a:xfrm>
          <a:prstGeom prst="plus">
            <a:avLst>
              <a:gd name="adj" fmla="val 4404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6146" name="Picture 2">
            <a:extLst>
              <a:ext uri="{FF2B5EF4-FFF2-40B4-BE49-F238E27FC236}">
                <a16:creationId xmlns:a16="http://schemas.microsoft.com/office/drawing/2014/main" id="{0A392103-3187-FA4C-B37A-DDB33F25BC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2433" y="4283303"/>
            <a:ext cx="3876554" cy="161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2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比較ポイント：機能について（</a:t>
            </a:r>
            <a:r>
              <a:rPr lang="en-US" altLang="ja-JP" dirty="0">
                <a:latin typeface="M PLUS 1p" panose="020B0502020203020207" pitchFamily="34" charset="-128"/>
                <a:ea typeface="M PLUS 1p" panose="020B0502020203020207" pitchFamily="34" charset="-128"/>
                <a:cs typeface="M PLUS 1p" panose="020B0502020203020207" pitchFamily="34" charset="-128"/>
              </a:rPr>
              <a:t>4</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/7</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16</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8211"/>
            <a:ext cx="2602571" cy="10792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1">
                <a:solidFill>
                  <a:schemeClr val="tx1"/>
                </a:solidFill>
                <a:latin typeface="M PLUS 1p" panose="020B0502020203020207" pitchFamily="34" charset="-128"/>
                <a:ea typeface="M PLUS 1p" panose="020B0502020203020207" pitchFamily="34" charset="-128"/>
                <a:cs typeface="M PLUS 1p" panose="020B0502020203020207" pitchFamily="34" charset="-128"/>
              </a:rPr>
              <a:t>メール</a:t>
            </a: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自動受信</a:t>
            </a:r>
            <a:endPar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38210"/>
            <a:ext cx="4163121" cy="421813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38209"/>
            <a:ext cx="4163121" cy="421813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円/楕円 2">
            <a:extLst>
              <a:ext uri="{FF2B5EF4-FFF2-40B4-BE49-F238E27FC236}">
                <a16:creationId xmlns:a16="http://schemas.microsoft.com/office/drawing/2014/main" id="{B0D7F3B4-74A0-0646-8AD4-12C81D438187}"/>
              </a:ext>
            </a:extLst>
          </p:cNvPr>
          <p:cNvSpPr/>
          <p:nvPr/>
        </p:nvSpPr>
        <p:spPr>
          <a:xfrm>
            <a:off x="4773537" y="2454138"/>
            <a:ext cx="764088" cy="764088"/>
          </a:xfrm>
          <a:prstGeom prst="ellipse">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B88AF688-CEA1-7042-894C-CE422185A282}"/>
              </a:ext>
            </a:extLst>
          </p:cNvPr>
          <p:cNvSpPr/>
          <p:nvPr/>
        </p:nvSpPr>
        <p:spPr>
          <a:xfrm>
            <a:off x="3044279" y="3556648"/>
            <a:ext cx="4163121" cy="261610"/>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定期的に自動でメールを受信することができます</a:t>
            </a:r>
          </a:p>
        </p:txBody>
      </p:sp>
      <p:sp>
        <p:nvSpPr>
          <p:cNvPr id="29" name="正方形/長方形 28">
            <a:extLst>
              <a:ext uri="{FF2B5EF4-FFF2-40B4-BE49-F238E27FC236}">
                <a16:creationId xmlns:a16="http://schemas.microsoft.com/office/drawing/2014/main" id="{88F29DA7-8AE3-DC41-8638-ED1FAD006D55}"/>
              </a:ext>
            </a:extLst>
          </p:cNvPr>
          <p:cNvSpPr/>
          <p:nvPr/>
        </p:nvSpPr>
        <p:spPr>
          <a:xfrm>
            <a:off x="7391318" y="3556615"/>
            <a:ext cx="4163121" cy="430887"/>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自動受信の機能は未搭載です。「新着メールを受信する」を</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クリックして、メールを受信してください</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7" name="十字形 6">
            <a:extLst>
              <a:ext uri="{FF2B5EF4-FFF2-40B4-BE49-F238E27FC236}">
                <a16:creationId xmlns:a16="http://schemas.microsoft.com/office/drawing/2014/main" id="{FCAF58EE-4C6F-9A40-87C5-AEF684E84DA6}"/>
              </a:ext>
            </a:extLst>
          </p:cNvPr>
          <p:cNvSpPr/>
          <p:nvPr/>
        </p:nvSpPr>
        <p:spPr>
          <a:xfrm rot="2700000">
            <a:off x="9050509" y="2439940"/>
            <a:ext cx="789140" cy="789140"/>
          </a:xfrm>
          <a:prstGeom prst="plus">
            <a:avLst>
              <a:gd name="adj" fmla="val 4404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7170" name="Picture 2">
            <a:extLst>
              <a:ext uri="{FF2B5EF4-FFF2-40B4-BE49-F238E27FC236}">
                <a16:creationId xmlns:a16="http://schemas.microsoft.com/office/drawing/2014/main" id="{B35C4753-C454-7049-8CE4-2CA74C90889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9600" y="4108663"/>
            <a:ext cx="3671963" cy="20245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1B4A04D-E2B7-4E47-8157-196B6FAD16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5402" y="4122028"/>
            <a:ext cx="3874951" cy="178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93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比較ポイント：機能について（</a:t>
            </a:r>
            <a:r>
              <a:rPr lang="en-US" altLang="ja-JP" dirty="0">
                <a:latin typeface="M PLUS 1p" panose="020B0502020203020207" pitchFamily="34" charset="-128"/>
                <a:ea typeface="M PLUS 1p" panose="020B0502020203020207" pitchFamily="34" charset="-128"/>
                <a:cs typeface="M PLUS 1p" panose="020B0502020203020207" pitchFamily="34" charset="-128"/>
              </a:rPr>
              <a:t>5</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/7</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17</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8211"/>
            <a:ext cx="2602571" cy="10792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1">
                <a:solidFill>
                  <a:schemeClr val="tx1"/>
                </a:solidFill>
                <a:latin typeface="M PLUS 1p" panose="020B0502020203020207" pitchFamily="34" charset="-128"/>
                <a:ea typeface="M PLUS 1p" panose="020B0502020203020207" pitchFamily="34" charset="-128"/>
                <a:cs typeface="M PLUS 1p" panose="020B0502020203020207" pitchFamily="34" charset="-128"/>
              </a:rPr>
              <a:t>メール</a:t>
            </a: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自動転送</a:t>
            </a:r>
            <a:endPar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38210"/>
            <a:ext cx="4163121" cy="421813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38209"/>
            <a:ext cx="4163121" cy="421813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円/楕円 2">
            <a:extLst>
              <a:ext uri="{FF2B5EF4-FFF2-40B4-BE49-F238E27FC236}">
                <a16:creationId xmlns:a16="http://schemas.microsoft.com/office/drawing/2014/main" id="{B0D7F3B4-74A0-0646-8AD4-12C81D438187}"/>
              </a:ext>
            </a:extLst>
          </p:cNvPr>
          <p:cNvSpPr/>
          <p:nvPr/>
        </p:nvSpPr>
        <p:spPr>
          <a:xfrm>
            <a:off x="4773537" y="2454138"/>
            <a:ext cx="764088" cy="764088"/>
          </a:xfrm>
          <a:prstGeom prst="ellipse">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B88AF688-CEA1-7042-894C-CE422185A282}"/>
              </a:ext>
            </a:extLst>
          </p:cNvPr>
          <p:cNvSpPr/>
          <p:nvPr/>
        </p:nvSpPr>
        <p:spPr>
          <a:xfrm>
            <a:off x="3044279" y="3556648"/>
            <a:ext cx="4163121" cy="430887"/>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自動転送の設定画面で転送条件を指定すると、</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メールの自動転送ができます</a:t>
            </a:r>
          </a:p>
        </p:txBody>
      </p:sp>
      <p:sp>
        <p:nvSpPr>
          <p:cNvPr id="29" name="正方形/長方形 28">
            <a:extLst>
              <a:ext uri="{FF2B5EF4-FFF2-40B4-BE49-F238E27FC236}">
                <a16:creationId xmlns:a16="http://schemas.microsoft.com/office/drawing/2014/main" id="{88F29DA7-8AE3-DC41-8638-ED1FAD006D55}"/>
              </a:ext>
            </a:extLst>
          </p:cNvPr>
          <p:cNvSpPr/>
          <p:nvPr/>
        </p:nvSpPr>
        <p:spPr>
          <a:xfrm>
            <a:off x="7378391" y="3641286"/>
            <a:ext cx="4163121" cy="261610"/>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自動転送の機能は未搭載です</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7" name="十字形 6">
            <a:extLst>
              <a:ext uri="{FF2B5EF4-FFF2-40B4-BE49-F238E27FC236}">
                <a16:creationId xmlns:a16="http://schemas.microsoft.com/office/drawing/2014/main" id="{FCAF58EE-4C6F-9A40-87C5-AEF684E84DA6}"/>
              </a:ext>
            </a:extLst>
          </p:cNvPr>
          <p:cNvSpPr/>
          <p:nvPr/>
        </p:nvSpPr>
        <p:spPr>
          <a:xfrm rot="2700000">
            <a:off x="9050509" y="2439940"/>
            <a:ext cx="789140" cy="789140"/>
          </a:xfrm>
          <a:prstGeom prst="plus">
            <a:avLst>
              <a:gd name="adj" fmla="val 4404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8194" name="Picture 2">
            <a:extLst>
              <a:ext uri="{FF2B5EF4-FFF2-40B4-BE49-F238E27FC236}">
                <a16:creationId xmlns:a16="http://schemas.microsoft.com/office/drawing/2014/main" id="{1029F13E-35A0-3B44-836B-9A66F62CECA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13177" y="4319197"/>
            <a:ext cx="3876554" cy="178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61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比較ポイント：機能について（</a:t>
            </a:r>
            <a:r>
              <a:rPr lang="en-US" altLang="ja-JP" dirty="0">
                <a:latin typeface="M PLUS 1p" panose="020B0502020203020207" pitchFamily="34" charset="-128"/>
                <a:ea typeface="M PLUS 1p" panose="020B0502020203020207" pitchFamily="34" charset="-128"/>
                <a:cs typeface="M PLUS 1p" panose="020B0502020203020207" pitchFamily="34" charset="-128"/>
              </a:rPr>
              <a:t>6</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/7</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18</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8211"/>
            <a:ext cx="2602571" cy="10792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400" b="1">
                <a:solidFill>
                  <a:schemeClr val="tx1"/>
                </a:solidFill>
                <a:latin typeface="M PLUS 1p" panose="020B0502020203020207" pitchFamily="34" charset="-128"/>
                <a:ea typeface="M PLUS 1p" panose="020B0502020203020207" pitchFamily="34" charset="-128"/>
                <a:cs typeface="M PLUS 1p" panose="020B0502020203020207" pitchFamily="34" charset="-128"/>
              </a:rPr>
              <a:t>カスタムアプリ</a:t>
            </a:r>
            <a:r>
              <a:rPr lang="en-US" altLang="ja-JP" sz="1400"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リマインダー</a:t>
            </a:r>
            <a:endPar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通知機能</a:t>
            </a:r>
            <a:endPar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38210"/>
            <a:ext cx="4163121" cy="421813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38209"/>
            <a:ext cx="4163121" cy="421813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円/楕円 2">
            <a:extLst>
              <a:ext uri="{FF2B5EF4-FFF2-40B4-BE49-F238E27FC236}">
                <a16:creationId xmlns:a16="http://schemas.microsoft.com/office/drawing/2014/main" id="{B0D7F3B4-74A0-0646-8AD4-12C81D438187}"/>
              </a:ext>
            </a:extLst>
          </p:cNvPr>
          <p:cNvSpPr/>
          <p:nvPr/>
        </p:nvSpPr>
        <p:spPr>
          <a:xfrm>
            <a:off x="4773537" y="2454138"/>
            <a:ext cx="764088" cy="764088"/>
          </a:xfrm>
          <a:prstGeom prst="ellipse">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B88AF688-CEA1-7042-894C-CE422185A282}"/>
              </a:ext>
            </a:extLst>
          </p:cNvPr>
          <p:cNvSpPr/>
          <p:nvPr/>
        </p:nvSpPr>
        <p:spPr>
          <a:xfrm>
            <a:off x="3044279" y="3556648"/>
            <a:ext cx="4163121" cy="430887"/>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カスタムアプリに登録された日付項目に対して、</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期限を設定して通知できます</a:t>
            </a:r>
          </a:p>
        </p:txBody>
      </p:sp>
      <p:sp>
        <p:nvSpPr>
          <p:cNvPr id="29" name="正方形/長方形 28">
            <a:extLst>
              <a:ext uri="{FF2B5EF4-FFF2-40B4-BE49-F238E27FC236}">
                <a16:creationId xmlns:a16="http://schemas.microsoft.com/office/drawing/2014/main" id="{88F29DA7-8AE3-DC41-8638-ED1FAD006D55}"/>
              </a:ext>
            </a:extLst>
          </p:cNvPr>
          <p:cNvSpPr/>
          <p:nvPr/>
        </p:nvSpPr>
        <p:spPr>
          <a:xfrm>
            <a:off x="7378391" y="3641286"/>
            <a:ext cx="4163121" cy="261610"/>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リマインダー通知を利用できません</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7" name="十字形 6">
            <a:extLst>
              <a:ext uri="{FF2B5EF4-FFF2-40B4-BE49-F238E27FC236}">
                <a16:creationId xmlns:a16="http://schemas.microsoft.com/office/drawing/2014/main" id="{FCAF58EE-4C6F-9A40-87C5-AEF684E84DA6}"/>
              </a:ext>
            </a:extLst>
          </p:cNvPr>
          <p:cNvSpPr/>
          <p:nvPr/>
        </p:nvSpPr>
        <p:spPr>
          <a:xfrm rot="2700000">
            <a:off x="9050509" y="2439940"/>
            <a:ext cx="789140" cy="789140"/>
          </a:xfrm>
          <a:prstGeom prst="plus">
            <a:avLst>
              <a:gd name="adj" fmla="val 4404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9218" name="Picture 2">
            <a:extLst>
              <a:ext uri="{FF2B5EF4-FFF2-40B4-BE49-F238E27FC236}">
                <a16:creationId xmlns:a16="http://schemas.microsoft.com/office/drawing/2014/main" id="{C679DA9E-FCFC-DE43-B564-935F301B22D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75807" y="4325957"/>
            <a:ext cx="3755678" cy="168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38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比較ポイント：機能について（</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7/7</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19</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8211"/>
            <a:ext cx="2602571" cy="10792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JavaScript</a:t>
            </a:r>
          </a:p>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カスタマイズ</a:t>
            </a:r>
            <a:endPar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38211"/>
            <a:ext cx="4163121" cy="2680552"/>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38209"/>
            <a:ext cx="4163121" cy="2680551"/>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円/楕円 2">
            <a:extLst>
              <a:ext uri="{FF2B5EF4-FFF2-40B4-BE49-F238E27FC236}">
                <a16:creationId xmlns:a16="http://schemas.microsoft.com/office/drawing/2014/main" id="{B0D7F3B4-74A0-0646-8AD4-12C81D438187}"/>
              </a:ext>
            </a:extLst>
          </p:cNvPr>
          <p:cNvSpPr/>
          <p:nvPr/>
        </p:nvSpPr>
        <p:spPr>
          <a:xfrm>
            <a:off x="4773537" y="2454138"/>
            <a:ext cx="764088" cy="764088"/>
          </a:xfrm>
          <a:prstGeom prst="ellipse">
            <a:avLst/>
          </a:prstGeom>
          <a:noFill/>
          <a:ln w="76200">
            <a:solidFill>
              <a:srgbClr val="F03D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B88AF688-CEA1-7042-894C-CE422185A282}"/>
              </a:ext>
            </a:extLst>
          </p:cNvPr>
          <p:cNvSpPr/>
          <p:nvPr/>
        </p:nvSpPr>
        <p:spPr>
          <a:xfrm>
            <a:off x="3044279" y="3556648"/>
            <a:ext cx="4163121" cy="600164"/>
          </a:xfrm>
          <a:prstGeom prst="rect">
            <a:avLst/>
          </a:prstGeom>
        </p:spPr>
        <p:txBody>
          <a:bodyPr wrap="square">
            <a:spAutoFit/>
          </a:bodyPr>
          <a:lstStyle/>
          <a:p>
            <a:pPr algn="ctr"/>
            <a:r>
              <a:rPr lang="en-US" altLang="ja-JP" sz="1100" dirty="0">
                <a:latin typeface="M PLUS 1p" panose="020B0502020203020207" pitchFamily="34" charset="-128"/>
                <a:ea typeface="M PLUS 1p" panose="020B0502020203020207" pitchFamily="34" charset="-128"/>
                <a:cs typeface="M PLUS 1p" panose="020B0502020203020207" pitchFamily="34" charset="-128"/>
              </a:rPr>
              <a:t>JavaScript</a:t>
            </a:r>
            <a:r>
              <a:rPr lang="ja-JP" altLang="en-US" sz="1100">
                <a:latin typeface="M PLUS 1p" panose="020B0502020203020207" pitchFamily="34" charset="-128"/>
                <a:ea typeface="M PLUS 1p" panose="020B0502020203020207" pitchFamily="34" charset="-128"/>
                <a:cs typeface="M PLUS 1p" panose="020B0502020203020207" pitchFamily="34" charset="-128"/>
              </a:rPr>
              <a:t>を利用したカスタマイズを</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行うことができます。</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pPr algn="ctr"/>
            <a:r>
              <a:rPr lang="en-US" altLang="ja-JP" sz="1100" dirty="0">
                <a:latin typeface="M PLUS 1p" panose="020B0502020203020207" pitchFamily="34" charset="-128"/>
                <a:ea typeface="M PLUS 1p" panose="020B0502020203020207" pitchFamily="34" charset="-128"/>
                <a:cs typeface="M PLUS 1p" panose="020B0502020203020207" pitchFamily="34" charset="-128"/>
              </a:rPr>
              <a:t>※JavaScript</a:t>
            </a:r>
            <a:r>
              <a:rPr lang="ja-JP" altLang="en-US" sz="1100">
                <a:latin typeface="M PLUS 1p" panose="020B0502020203020207" pitchFamily="34" charset="-128"/>
                <a:ea typeface="M PLUS 1p" panose="020B0502020203020207" pitchFamily="34" charset="-128"/>
                <a:cs typeface="M PLUS 1p" panose="020B0502020203020207" pitchFamily="34" charset="-128"/>
              </a:rPr>
              <a:t>カスタマイズはサポート対象外です</a:t>
            </a:r>
          </a:p>
        </p:txBody>
      </p:sp>
      <p:sp>
        <p:nvSpPr>
          <p:cNvPr id="29" name="正方形/長方形 28">
            <a:extLst>
              <a:ext uri="{FF2B5EF4-FFF2-40B4-BE49-F238E27FC236}">
                <a16:creationId xmlns:a16="http://schemas.microsoft.com/office/drawing/2014/main" id="{88F29DA7-8AE3-DC41-8638-ED1FAD006D55}"/>
              </a:ext>
            </a:extLst>
          </p:cNvPr>
          <p:cNvSpPr/>
          <p:nvPr/>
        </p:nvSpPr>
        <p:spPr>
          <a:xfrm>
            <a:off x="7378391" y="3641286"/>
            <a:ext cx="4163121" cy="261610"/>
          </a:xfrm>
          <a:prstGeom prst="rect">
            <a:avLst/>
          </a:prstGeom>
        </p:spPr>
        <p:txBody>
          <a:bodyPr wrap="square">
            <a:spAutoFit/>
          </a:bodyPr>
          <a:lstStyle/>
          <a:p>
            <a:pPr algn="ctr"/>
            <a:r>
              <a:rPr lang="en-US" altLang="ja-JP" sz="1100" dirty="0">
                <a:latin typeface="M PLUS 1p" panose="020B0502020203020207" pitchFamily="34" charset="-128"/>
                <a:ea typeface="M PLUS 1p" panose="020B0502020203020207" pitchFamily="34" charset="-128"/>
                <a:cs typeface="M PLUS 1p" panose="020B0502020203020207" pitchFamily="34" charset="-128"/>
              </a:rPr>
              <a:t>JavaScript</a:t>
            </a:r>
            <a:r>
              <a:rPr lang="ja-JP" altLang="en-US" sz="1100">
                <a:latin typeface="M PLUS 1p" panose="020B0502020203020207" pitchFamily="34" charset="-128"/>
                <a:ea typeface="M PLUS 1p" panose="020B0502020203020207" pitchFamily="34" charset="-128"/>
                <a:cs typeface="M PLUS 1p" panose="020B0502020203020207" pitchFamily="34" charset="-128"/>
              </a:rPr>
              <a:t>を利用したカスタマイズは利用できません</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7" name="十字形 6">
            <a:extLst>
              <a:ext uri="{FF2B5EF4-FFF2-40B4-BE49-F238E27FC236}">
                <a16:creationId xmlns:a16="http://schemas.microsoft.com/office/drawing/2014/main" id="{FCAF58EE-4C6F-9A40-87C5-AEF684E84DA6}"/>
              </a:ext>
            </a:extLst>
          </p:cNvPr>
          <p:cNvSpPr/>
          <p:nvPr/>
        </p:nvSpPr>
        <p:spPr>
          <a:xfrm rot="2700000">
            <a:off x="9050509" y="2439940"/>
            <a:ext cx="789140" cy="789140"/>
          </a:xfrm>
          <a:prstGeom prst="plus">
            <a:avLst>
              <a:gd name="adj" fmla="val 44048"/>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grpSp>
        <p:nvGrpSpPr>
          <p:cNvPr id="21" name="グループ化 20">
            <a:extLst>
              <a:ext uri="{FF2B5EF4-FFF2-40B4-BE49-F238E27FC236}">
                <a16:creationId xmlns:a16="http://schemas.microsoft.com/office/drawing/2014/main" id="{61204285-2062-2240-A023-3EEDC2BF20FC}"/>
              </a:ext>
            </a:extLst>
          </p:cNvPr>
          <p:cNvGrpSpPr/>
          <p:nvPr/>
        </p:nvGrpSpPr>
        <p:grpSpPr>
          <a:xfrm>
            <a:off x="2487419" y="5704334"/>
            <a:ext cx="7229964" cy="605117"/>
            <a:chOff x="1071626" y="5754012"/>
            <a:chExt cx="7229964" cy="605117"/>
          </a:xfrm>
        </p:grpSpPr>
        <p:sp>
          <p:nvSpPr>
            <p:cNvPr id="22" name="角丸四角形 21">
              <a:extLst>
                <a:ext uri="{FF2B5EF4-FFF2-40B4-BE49-F238E27FC236}">
                  <a16:creationId xmlns:a16="http://schemas.microsoft.com/office/drawing/2014/main" id="{771A8AD0-EAE1-1A41-B15E-6EDF962C25E8}"/>
                </a:ext>
              </a:extLst>
            </p:cNvPr>
            <p:cNvSpPr/>
            <p:nvPr/>
          </p:nvSpPr>
          <p:spPr>
            <a:xfrm>
              <a:off x="1071626" y="5754012"/>
              <a:ext cx="6100412" cy="605117"/>
            </a:xfrm>
            <a:prstGeom prst="roundRect">
              <a:avLst/>
            </a:prstGeom>
            <a:solidFill>
              <a:schemeClr val="bg1"/>
            </a:solidFill>
            <a:ln w="3810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サイボウズ クラウド版とパッケージ版での機能面の違い</a:t>
              </a:r>
              <a:endParaRPr lang="en-US" altLang="ja-JP" b="1"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3" name="角丸四角形 22">
              <a:extLst>
                <a:ext uri="{FF2B5EF4-FFF2-40B4-BE49-F238E27FC236}">
                  <a16:creationId xmlns:a16="http://schemas.microsoft.com/office/drawing/2014/main" id="{76E9310E-8A87-4944-B38F-B7615D71851F}"/>
                </a:ext>
              </a:extLst>
            </p:cNvPr>
            <p:cNvSpPr/>
            <p:nvPr/>
          </p:nvSpPr>
          <p:spPr>
            <a:xfrm>
              <a:off x="7378225" y="5754012"/>
              <a:ext cx="923365" cy="605117"/>
            </a:xfrm>
            <a:prstGeom prst="roundRect">
              <a:avLst/>
            </a:prstGeom>
            <a:solidFill>
              <a:srgbClr val="00A6F8"/>
            </a:solidFill>
            <a:ln w="3810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M PLUS 1p" panose="020B0502020203020207" pitchFamily="34" charset="-128"/>
                  <a:ea typeface="M PLUS 1p" panose="020B0502020203020207" pitchFamily="34" charset="-128"/>
                  <a:cs typeface="M PLUS 1p" panose="020B0502020203020207" pitchFamily="34" charset="-128"/>
                </a:rPr>
                <a:t>検索</a:t>
              </a:r>
            </a:p>
          </p:txBody>
        </p:sp>
      </p:grpSp>
      <p:sp>
        <p:nvSpPr>
          <p:cNvPr id="24" name="正方形/長方形 23">
            <a:extLst>
              <a:ext uri="{FF2B5EF4-FFF2-40B4-BE49-F238E27FC236}">
                <a16:creationId xmlns:a16="http://schemas.microsoft.com/office/drawing/2014/main" id="{D5A4CD73-A383-7040-855C-983CBB40956B}"/>
              </a:ext>
            </a:extLst>
          </p:cNvPr>
          <p:cNvSpPr/>
          <p:nvPr/>
        </p:nvSpPr>
        <p:spPr>
          <a:xfrm>
            <a:off x="2702185" y="6447853"/>
            <a:ext cx="6901929" cy="276999"/>
          </a:xfrm>
          <a:prstGeom prst="rect">
            <a:avLst/>
          </a:prstGeom>
        </p:spPr>
        <p:txBody>
          <a:bodyPr wrap="square">
            <a:spAutoFit/>
          </a:bodyPr>
          <a:lstStyle/>
          <a:p>
            <a:pPr algn="ctr"/>
            <a:r>
              <a:rPr lang="en" altLang="ja-JP" sz="1200" dirty="0">
                <a:solidFill>
                  <a:srgbClr val="3498DB"/>
                </a:solidFill>
                <a:latin typeface="M PLUS 1p" panose="020B0502020203020207" pitchFamily="34" charset="-128"/>
                <a:ea typeface="M PLUS 1p" panose="020B0502020203020207" pitchFamily="34" charset="-128"/>
                <a:cs typeface="M PLUS 1p" panose="020B0502020203020207" pitchFamily="34" charset="-128"/>
              </a:rPr>
              <a:t>https://</a:t>
            </a:r>
            <a:r>
              <a:rPr lang="en" altLang="ja-JP" sz="1200" dirty="0" err="1">
                <a:solidFill>
                  <a:srgbClr val="3498DB"/>
                </a:solidFill>
                <a:latin typeface="M PLUS 1p" panose="020B0502020203020207" pitchFamily="34" charset="-128"/>
                <a:ea typeface="M PLUS 1p" panose="020B0502020203020207" pitchFamily="34" charset="-128"/>
                <a:cs typeface="M PLUS 1p" panose="020B0502020203020207" pitchFamily="34" charset="-128"/>
              </a:rPr>
              <a:t>faq.cybozu.info</a:t>
            </a:r>
            <a:r>
              <a:rPr lang="en" altLang="ja-JP" sz="1200" dirty="0">
                <a:solidFill>
                  <a:srgbClr val="3498DB"/>
                </a:solidFill>
                <a:latin typeface="M PLUS 1p" panose="020B0502020203020207" pitchFamily="34" charset="-128"/>
                <a:ea typeface="M PLUS 1p" panose="020B0502020203020207" pitchFamily="34" charset="-128"/>
                <a:cs typeface="M PLUS 1p" panose="020B0502020203020207" pitchFamily="34" charset="-128"/>
              </a:rPr>
              <a:t>/</a:t>
            </a:r>
            <a:r>
              <a:rPr lang="en" altLang="ja-JP" sz="1200" dirty="0" err="1">
                <a:solidFill>
                  <a:srgbClr val="3498DB"/>
                </a:solidFill>
                <a:latin typeface="M PLUS 1p" panose="020B0502020203020207" pitchFamily="34" charset="-128"/>
                <a:ea typeface="M PLUS 1p" panose="020B0502020203020207" pitchFamily="34" charset="-128"/>
                <a:cs typeface="M PLUS 1p" panose="020B0502020203020207" pitchFamily="34" charset="-128"/>
              </a:rPr>
              <a:t>alphascope</a:t>
            </a:r>
            <a:r>
              <a:rPr lang="en" altLang="ja-JP" sz="1200" dirty="0">
                <a:solidFill>
                  <a:srgbClr val="3498DB"/>
                </a:solidFill>
                <a:latin typeface="M PLUS 1p" panose="020B0502020203020207" pitchFamily="34" charset="-128"/>
                <a:ea typeface="M PLUS 1p" panose="020B0502020203020207" pitchFamily="34" charset="-128"/>
                <a:cs typeface="M PLUS 1p" panose="020B0502020203020207" pitchFamily="34" charset="-128"/>
              </a:rPr>
              <a:t>/</a:t>
            </a:r>
            <a:r>
              <a:rPr lang="en" altLang="ja-JP" sz="1200" dirty="0" err="1">
                <a:solidFill>
                  <a:srgbClr val="3498DB"/>
                </a:solidFill>
                <a:latin typeface="M PLUS 1p" panose="020B0502020203020207" pitchFamily="34" charset="-128"/>
                <a:ea typeface="M PLUS 1p" panose="020B0502020203020207" pitchFamily="34" charset="-128"/>
                <a:cs typeface="M PLUS 1p" panose="020B0502020203020207" pitchFamily="34" charset="-128"/>
              </a:rPr>
              <a:t>cybozu</a:t>
            </a:r>
            <a:r>
              <a:rPr lang="en" altLang="ja-JP" sz="1200" dirty="0">
                <a:solidFill>
                  <a:srgbClr val="3498DB"/>
                </a:solidFill>
                <a:latin typeface="M PLUS 1p" panose="020B0502020203020207" pitchFamily="34" charset="-128"/>
                <a:ea typeface="M PLUS 1p" panose="020B0502020203020207" pitchFamily="34" charset="-128"/>
                <a:cs typeface="M PLUS 1p" panose="020B0502020203020207" pitchFamily="34" charset="-128"/>
              </a:rPr>
              <a:t>/web/office10/</a:t>
            </a:r>
            <a:r>
              <a:rPr lang="en" altLang="ja-JP" sz="1200" dirty="0" err="1">
                <a:solidFill>
                  <a:srgbClr val="3498DB"/>
                </a:solidFill>
                <a:latin typeface="M PLUS 1p" panose="020B0502020203020207" pitchFamily="34" charset="-128"/>
                <a:ea typeface="M PLUS 1p" panose="020B0502020203020207" pitchFamily="34" charset="-128"/>
                <a:cs typeface="M PLUS 1p" panose="020B0502020203020207" pitchFamily="34" charset="-128"/>
              </a:rPr>
              <a:t>Detail.aspx?id</a:t>
            </a:r>
            <a:r>
              <a:rPr lang="en" altLang="ja-JP" sz="1200" dirty="0">
                <a:solidFill>
                  <a:srgbClr val="3498DB"/>
                </a:solidFill>
                <a:latin typeface="M PLUS 1p" panose="020B0502020203020207" pitchFamily="34" charset="-128"/>
                <a:ea typeface="M PLUS 1p" panose="020B0502020203020207" pitchFamily="34" charset="-128"/>
                <a:cs typeface="M PLUS 1p" panose="020B0502020203020207" pitchFamily="34" charset="-128"/>
              </a:rPr>
              <a:t>=2502</a:t>
            </a:r>
            <a:endParaRPr lang="ja-JP" altLang="en-US" sz="1200">
              <a:latin typeface="M PLUS 1p" panose="020B0502020203020207" pitchFamily="34" charset="-128"/>
              <a:ea typeface="M PLUS 1p" panose="020B0502020203020207" pitchFamily="34" charset="-128"/>
              <a:cs typeface="M PLUS 1p" panose="020B0502020203020207" pitchFamily="34" charset="-128"/>
            </a:endParaRPr>
          </a:p>
        </p:txBody>
      </p:sp>
      <p:sp>
        <p:nvSpPr>
          <p:cNvPr id="25" name="コンテンツ プレースホルダー 2">
            <a:extLst>
              <a:ext uri="{FF2B5EF4-FFF2-40B4-BE49-F238E27FC236}">
                <a16:creationId xmlns:a16="http://schemas.microsoft.com/office/drawing/2014/main" id="{BA43BB89-6795-CF4A-ACFD-DF8264E7C609}"/>
              </a:ext>
            </a:extLst>
          </p:cNvPr>
          <p:cNvSpPr>
            <a:spLocks noGrp="1"/>
          </p:cNvSpPr>
          <p:nvPr>
            <p:ph idx="1"/>
          </p:nvPr>
        </p:nvSpPr>
        <p:spPr>
          <a:xfrm>
            <a:off x="330200" y="5067528"/>
            <a:ext cx="11645900" cy="1383701"/>
          </a:xfrm>
        </p:spPr>
        <p:txBody>
          <a:bodyPr/>
          <a:lstStyle/>
          <a:p>
            <a:pPr marL="0" indent="0" algn="ctr">
              <a:buNone/>
            </a:pP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そのほか、クラウド版</a:t>
            </a:r>
            <a:r>
              <a:rPr lang="ja-JP" altLang="en-US" sz="2000">
                <a:latin typeface="M PLUS 1p" panose="020B0502020203020207" pitchFamily="34" charset="-128"/>
                <a:ea typeface="M PLUS 1p" panose="020B0502020203020207" pitchFamily="34" charset="-128"/>
                <a:cs typeface="M PLUS 1p" panose="020B0502020203020207" pitchFamily="34" charset="-128"/>
              </a:rPr>
              <a:t>とパッケージ版との機能差異については、下記ページをご覧ください。</a:t>
            </a:r>
            <a:endParaRPr kumimoji="1" lang="ja-JP" altLang="en-US" sz="2000">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1485621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C8D0C-55AE-5240-92B0-85D8D3221A07}"/>
              </a:ext>
            </a:extLst>
          </p:cNvPr>
          <p:cNvSpPr>
            <a:spLocks noGrp="1"/>
          </p:cNvSpPr>
          <p:nvPr>
            <p:ph type="title"/>
          </p:nvPr>
        </p:nvSpPr>
        <p:spPr/>
        <p:txBody>
          <a:bodyPr/>
          <a:lstStyle/>
          <a:p>
            <a:r>
              <a:rPr kumimoji="1" lang="ja-JP" altLang="en-US"/>
              <a:t>お知らせ</a:t>
            </a:r>
          </a:p>
        </p:txBody>
      </p:sp>
      <p:sp>
        <p:nvSpPr>
          <p:cNvPr id="3" name="コンテンツ プレースホルダー 2">
            <a:extLst>
              <a:ext uri="{FF2B5EF4-FFF2-40B4-BE49-F238E27FC236}">
                <a16:creationId xmlns:a16="http://schemas.microsoft.com/office/drawing/2014/main" id="{087E28FA-498E-4647-9CF1-1DE4B6DAF06C}"/>
              </a:ext>
            </a:extLst>
          </p:cNvPr>
          <p:cNvSpPr>
            <a:spLocks noGrp="1"/>
          </p:cNvSpPr>
          <p:nvPr>
            <p:ph idx="1"/>
          </p:nvPr>
        </p:nvSpPr>
        <p:spPr/>
        <p:txBody>
          <a:bodyPr/>
          <a:lstStyle/>
          <a:p>
            <a:pPr marL="0" indent="0" algn="ctr">
              <a:buNone/>
            </a:pPr>
            <a:r>
              <a:rPr lang="ja-JP" altLang="en-US" sz="2400" b="1">
                <a:solidFill>
                  <a:srgbClr val="43A2DC"/>
                </a:solidFill>
              </a:rPr>
              <a:t>パッケージ版</a:t>
            </a:r>
            <a:r>
              <a:rPr lang="en-US" altLang="ja-JP" sz="2400" b="1" dirty="0">
                <a:solidFill>
                  <a:srgbClr val="43A2DC"/>
                </a:solidFill>
              </a:rPr>
              <a:t> </a:t>
            </a:r>
            <a:r>
              <a:rPr lang="ja-JP" altLang="en-US" sz="2400" b="1">
                <a:solidFill>
                  <a:srgbClr val="43A2DC"/>
                </a:solidFill>
              </a:rPr>
              <a:t>サイボウズ </a:t>
            </a:r>
            <a:r>
              <a:rPr lang="en" altLang="ja-JP" sz="2400" b="1" dirty="0">
                <a:solidFill>
                  <a:srgbClr val="43A2DC"/>
                </a:solidFill>
              </a:rPr>
              <a:t>Office</a:t>
            </a:r>
            <a:r>
              <a:rPr lang="ja-JP" altLang="en-US" sz="2400" b="1">
                <a:solidFill>
                  <a:srgbClr val="43A2DC"/>
                </a:solidFill>
              </a:rPr>
              <a:t>は、</a:t>
            </a:r>
            <a:br>
              <a:rPr lang="ja-JP" altLang="en-US" sz="2400" b="1">
                <a:solidFill>
                  <a:srgbClr val="43A2DC"/>
                </a:solidFill>
              </a:rPr>
            </a:br>
            <a:r>
              <a:rPr lang="en-US" altLang="ja-JP" sz="2400" b="1" dirty="0">
                <a:solidFill>
                  <a:srgbClr val="43A2DC"/>
                </a:solidFill>
              </a:rPr>
              <a:t>2021</a:t>
            </a:r>
            <a:r>
              <a:rPr lang="ja-JP" altLang="en-US" sz="2400" b="1">
                <a:solidFill>
                  <a:srgbClr val="43A2DC"/>
                </a:solidFill>
              </a:rPr>
              <a:t>年から</a:t>
            </a:r>
            <a:r>
              <a:rPr lang="en-US" altLang="ja-JP" sz="2400" b="1" dirty="0">
                <a:solidFill>
                  <a:srgbClr val="43A2DC"/>
                </a:solidFill>
              </a:rPr>
              <a:t>2026</a:t>
            </a:r>
            <a:r>
              <a:rPr lang="ja-JP" altLang="en-US" sz="2400" b="1">
                <a:solidFill>
                  <a:srgbClr val="43A2DC"/>
                </a:solidFill>
              </a:rPr>
              <a:t>年にかけて順次販売を終了させていただき、</a:t>
            </a:r>
            <a:br>
              <a:rPr lang="ja-JP" altLang="en-US" sz="2400" b="1">
                <a:solidFill>
                  <a:srgbClr val="43A2DC"/>
                </a:solidFill>
              </a:rPr>
            </a:br>
            <a:r>
              <a:rPr lang="en-US" altLang="ja-JP" sz="2400" b="1" dirty="0">
                <a:solidFill>
                  <a:srgbClr val="43A2DC"/>
                </a:solidFill>
              </a:rPr>
              <a:t>2027</a:t>
            </a:r>
            <a:r>
              <a:rPr lang="ja-JP" altLang="en-US" sz="2400" b="1">
                <a:solidFill>
                  <a:srgbClr val="43A2DC"/>
                </a:solidFill>
              </a:rPr>
              <a:t>年にサポートを終了させていただくことになりました。</a:t>
            </a:r>
            <a:endParaRPr lang="en-US" altLang="ja-JP" sz="2400" b="1" dirty="0">
              <a:solidFill>
                <a:srgbClr val="43A2DC"/>
              </a:solidFill>
            </a:endParaRPr>
          </a:p>
          <a:p>
            <a:pPr marL="0" indent="0" algn="ctr">
              <a:buNone/>
            </a:pPr>
            <a:endParaRPr lang="ja-JP" altLang="en-US" sz="900"/>
          </a:p>
          <a:p>
            <a:pPr marL="0" indent="0" algn="ctr">
              <a:buNone/>
            </a:pPr>
            <a:r>
              <a:rPr lang="ja-JP" altLang="en-US" sz="2000"/>
              <a:t>今後は、クラウド版</a:t>
            </a:r>
            <a:r>
              <a:rPr lang="en-US" altLang="ja-JP" sz="2000" dirty="0"/>
              <a:t> </a:t>
            </a:r>
            <a:r>
              <a:rPr lang="ja-JP" altLang="en-US" sz="2000"/>
              <a:t>サイボウズ </a:t>
            </a:r>
            <a:r>
              <a:rPr lang="en" altLang="ja-JP" sz="2000" dirty="0"/>
              <a:t>Office</a:t>
            </a:r>
            <a:r>
              <a:rPr lang="ja-JP" altLang="en-US" sz="2000"/>
              <a:t>の開発に注力し、</a:t>
            </a:r>
            <a:br>
              <a:rPr lang="ja-JP" altLang="en-US" sz="2000"/>
            </a:br>
            <a:r>
              <a:rPr lang="ja-JP" altLang="en-US" sz="2000"/>
              <a:t>これからも皆さまにご愛顧いただけるように製品を進化させてまいります。</a:t>
            </a:r>
            <a:endParaRPr lang="en-US" altLang="ja-JP" sz="2000" dirty="0"/>
          </a:p>
          <a:p>
            <a:pPr marL="0" indent="0" algn="ctr">
              <a:buNone/>
            </a:pPr>
            <a:endParaRPr lang="en-US" altLang="ja-JP" sz="2000" dirty="0"/>
          </a:p>
          <a:p>
            <a:pPr marL="0" indent="0" algn="ctr">
              <a:buNone/>
            </a:pPr>
            <a:r>
              <a:rPr lang="ja-JP" altLang="en-US" sz="2000"/>
              <a:t>引き続きパッケージ版</a:t>
            </a:r>
            <a:r>
              <a:rPr lang="en-US" altLang="ja-JP" sz="2000" dirty="0"/>
              <a:t> </a:t>
            </a:r>
            <a:r>
              <a:rPr lang="ja-JP" altLang="en-US" sz="2000"/>
              <a:t>サイボウズ</a:t>
            </a:r>
            <a:r>
              <a:rPr lang="en-US" altLang="ja-JP" sz="2000" dirty="0"/>
              <a:t> Office</a:t>
            </a:r>
            <a:r>
              <a:rPr lang="ja-JP" altLang="en-US" sz="2000"/>
              <a:t>をご利用いただく場合は、</a:t>
            </a:r>
            <a:endParaRPr lang="en-US" altLang="ja-JP" sz="2000" dirty="0"/>
          </a:p>
          <a:p>
            <a:pPr marL="0" indent="0" algn="ctr">
              <a:buNone/>
            </a:pPr>
            <a:r>
              <a:rPr lang="ja-JP" altLang="en-US" sz="2000"/>
              <a:t>販売終了期日までに、必要なライセンスの購入をお願いいたします。</a:t>
            </a:r>
            <a:endParaRPr lang="en-US" altLang="ja-JP" sz="2000" dirty="0"/>
          </a:p>
          <a:p>
            <a:pPr marL="0" indent="0" algn="ctr">
              <a:buNone/>
            </a:pPr>
            <a:endParaRPr lang="ja-JP" altLang="en-US" sz="2000"/>
          </a:p>
          <a:p>
            <a:pPr marL="0" indent="0" algn="ctr">
              <a:buNone/>
            </a:pPr>
            <a:r>
              <a:rPr lang="ja-JP" altLang="en-US" sz="2000"/>
              <a:t>現在パッケージ版をご利用中のお客様は、クラウド版への移行をご検討ください。</a:t>
            </a:r>
            <a:endParaRPr lang="en-US" altLang="ja-JP" sz="2000" dirty="0"/>
          </a:p>
          <a:p>
            <a:pPr marL="0" indent="0" algn="ctr">
              <a:buNone/>
            </a:pPr>
            <a:r>
              <a:rPr lang="ja-JP" altLang="en-US" sz="2000"/>
              <a:t>詳しくは下記特設サイトをご覧ください。</a:t>
            </a:r>
          </a:p>
        </p:txBody>
      </p:sp>
      <p:sp>
        <p:nvSpPr>
          <p:cNvPr id="4" name="スライド番号プレースホルダー 3">
            <a:extLst>
              <a:ext uri="{FF2B5EF4-FFF2-40B4-BE49-F238E27FC236}">
                <a16:creationId xmlns:a16="http://schemas.microsoft.com/office/drawing/2014/main" id="{B6E6EB34-B296-DB46-9A0C-46A7482BDC58}"/>
              </a:ext>
            </a:extLst>
          </p:cNvPr>
          <p:cNvSpPr>
            <a:spLocks noGrp="1"/>
          </p:cNvSpPr>
          <p:nvPr>
            <p:ph type="sldNum" sz="quarter" idx="10"/>
          </p:nvPr>
        </p:nvSpPr>
        <p:spPr>
          <a:xfrm>
            <a:off x="212635" y="6356350"/>
            <a:ext cx="386805"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0FEDF257-E9DE-47AD-A871-A7339627178B}" type="slidenum">
              <a:rPr lang="ja-JP" altLang="en-US" smtClean="0"/>
              <a:pPr/>
              <a:t>2</a:t>
            </a:fld>
            <a:endParaRPr lang="ja-JP" altLang="en-US" dirty="0"/>
          </a:p>
        </p:txBody>
      </p:sp>
      <p:grpSp>
        <p:nvGrpSpPr>
          <p:cNvPr id="7" name="グループ化 6">
            <a:extLst>
              <a:ext uri="{FF2B5EF4-FFF2-40B4-BE49-F238E27FC236}">
                <a16:creationId xmlns:a16="http://schemas.microsoft.com/office/drawing/2014/main" id="{7FF58B99-3F7A-D34D-A9B9-713F656F1B75}"/>
              </a:ext>
            </a:extLst>
          </p:cNvPr>
          <p:cNvGrpSpPr/>
          <p:nvPr/>
        </p:nvGrpSpPr>
        <p:grpSpPr>
          <a:xfrm>
            <a:off x="3311828" y="5789333"/>
            <a:ext cx="5661212" cy="605117"/>
            <a:chOff x="1896035" y="5839011"/>
            <a:chExt cx="5661212" cy="605117"/>
          </a:xfrm>
        </p:grpSpPr>
        <p:sp>
          <p:nvSpPr>
            <p:cNvPr id="5" name="角丸四角形 4">
              <a:extLst>
                <a:ext uri="{FF2B5EF4-FFF2-40B4-BE49-F238E27FC236}">
                  <a16:creationId xmlns:a16="http://schemas.microsoft.com/office/drawing/2014/main" id="{DEF41909-77F9-9342-8807-59CF79D1FC2A}"/>
                </a:ext>
              </a:extLst>
            </p:cNvPr>
            <p:cNvSpPr/>
            <p:nvPr/>
          </p:nvSpPr>
          <p:spPr>
            <a:xfrm>
              <a:off x="1896035" y="5839011"/>
              <a:ext cx="4531659" cy="605117"/>
            </a:xfrm>
            <a:prstGeom prst="roundRect">
              <a:avLst/>
            </a:prstGeom>
            <a:solidFill>
              <a:schemeClr val="bg1"/>
            </a:solidFill>
            <a:ln w="3810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rPr>
                <a:t>サイボウズ </a:t>
              </a:r>
              <a:r>
                <a:rPr lang="en-US" altLang="ja-JP" b="1" dirty="0">
                  <a:solidFill>
                    <a:schemeClr val="tx1"/>
                  </a:solidFill>
                </a:rPr>
                <a:t>Office </a:t>
              </a:r>
              <a:r>
                <a:rPr lang="ja-JP" altLang="en-US" b="1">
                  <a:solidFill>
                    <a:schemeClr val="tx1"/>
                  </a:solidFill>
                </a:rPr>
                <a:t>パッケージ版終了</a:t>
              </a:r>
              <a:endParaRPr lang="en-US" altLang="ja-JP" b="1" dirty="0">
                <a:solidFill>
                  <a:schemeClr val="tx1"/>
                </a:solidFill>
              </a:endParaRPr>
            </a:p>
          </p:txBody>
        </p:sp>
        <p:sp>
          <p:nvSpPr>
            <p:cNvPr id="6" name="角丸四角形 5">
              <a:extLst>
                <a:ext uri="{FF2B5EF4-FFF2-40B4-BE49-F238E27FC236}">
                  <a16:creationId xmlns:a16="http://schemas.microsoft.com/office/drawing/2014/main" id="{7D3AC038-86EC-684C-930E-B7556E1C4212}"/>
                </a:ext>
              </a:extLst>
            </p:cNvPr>
            <p:cNvSpPr/>
            <p:nvPr/>
          </p:nvSpPr>
          <p:spPr>
            <a:xfrm>
              <a:off x="6633882" y="5839011"/>
              <a:ext cx="923365" cy="605117"/>
            </a:xfrm>
            <a:prstGeom prst="roundRect">
              <a:avLst/>
            </a:prstGeom>
            <a:solidFill>
              <a:srgbClr val="00A6F8"/>
            </a:solidFill>
            <a:ln w="3810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検索</a:t>
              </a:r>
            </a:p>
          </p:txBody>
        </p:sp>
      </p:grpSp>
      <p:sp>
        <p:nvSpPr>
          <p:cNvPr id="8" name="正方形/長方形 7">
            <a:extLst>
              <a:ext uri="{FF2B5EF4-FFF2-40B4-BE49-F238E27FC236}">
                <a16:creationId xmlns:a16="http://schemas.microsoft.com/office/drawing/2014/main" id="{A7036440-1336-7D4E-B041-766501ACB9D3}"/>
              </a:ext>
            </a:extLst>
          </p:cNvPr>
          <p:cNvSpPr/>
          <p:nvPr/>
        </p:nvSpPr>
        <p:spPr>
          <a:xfrm>
            <a:off x="3101157" y="6444477"/>
            <a:ext cx="4953000" cy="276999"/>
          </a:xfrm>
          <a:prstGeom prst="rect">
            <a:avLst/>
          </a:prstGeom>
        </p:spPr>
        <p:txBody>
          <a:bodyPr>
            <a:spAutoFit/>
          </a:bodyPr>
          <a:lstStyle/>
          <a:p>
            <a:pPr algn="ctr"/>
            <a:r>
              <a:rPr lang="en" altLang="ja-JP" sz="1200" dirty="0">
                <a:solidFill>
                  <a:srgbClr val="3498DB"/>
                </a:solidFill>
                <a:latin typeface="メイリオ" panose="020B0604030504040204" pitchFamily="34" charset="-128"/>
                <a:hlinkClick r:id="rId2"/>
              </a:rPr>
              <a:t>https://office.cybozu.co.jp/on-premise_close</a:t>
            </a:r>
            <a:r>
              <a:rPr lang="en" altLang="ja-JP" sz="1200" dirty="0">
                <a:solidFill>
                  <a:srgbClr val="3498DB"/>
                </a:solidFill>
                <a:latin typeface="メイリオ" panose="020B0604030504040204" pitchFamily="34" charset="-128"/>
              </a:rPr>
              <a:t>/</a:t>
            </a:r>
            <a:endParaRPr lang="ja-JP" altLang="en-US" sz="1200"/>
          </a:p>
        </p:txBody>
      </p:sp>
    </p:spTree>
    <p:extLst>
      <p:ext uri="{BB962C8B-B14F-4D97-AF65-F5344CB8AC3E}">
        <p14:creationId xmlns:p14="http://schemas.microsoft.com/office/powerpoint/2010/main" val="2794019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0302F1A-CEB0-564F-AEDE-234797A76828}"/>
              </a:ext>
            </a:extLst>
          </p:cNvPr>
          <p:cNvSpPr>
            <a:spLocks noGrp="1"/>
          </p:cNvSpPr>
          <p:nvPr>
            <p:ph type="subTitle" idx="1"/>
          </p:nvPr>
        </p:nvSpPr>
        <p:spPr>
          <a:xfrm>
            <a:off x="1221287" y="3013062"/>
            <a:ext cx="9749425" cy="831876"/>
          </a:xfrm>
        </p:spPr>
        <p:txBody>
          <a:bodyPr/>
          <a:lstStyle/>
          <a:p>
            <a:r>
              <a:rPr lang="ja-JP" altLang="en-US" sz="4800" b="1">
                <a:latin typeface="M PLUS 1p" panose="020B0502020203020207" pitchFamily="34" charset="-128"/>
                <a:ea typeface="M PLUS 1p" panose="020B0502020203020207" pitchFamily="34" charset="-128"/>
                <a:cs typeface="M PLUS 1p" panose="020B0502020203020207" pitchFamily="34" charset="-128"/>
              </a:rPr>
              <a:t>クラウド版のメリット</a:t>
            </a:r>
            <a:endParaRPr kumimoji="1" lang="ja-JP" altLang="en-US" sz="4800" b="1">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982484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6229-1FB9-A64D-8594-FA7D1D1F3710}"/>
              </a:ext>
            </a:extLst>
          </p:cNvPr>
          <p:cNvSpPr>
            <a:spLocks noGrp="1"/>
          </p:cNvSpPr>
          <p:nvPr>
            <p:ph type="title"/>
          </p:nvPr>
        </p:nvSpPr>
        <p:spPr/>
        <p:txBody>
          <a:bodyPr/>
          <a:lstStyle/>
          <a:p>
            <a:r>
              <a:rPr lang="ja-JP" altLang="en-US">
                <a:latin typeface="M PLUS 1p" panose="020B0502020203020207" pitchFamily="34" charset="-128"/>
                <a:ea typeface="M PLUS 1p" panose="020B0502020203020207" pitchFamily="34" charset="-128"/>
                <a:cs typeface="M PLUS 1p" panose="020B0502020203020207" pitchFamily="34" charset="-128"/>
              </a:rPr>
              <a:t>クラウド版のメリット（</a:t>
            </a:r>
            <a:r>
              <a:rPr lang="en-US" altLang="ja-JP" dirty="0">
                <a:latin typeface="M PLUS 1p" panose="020B0502020203020207" pitchFamily="34" charset="-128"/>
                <a:ea typeface="M PLUS 1p" panose="020B0502020203020207" pitchFamily="34" charset="-128"/>
                <a:cs typeface="M PLUS 1p" panose="020B0502020203020207" pitchFamily="34" charset="-128"/>
              </a:rPr>
              <a:t>1/2</a:t>
            </a:r>
            <a:r>
              <a:rPr lang="ja-JP" altLang="en-US">
                <a:latin typeface="M PLUS 1p" panose="020B0502020203020207" pitchFamily="34" charset="-128"/>
                <a:ea typeface="M PLUS 1p" panose="020B0502020203020207" pitchFamily="34" charset="-128"/>
                <a:cs typeface="M PLUS 1p" panose="020B0502020203020207" pitchFamily="34" charset="-128"/>
              </a:rPr>
              <a:t>）</a:t>
            </a: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コンテンツ プレースホルダー 2">
            <a:extLst>
              <a:ext uri="{FF2B5EF4-FFF2-40B4-BE49-F238E27FC236}">
                <a16:creationId xmlns:a16="http://schemas.microsoft.com/office/drawing/2014/main" id="{4865824E-78AD-0F4E-9BC3-9DB7A81BBC0D}"/>
              </a:ext>
            </a:extLst>
          </p:cNvPr>
          <p:cNvSpPr>
            <a:spLocks noGrp="1"/>
          </p:cNvSpPr>
          <p:nvPr>
            <p:ph idx="1"/>
          </p:nvPr>
        </p:nvSpPr>
        <p:spPr>
          <a:xfrm>
            <a:off x="330200" y="1348212"/>
            <a:ext cx="11645900" cy="5103018"/>
          </a:xfrm>
        </p:spPr>
        <p:txBody>
          <a:bodyPr/>
          <a:lstStyle/>
          <a:p>
            <a:pPr marL="0" indent="0">
              <a:buNone/>
            </a:pP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パッケージ版</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サイボウズ</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 Office</a:t>
            </a:r>
            <a:r>
              <a:rPr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との違いを交えながら、クラウド版ならではのメリットを</a:t>
            </a:r>
            <a:endParaRPr kumimoji="1" lang="en-US" altLang="ja-JP" sz="2000" dirty="0">
              <a:latin typeface="M PLUS 1p" panose="020B0502020203020207" pitchFamily="34" charset="-128"/>
              <a:ea typeface="M PLUS 1p" panose="020B0502020203020207" pitchFamily="34" charset="-128"/>
              <a:cs typeface="M PLUS 1p" panose="020B0502020203020207" pitchFamily="34" charset="-128"/>
            </a:endParaRPr>
          </a:p>
          <a:p>
            <a:pPr marL="0" indent="0">
              <a:buNone/>
            </a:pP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ご紹介いたします。</a:t>
            </a:r>
          </a:p>
        </p:txBody>
      </p:sp>
      <p:sp>
        <p:nvSpPr>
          <p:cNvPr id="4" name="スライド番号プレースホルダー 3">
            <a:extLst>
              <a:ext uri="{FF2B5EF4-FFF2-40B4-BE49-F238E27FC236}">
                <a16:creationId xmlns:a16="http://schemas.microsoft.com/office/drawing/2014/main" id="{C8364F46-8EC7-4643-B207-81789A476C0F}"/>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21</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17" name="正方形/長方形 16">
            <a:extLst>
              <a:ext uri="{FF2B5EF4-FFF2-40B4-BE49-F238E27FC236}">
                <a16:creationId xmlns:a16="http://schemas.microsoft.com/office/drawing/2014/main" id="{40C631F0-AB93-4E4A-884F-3D2E5E0A7618}"/>
              </a:ext>
            </a:extLst>
          </p:cNvPr>
          <p:cNvSpPr/>
          <p:nvPr/>
        </p:nvSpPr>
        <p:spPr>
          <a:xfrm>
            <a:off x="498748" y="2388731"/>
            <a:ext cx="5334205" cy="424225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4" name="正方形/長方形 23">
            <a:extLst>
              <a:ext uri="{FF2B5EF4-FFF2-40B4-BE49-F238E27FC236}">
                <a16:creationId xmlns:a16="http://schemas.microsoft.com/office/drawing/2014/main" id="{1B79DAC1-011A-CC48-BF50-81C1C403D279}"/>
              </a:ext>
            </a:extLst>
          </p:cNvPr>
          <p:cNvSpPr/>
          <p:nvPr/>
        </p:nvSpPr>
        <p:spPr>
          <a:xfrm>
            <a:off x="1084287" y="2618996"/>
            <a:ext cx="4163121" cy="830997"/>
          </a:xfrm>
          <a:prstGeom prst="rect">
            <a:avLst/>
          </a:prstGeom>
        </p:spPr>
        <p:txBody>
          <a:bodyPr wrap="square">
            <a:spAutoFit/>
          </a:bodyPr>
          <a:lstStyle/>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インターネット環境が</a:t>
            </a:r>
            <a:endParaRPr lang="en-US" altLang="ja-JP" sz="2400" b="1" dirty="0">
              <a:solidFill>
                <a:srgbClr val="F03D61"/>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あれば</a:t>
            </a:r>
            <a:r>
              <a:rPr lang="ja-JP" altLang="en-US" sz="2000" b="1">
                <a:latin typeface="M PLUS 1p" panose="020B0502020203020207" pitchFamily="34" charset="-128"/>
                <a:ea typeface="M PLUS 1p" panose="020B0502020203020207" pitchFamily="34" charset="-128"/>
                <a:cs typeface="M PLUS 1p" panose="020B0502020203020207" pitchFamily="34" charset="-128"/>
              </a:rPr>
              <a:t>アクセス可能</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12" name="正方形/長方形 11">
            <a:extLst>
              <a:ext uri="{FF2B5EF4-FFF2-40B4-BE49-F238E27FC236}">
                <a16:creationId xmlns:a16="http://schemas.microsoft.com/office/drawing/2014/main" id="{4E723910-2DA1-1947-9A3B-AA3E92A56AC9}"/>
              </a:ext>
            </a:extLst>
          </p:cNvPr>
          <p:cNvSpPr/>
          <p:nvPr/>
        </p:nvSpPr>
        <p:spPr>
          <a:xfrm>
            <a:off x="681692" y="3680258"/>
            <a:ext cx="4968309" cy="954107"/>
          </a:xfrm>
          <a:prstGeom prst="rect">
            <a:avLst/>
          </a:prstGeom>
        </p:spPr>
        <p:txBody>
          <a:bodyPr wrap="square">
            <a:spAutoFit/>
          </a:bodyPr>
          <a:lstStyle/>
          <a:p>
            <a:r>
              <a:rPr lang="ja-JP" altLang="en-US" sz="1400">
                <a:solidFill>
                  <a:srgbClr val="2C363C"/>
                </a:solidFill>
                <a:latin typeface="M PLUS 1p" panose="020B0502020203020207" pitchFamily="34" charset="-128"/>
                <a:ea typeface="M PLUS 1p" panose="020B0502020203020207" pitchFamily="34" charset="-128"/>
                <a:cs typeface="M PLUS 1p" panose="020B0502020203020207" pitchFamily="34" charset="-128"/>
              </a:rPr>
              <a:t>お持ちのサーバーにインストールしてご利用いただく</a:t>
            </a:r>
            <a:endParaRPr lang="en-US" altLang="ja-JP" sz="14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a:solidFill>
                  <a:srgbClr val="2C363C"/>
                </a:solidFill>
                <a:latin typeface="M PLUS 1p" panose="020B0502020203020207" pitchFamily="34" charset="-128"/>
                <a:ea typeface="M PLUS 1p" panose="020B0502020203020207" pitchFamily="34" charset="-128"/>
                <a:cs typeface="M PLUS 1p" panose="020B0502020203020207" pitchFamily="34" charset="-128"/>
              </a:rPr>
              <a:t>パッケージ版とは違い、クラウド版はインターネット環境があれば、いつでもどこからでも </a:t>
            </a:r>
            <a:r>
              <a:rPr lang="en-US" altLang="ja-JP" sz="14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 </a:t>
            </a:r>
            <a:r>
              <a:rPr lang="ja-JP" altLang="en-US" sz="1400">
                <a:solidFill>
                  <a:srgbClr val="2C363C"/>
                </a:solidFill>
                <a:latin typeface="M PLUS 1p" panose="020B0502020203020207" pitchFamily="34" charset="-128"/>
                <a:ea typeface="M PLUS 1p" panose="020B0502020203020207" pitchFamily="34" charset="-128"/>
                <a:cs typeface="M PLUS 1p" panose="020B0502020203020207" pitchFamily="34" charset="-128"/>
              </a:rPr>
              <a:t>サイボウズ</a:t>
            </a:r>
            <a:r>
              <a:rPr lang="en-US" altLang="ja-JP" sz="14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 </a:t>
            </a:r>
            <a:r>
              <a:rPr lang="en" altLang="ja-JP" sz="14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Office </a:t>
            </a:r>
            <a:r>
              <a:rPr lang="ja-JP" altLang="en-US" sz="1400">
                <a:solidFill>
                  <a:srgbClr val="2C363C"/>
                </a:solidFill>
                <a:latin typeface="M PLUS 1p" panose="020B0502020203020207" pitchFamily="34" charset="-128"/>
                <a:ea typeface="M PLUS 1p" panose="020B0502020203020207" pitchFamily="34" charset="-128"/>
                <a:cs typeface="M PLUS 1p" panose="020B0502020203020207" pitchFamily="34" charset="-128"/>
              </a:rPr>
              <a:t>を</a:t>
            </a:r>
            <a:endParaRPr lang="en-US" altLang="ja-JP" sz="14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a:solidFill>
                  <a:srgbClr val="2C363C"/>
                </a:solidFill>
                <a:latin typeface="M PLUS 1p" panose="020B0502020203020207" pitchFamily="34" charset="-128"/>
                <a:ea typeface="M PLUS 1p" panose="020B0502020203020207" pitchFamily="34" charset="-128"/>
                <a:cs typeface="M PLUS 1p" panose="020B0502020203020207" pitchFamily="34" charset="-128"/>
              </a:rPr>
              <a:t>利用することが可能です。</a:t>
            </a:r>
            <a:endParaRPr lang="ja-JP" altLang="en-US" sz="1400">
              <a:latin typeface="M PLUS 1p" panose="020B0502020203020207" pitchFamily="34" charset="-128"/>
              <a:ea typeface="M PLUS 1p" panose="020B0502020203020207" pitchFamily="34" charset="-128"/>
              <a:cs typeface="M PLUS 1p" panose="020B0502020203020207" pitchFamily="34" charset="-128"/>
            </a:endParaRPr>
          </a:p>
        </p:txBody>
      </p:sp>
      <p:pic>
        <p:nvPicPr>
          <p:cNvPr id="14" name="図 13">
            <a:extLst>
              <a:ext uri="{FF2B5EF4-FFF2-40B4-BE49-F238E27FC236}">
                <a16:creationId xmlns:a16="http://schemas.microsoft.com/office/drawing/2014/main" id="{19ECB2B2-4EEF-3E4F-8CA8-F52A94DA5216}"/>
              </a:ext>
            </a:extLst>
          </p:cNvPr>
          <p:cNvPicPr>
            <a:picLocks noChangeAspect="1"/>
          </p:cNvPicPr>
          <p:nvPr/>
        </p:nvPicPr>
        <p:blipFill>
          <a:blip r:embed="rId2"/>
          <a:stretch>
            <a:fillRect/>
          </a:stretch>
        </p:blipFill>
        <p:spPr>
          <a:xfrm>
            <a:off x="1522182" y="4739146"/>
            <a:ext cx="3287328" cy="1799766"/>
          </a:xfrm>
          <a:prstGeom prst="rect">
            <a:avLst/>
          </a:prstGeom>
        </p:spPr>
      </p:pic>
      <p:sp>
        <p:nvSpPr>
          <p:cNvPr id="25" name="正方形/長方形 24">
            <a:extLst>
              <a:ext uri="{FF2B5EF4-FFF2-40B4-BE49-F238E27FC236}">
                <a16:creationId xmlns:a16="http://schemas.microsoft.com/office/drawing/2014/main" id="{1489AA9F-FC7A-3640-A09F-2B6C6C51A46F}"/>
              </a:ext>
            </a:extLst>
          </p:cNvPr>
          <p:cNvSpPr/>
          <p:nvPr/>
        </p:nvSpPr>
        <p:spPr>
          <a:xfrm>
            <a:off x="6359047" y="2388731"/>
            <a:ext cx="5334205" cy="424225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E08BD7FE-97B9-2046-88D3-7BFF533A10C6}"/>
              </a:ext>
            </a:extLst>
          </p:cNvPr>
          <p:cNvSpPr/>
          <p:nvPr/>
        </p:nvSpPr>
        <p:spPr>
          <a:xfrm>
            <a:off x="6944592" y="2803662"/>
            <a:ext cx="4163121" cy="461665"/>
          </a:xfrm>
          <a:prstGeom prst="rect">
            <a:avLst/>
          </a:prstGeom>
        </p:spPr>
        <p:txBody>
          <a:bodyPr wrap="square">
            <a:spAutoFit/>
          </a:bodyPr>
          <a:lstStyle/>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サーバーの運用コスト不要</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27" name="正方形/長方形 26">
            <a:extLst>
              <a:ext uri="{FF2B5EF4-FFF2-40B4-BE49-F238E27FC236}">
                <a16:creationId xmlns:a16="http://schemas.microsoft.com/office/drawing/2014/main" id="{48D3E461-71AC-D14C-899D-D01FD06F7E98}"/>
              </a:ext>
            </a:extLst>
          </p:cNvPr>
          <p:cNvSpPr/>
          <p:nvPr/>
        </p:nvSpPr>
        <p:spPr>
          <a:xfrm>
            <a:off x="6541991" y="3680258"/>
            <a:ext cx="4968309" cy="738664"/>
          </a:xfrm>
          <a:prstGeom prst="rect">
            <a:avLst/>
          </a:prstGeom>
        </p:spPr>
        <p:txBody>
          <a:bodyPr wrap="square">
            <a:spAutoFit/>
          </a:bodyPr>
          <a:lstStyle/>
          <a:p>
            <a:r>
              <a:rPr lang="ja-JP" altLang="en-US" sz="1400">
                <a:solidFill>
                  <a:srgbClr val="2C363C"/>
                </a:solidFill>
                <a:latin typeface="M PLUS 1p" panose="020B0502020203020207" pitchFamily="34" charset="-128"/>
                <a:ea typeface="M PLUS 1p" panose="020B0502020203020207" pitchFamily="34" charset="-128"/>
                <a:cs typeface="M PLUS 1p" panose="020B0502020203020207" pitchFamily="34" charset="-128"/>
              </a:rPr>
              <a:t>クラウド版なら、ハードウェア費・サーバーの場所代・</a:t>
            </a:r>
            <a:endParaRPr lang="en-US" altLang="ja-JP" sz="14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a:solidFill>
                  <a:srgbClr val="2C363C"/>
                </a:solidFill>
                <a:latin typeface="M PLUS 1p" panose="020B0502020203020207" pitchFamily="34" charset="-128"/>
                <a:ea typeface="M PLUS 1p" panose="020B0502020203020207" pitchFamily="34" charset="-128"/>
                <a:cs typeface="M PLUS 1p" panose="020B0502020203020207" pitchFamily="34" charset="-128"/>
              </a:rPr>
              <a:t>電気代・運用人件費など、サーバーを運用するコストは</a:t>
            </a:r>
            <a:endParaRPr lang="en-US" altLang="ja-JP" sz="14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a:solidFill>
                  <a:srgbClr val="2C363C"/>
                </a:solidFill>
                <a:latin typeface="M PLUS 1p" panose="020B0502020203020207" pitchFamily="34" charset="-128"/>
                <a:ea typeface="M PLUS 1p" panose="020B0502020203020207" pitchFamily="34" charset="-128"/>
                <a:cs typeface="M PLUS 1p" panose="020B0502020203020207" pitchFamily="34" charset="-128"/>
              </a:rPr>
              <a:t>不要です</a:t>
            </a:r>
            <a:endParaRPr lang="ja-JP" altLang="en-US" sz="1400">
              <a:latin typeface="M PLUS 1p" panose="020B0502020203020207" pitchFamily="34" charset="-128"/>
              <a:ea typeface="M PLUS 1p" panose="020B0502020203020207" pitchFamily="34" charset="-128"/>
              <a:cs typeface="M PLUS 1p" panose="020B0502020203020207" pitchFamily="34" charset="-128"/>
            </a:endParaRPr>
          </a:p>
        </p:txBody>
      </p:sp>
      <p:pic>
        <p:nvPicPr>
          <p:cNvPr id="15" name="図 14">
            <a:extLst>
              <a:ext uri="{FF2B5EF4-FFF2-40B4-BE49-F238E27FC236}">
                <a16:creationId xmlns:a16="http://schemas.microsoft.com/office/drawing/2014/main" id="{5B92B870-CEF5-CD49-A1BA-2ECCE16F181E}"/>
              </a:ext>
            </a:extLst>
          </p:cNvPr>
          <p:cNvPicPr>
            <a:picLocks noChangeAspect="1"/>
          </p:cNvPicPr>
          <p:nvPr/>
        </p:nvPicPr>
        <p:blipFill>
          <a:blip r:embed="rId3"/>
          <a:stretch>
            <a:fillRect/>
          </a:stretch>
        </p:blipFill>
        <p:spPr>
          <a:xfrm>
            <a:off x="7560326" y="4739146"/>
            <a:ext cx="2920375" cy="1799766"/>
          </a:xfrm>
          <a:prstGeom prst="rect">
            <a:avLst/>
          </a:prstGeom>
        </p:spPr>
      </p:pic>
    </p:spTree>
    <p:extLst>
      <p:ext uri="{BB962C8B-B14F-4D97-AF65-F5344CB8AC3E}">
        <p14:creationId xmlns:p14="http://schemas.microsoft.com/office/powerpoint/2010/main" val="4050514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6229-1FB9-A64D-8594-FA7D1D1F3710}"/>
              </a:ext>
            </a:extLst>
          </p:cNvPr>
          <p:cNvSpPr>
            <a:spLocks noGrp="1"/>
          </p:cNvSpPr>
          <p:nvPr>
            <p:ph type="title"/>
          </p:nvPr>
        </p:nvSpPr>
        <p:spPr/>
        <p:txBody>
          <a:bodyPr/>
          <a:lstStyle/>
          <a:p>
            <a:r>
              <a:rPr lang="ja-JP" altLang="en-US">
                <a:latin typeface="M PLUS 1p" panose="020B0502020203020207" pitchFamily="34" charset="-128"/>
                <a:ea typeface="M PLUS 1p" panose="020B0502020203020207" pitchFamily="34" charset="-128"/>
                <a:cs typeface="M PLUS 1p" panose="020B0502020203020207" pitchFamily="34" charset="-128"/>
              </a:rPr>
              <a:t>クラウド版のメリット（</a:t>
            </a:r>
            <a:r>
              <a:rPr lang="en-US" altLang="ja-JP" dirty="0">
                <a:latin typeface="M PLUS 1p" panose="020B0502020203020207" pitchFamily="34" charset="-128"/>
                <a:ea typeface="M PLUS 1p" panose="020B0502020203020207" pitchFamily="34" charset="-128"/>
                <a:cs typeface="M PLUS 1p" panose="020B0502020203020207" pitchFamily="34" charset="-128"/>
              </a:rPr>
              <a:t>2/2</a:t>
            </a:r>
            <a:r>
              <a:rPr lang="ja-JP" altLang="en-US">
                <a:latin typeface="M PLUS 1p" panose="020B0502020203020207" pitchFamily="34" charset="-128"/>
                <a:ea typeface="M PLUS 1p" panose="020B0502020203020207" pitchFamily="34" charset="-128"/>
                <a:cs typeface="M PLUS 1p" panose="020B0502020203020207" pitchFamily="34" charset="-128"/>
              </a:rPr>
              <a:t>）</a:t>
            </a: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スライド番号プレースホルダー 3">
            <a:extLst>
              <a:ext uri="{FF2B5EF4-FFF2-40B4-BE49-F238E27FC236}">
                <a16:creationId xmlns:a16="http://schemas.microsoft.com/office/drawing/2014/main" id="{C8364F46-8EC7-4643-B207-81789A476C0F}"/>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22</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17" name="正方形/長方形 16">
            <a:extLst>
              <a:ext uri="{FF2B5EF4-FFF2-40B4-BE49-F238E27FC236}">
                <a16:creationId xmlns:a16="http://schemas.microsoft.com/office/drawing/2014/main" id="{40C631F0-AB93-4E4A-884F-3D2E5E0A7618}"/>
              </a:ext>
            </a:extLst>
          </p:cNvPr>
          <p:cNvSpPr/>
          <p:nvPr/>
        </p:nvSpPr>
        <p:spPr>
          <a:xfrm>
            <a:off x="498748" y="1587067"/>
            <a:ext cx="5334205" cy="424225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4" name="正方形/長方形 23">
            <a:extLst>
              <a:ext uri="{FF2B5EF4-FFF2-40B4-BE49-F238E27FC236}">
                <a16:creationId xmlns:a16="http://schemas.microsoft.com/office/drawing/2014/main" id="{1B79DAC1-011A-CC48-BF50-81C1C403D279}"/>
              </a:ext>
            </a:extLst>
          </p:cNvPr>
          <p:cNvSpPr/>
          <p:nvPr/>
        </p:nvSpPr>
        <p:spPr>
          <a:xfrm>
            <a:off x="763492" y="1817332"/>
            <a:ext cx="4804707" cy="830997"/>
          </a:xfrm>
          <a:prstGeom prst="rect">
            <a:avLst/>
          </a:prstGeom>
        </p:spPr>
        <p:txBody>
          <a:bodyPr wrap="square">
            <a:spAutoFit/>
          </a:bodyPr>
          <a:lstStyle/>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メンテナンスは全て</a:t>
            </a:r>
            <a:endParaRPr lang="en-US" altLang="ja-JP" sz="2400" b="1" dirty="0">
              <a:solidFill>
                <a:srgbClr val="F03D61"/>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サイボウズ専任チームにお任せ！</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12" name="正方形/長方形 11">
            <a:extLst>
              <a:ext uri="{FF2B5EF4-FFF2-40B4-BE49-F238E27FC236}">
                <a16:creationId xmlns:a16="http://schemas.microsoft.com/office/drawing/2014/main" id="{4E723910-2DA1-1947-9A3B-AA3E92A56AC9}"/>
              </a:ext>
            </a:extLst>
          </p:cNvPr>
          <p:cNvSpPr/>
          <p:nvPr/>
        </p:nvSpPr>
        <p:spPr>
          <a:xfrm>
            <a:off x="681692" y="2878594"/>
            <a:ext cx="4968309" cy="954107"/>
          </a:xfrm>
          <a:prstGeom prst="rect">
            <a:avLst/>
          </a:prstGeom>
        </p:spPr>
        <p:txBody>
          <a:bodyPr wrap="square">
            <a:spAutoFit/>
          </a:bodyPr>
          <a:lstStyle/>
          <a:p>
            <a:r>
              <a:rPr lang="ja-JP" altLang="en-US" sz="1400">
                <a:latin typeface="M PLUS 1p" panose="020B0502020203020207" pitchFamily="34" charset="-128"/>
                <a:ea typeface="M PLUS 1p" panose="020B0502020203020207" pitchFamily="34" charset="-128"/>
                <a:cs typeface="M PLUS 1p" panose="020B0502020203020207" pitchFamily="34" charset="-128"/>
              </a:rPr>
              <a:t>日々のメンテナンスからバージョンアップ、バックアップ、冗長化、セキュリティ対策など、サイボウズ </a:t>
            </a:r>
            <a:r>
              <a:rPr lang="en" altLang="ja-JP" sz="1400" dirty="0">
                <a:latin typeface="M PLUS 1p" panose="020B0502020203020207" pitchFamily="34" charset="-128"/>
                <a:ea typeface="M PLUS 1p" panose="020B0502020203020207" pitchFamily="34" charset="-128"/>
                <a:cs typeface="M PLUS 1p" panose="020B0502020203020207" pitchFamily="34" charset="-128"/>
              </a:rPr>
              <a:t>Office </a:t>
            </a:r>
            <a:r>
              <a:rPr lang="ja-JP" altLang="en-US" sz="1400">
                <a:latin typeface="M PLUS 1p" panose="020B0502020203020207" pitchFamily="34" charset="-128"/>
                <a:ea typeface="M PLUS 1p" panose="020B0502020203020207" pitchFamily="34" charset="-128"/>
                <a:cs typeface="M PLUS 1p" panose="020B0502020203020207" pitchFamily="34" charset="-128"/>
              </a:rPr>
              <a:t>を利用する上で必要なメンテナンスは、全てサイボウズの専任スタッフが実施します。</a:t>
            </a:r>
            <a:endParaRPr lang="ja-JP" altLang="en-US" sz="1100">
              <a:latin typeface="M PLUS 1p" panose="020B0502020203020207" pitchFamily="34" charset="-128"/>
              <a:ea typeface="M PLUS 1p" panose="020B0502020203020207" pitchFamily="34" charset="-128"/>
              <a:cs typeface="M PLUS 1p" panose="020B0502020203020207" pitchFamily="34" charset="-128"/>
            </a:endParaRPr>
          </a:p>
        </p:txBody>
      </p:sp>
      <p:sp>
        <p:nvSpPr>
          <p:cNvPr id="25" name="正方形/長方形 24">
            <a:extLst>
              <a:ext uri="{FF2B5EF4-FFF2-40B4-BE49-F238E27FC236}">
                <a16:creationId xmlns:a16="http://schemas.microsoft.com/office/drawing/2014/main" id="{1489AA9F-FC7A-3640-A09F-2B6C6C51A46F}"/>
              </a:ext>
            </a:extLst>
          </p:cNvPr>
          <p:cNvSpPr/>
          <p:nvPr/>
        </p:nvSpPr>
        <p:spPr>
          <a:xfrm>
            <a:off x="6359047" y="1587067"/>
            <a:ext cx="5334205" cy="4242256"/>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6" name="正方形/長方形 25">
            <a:extLst>
              <a:ext uri="{FF2B5EF4-FFF2-40B4-BE49-F238E27FC236}">
                <a16:creationId xmlns:a16="http://schemas.microsoft.com/office/drawing/2014/main" id="{E08BD7FE-97B9-2046-88D3-7BFF533A10C6}"/>
              </a:ext>
            </a:extLst>
          </p:cNvPr>
          <p:cNvSpPr/>
          <p:nvPr/>
        </p:nvSpPr>
        <p:spPr>
          <a:xfrm>
            <a:off x="6944592" y="2001998"/>
            <a:ext cx="4163121" cy="461665"/>
          </a:xfrm>
          <a:prstGeom prst="rect">
            <a:avLst/>
          </a:prstGeom>
        </p:spPr>
        <p:txBody>
          <a:bodyPr wrap="square">
            <a:spAutoFit/>
          </a:bodyPr>
          <a:lstStyle/>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クラウド版限定機能の搭載</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27" name="正方形/長方形 26">
            <a:extLst>
              <a:ext uri="{FF2B5EF4-FFF2-40B4-BE49-F238E27FC236}">
                <a16:creationId xmlns:a16="http://schemas.microsoft.com/office/drawing/2014/main" id="{48D3E461-71AC-D14C-899D-D01FD06F7E98}"/>
              </a:ext>
            </a:extLst>
          </p:cNvPr>
          <p:cNvSpPr/>
          <p:nvPr/>
        </p:nvSpPr>
        <p:spPr>
          <a:xfrm>
            <a:off x="6450518" y="2878593"/>
            <a:ext cx="5151261" cy="954107"/>
          </a:xfrm>
          <a:prstGeom prst="rect">
            <a:avLst/>
          </a:prstGeom>
        </p:spPr>
        <p:txBody>
          <a:bodyPr wrap="square">
            <a:spAutoFit/>
          </a:bodyPr>
          <a:lstStyle/>
          <a:p>
            <a:r>
              <a:rPr lang="ja-JP" altLang="en-US" sz="1400">
                <a:latin typeface="M PLUS 1p" panose="020B0502020203020207" pitchFamily="34" charset="-128"/>
                <a:ea typeface="M PLUS 1p" panose="020B0502020203020207" pitchFamily="34" charset="-128"/>
                <a:cs typeface="M PLUS 1p" panose="020B0502020203020207" pitchFamily="34" charset="-128"/>
              </a:rPr>
              <a:t>プッシュ通知を受け取れるスマートフォンアプリ 「サイボウズ </a:t>
            </a:r>
            <a:r>
              <a:rPr lang="en" altLang="ja-JP" sz="1400" dirty="0">
                <a:latin typeface="M PLUS 1p" panose="020B0502020203020207" pitchFamily="34" charset="-128"/>
                <a:ea typeface="M PLUS 1p" panose="020B0502020203020207" pitchFamily="34" charset="-128"/>
                <a:cs typeface="M PLUS 1p" panose="020B0502020203020207" pitchFamily="34" charset="-128"/>
              </a:rPr>
              <a:t>Office </a:t>
            </a:r>
            <a:r>
              <a:rPr lang="ja-JP" altLang="en-US" sz="1400">
                <a:latin typeface="M PLUS 1p" panose="020B0502020203020207" pitchFamily="34" charset="-128"/>
                <a:ea typeface="M PLUS 1p" panose="020B0502020203020207" pitchFamily="34" charset="-128"/>
                <a:cs typeface="M PLUS 1p" panose="020B0502020203020207" pitchFamily="34" charset="-128"/>
              </a:rPr>
              <a:t>新着通知」や、 メールの自動受信・自動転送機能、カスタムアプリのリマインダー通知機能などクラウド版でしか利用できない機能をご利用いただけます！</a:t>
            </a:r>
            <a:endParaRPr lang="ja-JP" altLang="en-US" sz="1100">
              <a:latin typeface="M PLUS 1p" panose="020B0502020203020207" pitchFamily="34" charset="-128"/>
              <a:ea typeface="M PLUS 1p" panose="020B0502020203020207" pitchFamily="34" charset="-128"/>
              <a:cs typeface="M PLUS 1p" panose="020B0502020203020207" pitchFamily="34" charset="-128"/>
            </a:endParaRPr>
          </a:p>
        </p:txBody>
      </p:sp>
      <p:pic>
        <p:nvPicPr>
          <p:cNvPr id="7" name="図 6">
            <a:extLst>
              <a:ext uri="{FF2B5EF4-FFF2-40B4-BE49-F238E27FC236}">
                <a16:creationId xmlns:a16="http://schemas.microsoft.com/office/drawing/2014/main" id="{19F2D92D-7A6D-F04B-B746-77B5138EA249}"/>
              </a:ext>
            </a:extLst>
          </p:cNvPr>
          <p:cNvPicPr>
            <a:picLocks noChangeAspect="1"/>
          </p:cNvPicPr>
          <p:nvPr/>
        </p:nvPicPr>
        <p:blipFill>
          <a:blip r:embed="rId2"/>
          <a:stretch>
            <a:fillRect/>
          </a:stretch>
        </p:blipFill>
        <p:spPr>
          <a:xfrm>
            <a:off x="1589152" y="3937482"/>
            <a:ext cx="3120633" cy="1802291"/>
          </a:xfrm>
          <a:prstGeom prst="rect">
            <a:avLst/>
          </a:prstGeom>
        </p:spPr>
      </p:pic>
      <p:pic>
        <p:nvPicPr>
          <p:cNvPr id="8" name="図 7">
            <a:extLst>
              <a:ext uri="{FF2B5EF4-FFF2-40B4-BE49-F238E27FC236}">
                <a16:creationId xmlns:a16="http://schemas.microsoft.com/office/drawing/2014/main" id="{73311E2E-B15B-D34F-B981-3415FA446304}"/>
              </a:ext>
            </a:extLst>
          </p:cNvPr>
          <p:cNvPicPr>
            <a:picLocks noChangeAspect="1"/>
          </p:cNvPicPr>
          <p:nvPr/>
        </p:nvPicPr>
        <p:blipFill>
          <a:blip r:embed="rId3"/>
          <a:stretch>
            <a:fillRect/>
          </a:stretch>
        </p:blipFill>
        <p:spPr>
          <a:xfrm>
            <a:off x="7720121" y="3937482"/>
            <a:ext cx="3025558" cy="1808379"/>
          </a:xfrm>
          <a:prstGeom prst="rect">
            <a:avLst/>
          </a:prstGeom>
        </p:spPr>
      </p:pic>
    </p:spTree>
    <p:extLst>
      <p:ext uri="{BB962C8B-B14F-4D97-AF65-F5344CB8AC3E}">
        <p14:creationId xmlns:p14="http://schemas.microsoft.com/office/powerpoint/2010/main" val="169894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0302F1A-CEB0-564F-AEDE-234797A76828}"/>
              </a:ext>
            </a:extLst>
          </p:cNvPr>
          <p:cNvSpPr>
            <a:spLocks noGrp="1"/>
          </p:cNvSpPr>
          <p:nvPr>
            <p:ph type="subTitle" idx="1"/>
          </p:nvPr>
        </p:nvSpPr>
        <p:spPr>
          <a:xfrm>
            <a:off x="1221287" y="2597124"/>
            <a:ext cx="9749425" cy="1655762"/>
          </a:xfrm>
        </p:spPr>
        <p:txBody>
          <a:bodyPr/>
          <a:lstStyle/>
          <a:p>
            <a:r>
              <a:rPr lang="ja-JP" altLang="en-US" sz="4800" b="1">
                <a:latin typeface="M PLUS 1p" panose="020B0502020203020207" pitchFamily="34" charset="-128"/>
                <a:ea typeface="M PLUS 1p" panose="020B0502020203020207" pitchFamily="34" charset="-128"/>
                <a:cs typeface="M PLUS 1p" panose="020B0502020203020207" pitchFamily="34" charset="-128"/>
              </a:rPr>
              <a:t>パッケージ版からクラウド版へ</a:t>
            </a:r>
            <a:endParaRPr lang="en-US" altLang="ja-JP" sz="4800" b="1" dirty="0">
              <a:latin typeface="M PLUS 1p" panose="020B0502020203020207" pitchFamily="34" charset="-128"/>
              <a:ea typeface="M PLUS 1p" panose="020B0502020203020207" pitchFamily="34" charset="-128"/>
              <a:cs typeface="M PLUS 1p" panose="020B0502020203020207" pitchFamily="34" charset="-128"/>
            </a:endParaRPr>
          </a:p>
          <a:p>
            <a:r>
              <a:rPr kumimoji="1" lang="ja-JP" altLang="en-US" sz="4800" b="1">
                <a:latin typeface="M PLUS 1p" panose="020B0502020203020207" pitchFamily="34" charset="-128"/>
                <a:ea typeface="M PLUS 1p" panose="020B0502020203020207" pitchFamily="34" charset="-128"/>
                <a:cs typeface="M PLUS 1p" panose="020B0502020203020207" pitchFamily="34" charset="-128"/>
              </a:rPr>
              <a:t>移行したお客様の声</a:t>
            </a:r>
            <a:endParaRPr kumimoji="1" lang="en-US" altLang="ja-JP" sz="4800" b="1" dirty="0">
              <a:latin typeface="M PLUS 1p" panose="020B0502020203020207" pitchFamily="34" charset="-128"/>
              <a:ea typeface="M PLUS 1p" panose="020B0502020203020207" pitchFamily="34" charset="-128"/>
              <a:cs typeface="M PLUS 1p" panose="020B0502020203020207" pitchFamily="34" charset="-128"/>
            </a:endParaRPr>
          </a:p>
          <a:p>
            <a:endParaRPr kumimoji="1" lang="ja-JP" altLang="en-US" sz="4800" b="1">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2917238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6229-1FB9-A64D-8594-FA7D1D1F3710}"/>
              </a:ext>
            </a:extLst>
          </p:cNvPr>
          <p:cNvSpPr>
            <a:spLocks noGrp="1"/>
          </p:cNvSpPr>
          <p:nvPr>
            <p:ph type="title"/>
          </p:nvPr>
        </p:nvSpPr>
        <p:spPr/>
        <p:txBody>
          <a:bodyPr/>
          <a:lstStyle/>
          <a:p>
            <a:r>
              <a:rPr lang="ja-JP" altLang="en-US">
                <a:latin typeface="M PLUS 1p" panose="020B0502020203020207" pitchFamily="34" charset="-128"/>
                <a:ea typeface="M PLUS 1p" panose="020B0502020203020207" pitchFamily="34" charset="-128"/>
                <a:cs typeface="M PLUS 1p" panose="020B0502020203020207" pitchFamily="34" charset="-128"/>
              </a:rPr>
              <a:t>クラウド版へ移行したお客様の声</a:t>
            </a: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スライド番号プレースホルダー 3">
            <a:extLst>
              <a:ext uri="{FF2B5EF4-FFF2-40B4-BE49-F238E27FC236}">
                <a16:creationId xmlns:a16="http://schemas.microsoft.com/office/drawing/2014/main" id="{C8364F46-8EC7-4643-B207-81789A476C0F}"/>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24</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14" name="コンテンツ プレースホルダー 2">
            <a:extLst>
              <a:ext uri="{FF2B5EF4-FFF2-40B4-BE49-F238E27FC236}">
                <a16:creationId xmlns:a16="http://schemas.microsoft.com/office/drawing/2014/main" id="{D15DCD52-3945-9748-BBE1-A9A48E11069F}"/>
              </a:ext>
            </a:extLst>
          </p:cNvPr>
          <p:cNvSpPr>
            <a:spLocks noGrp="1"/>
          </p:cNvSpPr>
          <p:nvPr>
            <p:ph idx="1"/>
          </p:nvPr>
        </p:nvSpPr>
        <p:spPr>
          <a:xfrm>
            <a:off x="330200" y="1348212"/>
            <a:ext cx="11645900" cy="5103018"/>
          </a:xfrm>
        </p:spPr>
        <p:txBody>
          <a:bodyPr/>
          <a:lstStyle/>
          <a:p>
            <a:pPr marL="0" indent="0">
              <a:buNone/>
            </a:pP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パッケージ版</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サイボウズ</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 Office</a:t>
            </a:r>
            <a:r>
              <a:rPr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から、クラウド版</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サイボウズ</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 Office</a:t>
            </a:r>
            <a:r>
              <a:rPr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へ</a:t>
            </a:r>
            <a:r>
              <a:rPr lang="ja-JP" altLang="en-US" sz="2000">
                <a:latin typeface="M PLUS 1p" panose="020B0502020203020207" pitchFamily="34" charset="-128"/>
                <a:ea typeface="M PLUS 1p" panose="020B0502020203020207" pitchFamily="34" charset="-128"/>
                <a:cs typeface="M PLUS 1p" panose="020B0502020203020207" pitchFamily="34" charset="-128"/>
              </a:rPr>
              <a:t>実際</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に移行した</a:t>
            </a:r>
            <a:endParaRPr kumimoji="1" lang="en-US" altLang="ja-JP" sz="2000" dirty="0">
              <a:latin typeface="M PLUS 1p" panose="020B0502020203020207" pitchFamily="34" charset="-128"/>
              <a:ea typeface="M PLUS 1p" panose="020B0502020203020207" pitchFamily="34" charset="-128"/>
              <a:cs typeface="M PLUS 1p" panose="020B0502020203020207" pitchFamily="34" charset="-128"/>
            </a:endParaRPr>
          </a:p>
          <a:p>
            <a:pPr marL="0" indent="0">
              <a:buNone/>
            </a:pPr>
            <a:r>
              <a:rPr lang="ja-JP" altLang="en-US" sz="2000">
                <a:latin typeface="M PLUS 1p" panose="020B0502020203020207" pitchFamily="34" charset="-128"/>
                <a:ea typeface="M PLUS 1p" panose="020B0502020203020207" pitchFamily="34" charset="-128"/>
                <a:cs typeface="M PLUS 1p" panose="020B0502020203020207" pitchFamily="34" charset="-128"/>
              </a:rPr>
              <a:t>お客様の声をご紹介いたします。</a:t>
            </a:r>
            <a:endParaRPr lang="en-US" altLang="ja-JP" sz="200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8508474B-AC02-E640-82AF-6B8DF0022059}"/>
              </a:ext>
            </a:extLst>
          </p:cNvPr>
          <p:cNvSpPr/>
          <p:nvPr/>
        </p:nvSpPr>
        <p:spPr>
          <a:xfrm>
            <a:off x="273050" y="2410163"/>
            <a:ext cx="3743383" cy="4220824"/>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5" name="正方形/長方形 14">
            <a:extLst>
              <a:ext uri="{FF2B5EF4-FFF2-40B4-BE49-F238E27FC236}">
                <a16:creationId xmlns:a16="http://schemas.microsoft.com/office/drawing/2014/main" id="{0285EE82-5287-1445-AB77-DF736EDDE453}"/>
              </a:ext>
            </a:extLst>
          </p:cNvPr>
          <p:cNvSpPr/>
          <p:nvPr/>
        </p:nvSpPr>
        <p:spPr>
          <a:xfrm>
            <a:off x="4224308" y="2410163"/>
            <a:ext cx="3743383" cy="4220824"/>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6" name="正方形/長方形 15">
            <a:extLst>
              <a:ext uri="{FF2B5EF4-FFF2-40B4-BE49-F238E27FC236}">
                <a16:creationId xmlns:a16="http://schemas.microsoft.com/office/drawing/2014/main" id="{B441B352-A561-6344-AA19-406D6F54D64A}"/>
              </a:ext>
            </a:extLst>
          </p:cNvPr>
          <p:cNvSpPr/>
          <p:nvPr/>
        </p:nvSpPr>
        <p:spPr>
          <a:xfrm>
            <a:off x="8175567" y="2410163"/>
            <a:ext cx="3743383" cy="4220824"/>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8" name="正方形/長方形 17">
            <a:extLst>
              <a:ext uri="{FF2B5EF4-FFF2-40B4-BE49-F238E27FC236}">
                <a16:creationId xmlns:a16="http://schemas.microsoft.com/office/drawing/2014/main" id="{23B65E2D-C26B-674D-9E8D-0BDCB42A0409}"/>
              </a:ext>
            </a:extLst>
          </p:cNvPr>
          <p:cNvSpPr/>
          <p:nvPr/>
        </p:nvSpPr>
        <p:spPr>
          <a:xfrm>
            <a:off x="273049" y="2644048"/>
            <a:ext cx="3743383" cy="646331"/>
          </a:xfrm>
          <a:prstGeom prst="rect">
            <a:avLst/>
          </a:prstGeom>
        </p:spPr>
        <p:txBody>
          <a:bodyPr wrap="square">
            <a:spAutoFit/>
          </a:bodyPr>
          <a:lstStyle/>
          <a:p>
            <a:pPr algn="ctr"/>
            <a:r>
              <a:rPr lang="ja-JP" altLang="en-US" b="1">
                <a:latin typeface="M PLUS 1p" panose="020B0502020203020207" pitchFamily="34" charset="-128"/>
                <a:ea typeface="M PLUS 1p" panose="020B0502020203020207" pitchFamily="34" charset="-128"/>
                <a:cs typeface="M PLUS 1p" panose="020B0502020203020207" pitchFamily="34" charset="-128"/>
              </a:rPr>
              <a:t>国内４拠点をセキュアに繋ぐには</a:t>
            </a:r>
            <a:endParaRPr lang="en-US" altLang="ja-JP"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b="1">
                <a:latin typeface="M PLUS 1p" panose="020B0502020203020207" pitchFamily="34" charset="-128"/>
                <a:ea typeface="M PLUS 1p" panose="020B0502020203020207" pitchFamily="34" charset="-128"/>
                <a:cs typeface="M PLUS 1p" panose="020B0502020203020207" pitchFamily="34" charset="-128"/>
              </a:rPr>
              <a:t>クラウドが最適だった</a:t>
            </a:r>
            <a:endParaRPr lang="en-US" altLang="ja-JP"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5" name="正方形/長方形 4">
            <a:extLst>
              <a:ext uri="{FF2B5EF4-FFF2-40B4-BE49-F238E27FC236}">
                <a16:creationId xmlns:a16="http://schemas.microsoft.com/office/drawing/2014/main" id="{BDA7F8D8-0EF5-A141-AC45-C65C04206F7F}"/>
              </a:ext>
            </a:extLst>
          </p:cNvPr>
          <p:cNvSpPr/>
          <p:nvPr/>
        </p:nvSpPr>
        <p:spPr>
          <a:xfrm>
            <a:off x="273049" y="3485809"/>
            <a:ext cx="3743383" cy="1938992"/>
          </a:xfrm>
          <a:prstGeom prst="rect">
            <a:avLst/>
          </a:prstGeom>
        </p:spPr>
        <p:txBody>
          <a:bodyPr wrap="square">
            <a:spAutoFit/>
          </a:bodyPr>
          <a:lstStyle/>
          <a:p>
            <a:r>
              <a:rPr lang="ja-JP" altLang="en-US" sz="1200">
                <a:solidFill>
                  <a:srgbClr val="2C363C"/>
                </a:solidFill>
                <a:latin typeface="M PLUS 1p" panose="020B0502020203020207" pitchFamily="34" charset="-128"/>
                <a:ea typeface="M PLUS 1p" panose="020B0502020203020207" pitchFamily="34" charset="-128"/>
                <a:cs typeface="M PLUS 1p" panose="020B0502020203020207" pitchFamily="34" charset="-128"/>
              </a:rPr>
              <a:t>サーバー入替えのタイミングで導入を検討。１００ユーザーで利用しているとコスト的にはとんとんかクラウド版の方が高いのですが、</a:t>
            </a:r>
            <a:r>
              <a:rPr lang="ja-JP" altLang="en-US" sz="1200">
                <a:solidFill>
                  <a:srgbClr val="F03D61"/>
                </a:solidFill>
                <a:latin typeface="M PLUS 1p" panose="020B0502020203020207" pitchFamily="34" charset="-128"/>
                <a:ea typeface="M PLUS 1p" panose="020B0502020203020207" pitchFamily="34" charset="-128"/>
                <a:cs typeface="M PLUS 1p" panose="020B0502020203020207" pitchFamily="34" charset="-128"/>
              </a:rPr>
              <a:t>電気代やサーバーメンテナンス工数を含めたコスト比較表を作り稟議</a:t>
            </a:r>
            <a:r>
              <a:rPr lang="ja-JP" altLang="en-US" sz="1200">
                <a:solidFill>
                  <a:srgbClr val="2C363C"/>
                </a:solidFill>
                <a:latin typeface="M PLUS 1p" panose="020B0502020203020207" pitchFamily="34" charset="-128"/>
                <a:ea typeface="M PLUS 1p" panose="020B0502020203020207" pitchFamily="34" charset="-128"/>
                <a:cs typeface="M PLUS 1p" panose="020B0502020203020207" pitchFamily="34" charset="-128"/>
              </a:rPr>
              <a:t>を上げたところすんなり通りました。 セキュリティの問題においても、</a:t>
            </a:r>
            <a:r>
              <a:rPr lang="en" altLang="ja-JP" sz="1200" dirty="0">
                <a:solidFill>
                  <a:srgbClr val="F03D61"/>
                </a:solidFill>
                <a:latin typeface="M PLUS 1p" panose="020B0502020203020207" pitchFamily="34" charset="-128"/>
                <a:ea typeface="M PLUS 1p" panose="020B0502020203020207" pitchFamily="34" charset="-128"/>
                <a:cs typeface="M PLUS 1p" panose="020B0502020203020207" pitchFamily="34" charset="-128"/>
              </a:rPr>
              <a:t>BCP</a:t>
            </a:r>
            <a:r>
              <a:rPr lang="ja-JP" altLang="en-US" sz="1200">
                <a:solidFill>
                  <a:srgbClr val="F03D61"/>
                </a:solidFill>
                <a:latin typeface="M PLUS 1p" panose="020B0502020203020207" pitchFamily="34" charset="-128"/>
                <a:ea typeface="M PLUS 1p" panose="020B0502020203020207" pitchFamily="34" charset="-128"/>
                <a:cs typeface="M PLUS 1p" panose="020B0502020203020207" pitchFamily="34" charset="-128"/>
              </a:rPr>
              <a:t>の観点から社外にサーバーを置くべきだ</a:t>
            </a:r>
            <a:r>
              <a:rPr lang="ja-JP" altLang="en-US" sz="1200">
                <a:solidFill>
                  <a:srgbClr val="2C363C"/>
                </a:solidFill>
                <a:latin typeface="M PLUS 1p" panose="020B0502020203020207" pitchFamily="34" charset="-128"/>
                <a:ea typeface="M PLUS 1p" panose="020B0502020203020207" pitchFamily="34" charset="-128"/>
                <a:cs typeface="M PLUS 1p" panose="020B0502020203020207" pitchFamily="34" charset="-128"/>
              </a:rPr>
              <a:t>という考えが支持、国内外</a:t>
            </a:r>
            <a:r>
              <a:rPr lang="en-US" altLang="ja-JP" sz="12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4</a:t>
            </a:r>
            <a:r>
              <a:rPr lang="ja-JP" altLang="en-US" sz="1200">
                <a:solidFill>
                  <a:srgbClr val="2C363C"/>
                </a:solidFill>
                <a:latin typeface="M PLUS 1p" panose="020B0502020203020207" pitchFamily="34" charset="-128"/>
                <a:ea typeface="M PLUS 1p" panose="020B0502020203020207" pitchFamily="34" charset="-128"/>
                <a:cs typeface="M PLUS 1p" panose="020B0502020203020207" pitchFamily="34" charset="-128"/>
              </a:rPr>
              <a:t>拠点を結ぶための、グローバルアドレスの管理や費用、セキュリティ対策を考えると、パッケージ版の方が大変でした。</a:t>
            </a:r>
            <a:endParaRPr lang="ja-JP" altLang="en-US" sz="1200">
              <a:latin typeface="M PLUS 1p" panose="020B0502020203020207" pitchFamily="34" charset="-128"/>
              <a:ea typeface="M PLUS 1p" panose="020B0502020203020207" pitchFamily="34" charset="-128"/>
              <a:cs typeface="M PLUS 1p" panose="020B0502020203020207" pitchFamily="34" charset="-128"/>
            </a:endParaRPr>
          </a:p>
        </p:txBody>
      </p:sp>
      <p:sp>
        <p:nvSpPr>
          <p:cNvPr id="21" name="正方形/長方形 20">
            <a:extLst>
              <a:ext uri="{FF2B5EF4-FFF2-40B4-BE49-F238E27FC236}">
                <a16:creationId xmlns:a16="http://schemas.microsoft.com/office/drawing/2014/main" id="{9CA554B8-0DC8-7B4C-9DF5-09B2C4BD5991}"/>
              </a:ext>
            </a:extLst>
          </p:cNvPr>
          <p:cNvSpPr/>
          <p:nvPr/>
        </p:nvSpPr>
        <p:spPr>
          <a:xfrm>
            <a:off x="4224308" y="2644048"/>
            <a:ext cx="3743383" cy="646331"/>
          </a:xfrm>
          <a:prstGeom prst="rect">
            <a:avLst/>
          </a:prstGeom>
        </p:spPr>
        <p:txBody>
          <a:bodyPr wrap="square">
            <a:spAutoFit/>
          </a:bodyPr>
          <a:lstStyle/>
          <a:p>
            <a:pPr algn="ctr"/>
            <a:r>
              <a:rPr lang="ja-JP" altLang="en-US" b="1">
                <a:latin typeface="M PLUS 1p" panose="020B0502020203020207" pitchFamily="34" charset="-128"/>
                <a:ea typeface="M PLUS 1p" panose="020B0502020203020207" pitchFamily="34" charset="-128"/>
                <a:cs typeface="M PLUS 1p" panose="020B0502020203020207" pitchFamily="34" charset="-128"/>
              </a:rPr>
              <a:t>サーバー管理不要で</a:t>
            </a:r>
            <a:endParaRPr lang="en-US" altLang="ja-JP"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b="1">
                <a:latin typeface="M PLUS 1p" panose="020B0502020203020207" pitchFamily="34" charset="-128"/>
                <a:ea typeface="M PLUS 1p" panose="020B0502020203020207" pitchFamily="34" charset="-128"/>
                <a:cs typeface="M PLUS 1p" panose="020B0502020203020207" pitchFamily="34" charset="-128"/>
              </a:rPr>
              <a:t>本来の業務に集中できるように</a:t>
            </a:r>
            <a:endParaRPr lang="en-US" altLang="ja-JP"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22" name="正方形/長方形 21">
            <a:extLst>
              <a:ext uri="{FF2B5EF4-FFF2-40B4-BE49-F238E27FC236}">
                <a16:creationId xmlns:a16="http://schemas.microsoft.com/office/drawing/2014/main" id="{3683AF54-FFB2-AC4C-945F-92B03F89145C}"/>
              </a:ext>
            </a:extLst>
          </p:cNvPr>
          <p:cNvSpPr/>
          <p:nvPr/>
        </p:nvSpPr>
        <p:spPr>
          <a:xfrm>
            <a:off x="4224308" y="3485809"/>
            <a:ext cx="3743383" cy="1754326"/>
          </a:xfrm>
          <a:prstGeom prst="rect">
            <a:avLst/>
          </a:prstGeom>
        </p:spPr>
        <p:txBody>
          <a:bodyPr wrap="square">
            <a:spAutoFit/>
          </a:bodyPr>
          <a:lstStyle/>
          <a:p>
            <a:r>
              <a:rPr lang="ja-JP" altLang="en-US" sz="1200">
                <a:latin typeface="M PLUS 1p" panose="020B0502020203020207" pitchFamily="34" charset="-128"/>
                <a:ea typeface="M PLUS 1p" panose="020B0502020203020207" pitchFamily="34" charset="-128"/>
                <a:cs typeface="M PLUS 1p" panose="020B0502020203020207" pitchFamily="34" charset="-128"/>
              </a:rPr>
              <a:t>自社運用していたときは、</a:t>
            </a:r>
            <a:r>
              <a:rPr lang="ja-JP" altLang="en-US" sz="1200">
                <a:solidFill>
                  <a:srgbClr val="F03D61"/>
                </a:solidFill>
                <a:latin typeface="M PLUS 1p" panose="020B0502020203020207" pitchFamily="34" charset="-128"/>
                <a:ea typeface="M PLUS 1p" panose="020B0502020203020207" pitchFamily="34" charset="-128"/>
                <a:cs typeface="M PLUS 1p" panose="020B0502020203020207" pitchFamily="34" charset="-128"/>
              </a:rPr>
              <a:t>サーバーの不具合により検索に時間がかかったり、サイボウズ </a:t>
            </a:r>
            <a:r>
              <a:rPr lang="en" altLang="ja-JP" sz="1200" dirty="0">
                <a:solidFill>
                  <a:srgbClr val="F03D61"/>
                </a:solidFill>
                <a:latin typeface="M PLUS 1p" panose="020B0502020203020207" pitchFamily="34" charset="-128"/>
                <a:ea typeface="M PLUS 1p" panose="020B0502020203020207" pitchFamily="34" charset="-128"/>
                <a:cs typeface="M PLUS 1p" panose="020B0502020203020207" pitchFamily="34" charset="-128"/>
              </a:rPr>
              <a:t>Office </a:t>
            </a:r>
            <a:r>
              <a:rPr lang="ja-JP" altLang="en-US" sz="1200">
                <a:solidFill>
                  <a:srgbClr val="F03D61"/>
                </a:solidFill>
                <a:latin typeface="M PLUS 1p" panose="020B0502020203020207" pitchFamily="34" charset="-128"/>
                <a:ea typeface="M PLUS 1p" panose="020B0502020203020207" pitchFamily="34" charset="-128"/>
                <a:cs typeface="M PLUS 1p" panose="020B0502020203020207" pitchFamily="34" charset="-128"/>
              </a:rPr>
              <a:t>が使えない日もありました</a:t>
            </a:r>
            <a:r>
              <a:rPr lang="ja-JP" altLang="en-US" sz="1200">
                <a:latin typeface="M PLUS 1p" panose="020B0502020203020207" pitchFamily="34" charset="-128"/>
                <a:ea typeface="M PLUS 1p" panose="020B0502020203020207" pitchFamily="34" charset="-128"/>
                <a:cs typeface="M PLUS 1p" panose="020B0502020203020207" pitchFamily="34" charset="-128"/>
              </a:rPr>
              <a:t>が、クラウド版に移行したことでそういったことはなくなりました。</a:t>
            </a:r>
            <a:br>
              <a:rPr lang="ja-JP" altLang="en-US" sz="1200">
                <a:latin typeface="M PLUS 1p" panose="020B0502020203020207" pitchFamily="34" charset="-128"/>
                <a:ea typeface="M PLUS 1p" panose="020B0502020203020207" pitchFamily="34" charset="-128"/>
                <a:cs typeface="M PLUS 1p" panose="020B0502020203020207" pitchFamily="34" charset="-128"/>
              </a:rPr>
            </a:br>
            <a:r>
              <a:rPr lang="ja-JP" altLang="en-US" sz="1200">
                <a:latin typeface="M PLUS 1p" panose="020B0502020203020207" pitchFamily="34" charset="-128"/>
                <a:ea typeface="M PLUS 1p" panose="020B0502020203020207" pitchFamily="34" charset="-128"/>
                <a:cs typeface="M PLUS 1p" panose="020B0502020203020207" pitchFamily="34" charset="-128"/>
              </a:rPr>
              <a:t>レスポンスが向上し、以前より「ワークフロー」の検索スピードが上がり業務効率がよくなりました。</a:t>
            </a:r>
            <a:br>
              <a:rPr lang="ja-JP" altLang="en-US" sz="1200">
                <a:latin typeface="M PLUS 1p" panose="020B0502020203020207" pitchFamily="34" charset="-128"/>
                <a:ea typeface="M PLUS 1p" panose="020B0502020203020207" pitchFamily="34" charset="-128"/>
                <a:cs typeface="M PLUS 1p" panose="020B0502020203020207" pitchFamily="34" charset="-128"/>
              </a:rPr>
            </a:br>
            <a:r>
              <a:rPr lang="ja-JP" altLang="en-US" sz="1200">
                <a:latin typeface="M PLUS 1p" panose="020B0502020203020207" pitchFamily="34" charset="-128"/>
                <a:ea typeface="M PLUS 1p" panose="020B0502020203020207" pitchFamily="34" charset="-128"/>
                <a:cs typeface="M PLUS 1p" panose="020B0502020203020207" pitchFamily="34" charset="-128"/>
              </a:rPr>
              <a:t>なによりも、</a:t>
            </a:r>
            <a:r>
              <a:rPr lang="ja-JP" altLang="en-US" sz="1200">
                <a:solidFill>
                  <a:srgbClr val="F03D61"/>
                </a:solidFill>
                <a:latin typeface="M PLUS 1p" panose="020B0502020203020207" pitchFamily="34" charset="-128"/>
                <a:ea typeface="M PLUS 1p" panose="020B0502020203020207" pitchFamily="34" charset="-128"/>
                <a:cs typeface="M PLUS 1p" panose="020B0502020203020207" pitchFamily="34" charset="-128"/>
              </a:rPr>
              <a:t>サーバーの管理をする必要がないので、本来の業務に集中できるように</a:t>
            </a:r>
            <a:r>
              <a:rPr lang="ja-JP" altLang="en-US" sz="1200">
                <a:latin typeface="M PLUS 1p" panose="020B0502020203020207" pitchFamily="34" charset="-128"/>
                <a:ea typeface="M PLUS 1p" panose="020B0502020203020207" pitchFamily="34" charset="-128"/>
                <a:cs typeface="M PLUS 1p" panose="020B0502020203020207" pitchFamily="34" charset="-128"/>
              </a:rPr>
              <a:t>なり大変満足しております。</a:t>
            </a:r>
          </a:p>
        </p:txBody>
      </p:sp>
      <p:pic>
        <p:nvPicPr>
          <p:cNvPr id="11" name="図 10" descr="アイコン が含まれている画像&#10;&#10;自動的に生成された説明">
            <a:extLst>
              <a:ext uri="{FF2B5EF4-FFF2-40B4-BE49-F238E27FC236}">
                <a16:creationId xmlns:a16="http://schemas.microsoft.com/office/drawing/2014/main" id="{8DC6C082-DC18-434F-8057-83241547F503}"/>
              </a:ext>
            </a:extLst>
          </p:cNvPr>
          <p:cNvPicPr>
            <a:picLocks noChangeAspect="1"/>
          </p:cNvPicPr>
          <p:nvPr/>
        </p:nvPicPr>
        <p:blipFill>
          <a:blip r:embed="rId2"/>
          <a:stretch>
            <a:fillRect/>
          </a:stretch>
        </p:blipFill>
        <p:spPr>
          <a:xfrm>
            <a:off x="2361603" y="5435077"/>
            <a:ext cx="1555777" cy="1151275"/>
          </a:xfrm>
          <a:prstGeom prst="rect">
            <a:avLst/>
          </a:prstGeom>
        </p:spPr>
      </p:pic>
      <p:sp>
        <p:nvSpPr>
          <p:cNvPr id="19" name="角丸四角形吹き出し 18">
            <a:extLst>
              <a:ext uri="{FF2B5EF4-FFF2-40B4-BE49-F238E27FC236}">
                <a16:creationId xmlns:a16="http://schemas.microsoft.com/office/drawing/2014/main" id="{D1FF6767-FF72-7B45-8DB1-95A612CE32E1}"/>
              </a:ext>
            </a:extLst>
          </p:cNvPr>
          <p:cNvSpPr/>
          <p:nvPr/>
        </p:nvSpPr>
        <p:spPr>
          <a:xfrm>
            <a:off x="726510" y="5636712"/>
            <a:ext cx="1227550" cy="613776"/>
          </a:xfrm>
          <a:prstGeom prst="wedgeRoundRectCallout">
            <a:avLst>
              <a:gd name="adj1" fmla="val 75085"/>
              <a:gd name="adj2" fmla="val -4847"/>
              <a:gd name="adj3" fmla="val 16667"/>
            </a:avLst>
          </a:prstGeom>
          <a:solidFill>
            <a:srgbClr val="00A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M PLUS 1p" panose="020B0502020203020207" pitchFamily="34" charset="-128"/>
                <a:ea typeface="M PLUS 1p" panose="020B0502020203020207" pitchFamily="34" charset="-128"/>
                <a:cs typeface="M PLUS 1p" panose="020B0502020203020207" pitchFamily="34" charset="-128"/>
              </a:rPr>
              <a:t>複数拠点に</a:t>
            </a:r>
            <a:endParaRPr kumimoji="1" lang="en-US" altLang="ja-JP" sz="1200" dirty="0">
              <a:latin typeface="M PLUS 1p" panose="020B0502020203020207" pitchFamily="34" charset="-128"/>
              <a:ea typeface="M PLUS 1p" panose="020B0502020203020207" pitchFamily="34" charset="-128"/>
              <a:cs typeface="M PLUS 1p" panose="020B0502020203020207" pitchFamily="34" charset="-128"/>
            </a:endParaRPr>
          </a:p>
          <a:p>
            <a:pPr algn="ctr"/>
            <a:r>
              <a:rPr kumimoji="1" lang="ja-JP" altLang="en-US" sz="1200">
                <a:latin typeface="M PLUS 1p" panose="020B0502020203020207" pitchFamily="34" charset="-128"/>
                <a:ea typeface="M PLUS 1p" panose="020B0502020203020207" pitchFamily="34" charset="-128"/>
                <a:cs typeface="M PLUS 1p" panose="020B0502020203020207" pitchFamily="34" charset="-128"/>
              </a:rPr>
              <a:t>便利</a:t>
            </a:r>
            <a:r>
              <a:rPr lang="ja-JP" altLang="en-US" sz="1200">
                <a:latin typeface="M PLUS 1p" panose="020B0502020203020207" pitchFamily="34" charset="-128"/>
                <a:ea typeface="M PLUS 1p" panose="020B0502020203020207" pitchFamily="34" charset="-128"/>
                <a:cs typeface="M PLUS 1p" panose="020B0502020203020207" pitchFamily="34" charset="-128"/>
              </a:rPr>
              <a:t>！</a:t>
            </a:r>
            <a:endParaRPr kumimoji="1" lang="en-US" altLang="ja-JP" sz="1200" dirty="0">
              <a:latin typeface="M PLUS 1p" panose="020B0502020203020207" pitchFamily="34" charset="-128"/>
              <a:ea typeface="M PLUS 1p" panose="020B0502020203020207" pitchFamily="34" charset="-128"/>
              <a:cs typeface="M PLUS 1p" panose="020B0502020203020207" pitchFamily="34" charset="-128"/>
            </a:endParaRPr>
          </a:p>
        </p:txBody>
      </p:sp>
      <p:pic>
        <p:nvPicPr>
          <p:cNvPr id="23" name="図 22" descr="アイコン&#10;&#10;自動的に生成された説明">
            <a:extLst>
              <a:ext uri="{FF2B5EF4-FFF2-40B4-BE49-F238E27FC236}">
                <a16:creationId xmlns:a16="http://schemas.microsoft.com/office/drawing/2014/main" id="{BEA8285E-1B48-134F-8862-5FBF0B3356D5}"/>
              </a:ext>
            </a:extLst>
          </p:cNvPr>
          <p:cNvPicPr>
            <a:picLocks noChangeAspect="1"/>
          </p:cNvPicPr>
          <p:nvPr/>
        </p:nvPicPr>
        <p:blipFill>
          <a:blip r:embed="rId3"/>
          <a:stretch>
            <a:fillRect/>
          </a:stretch>
        </p:blipFill>
        <p:spPr>
          <a:xfrm>
            <a:off x="6612009" y="5911820"/>
            <a:ext cx="922838" cy="714455"/>
          </a:xfrm>
          <a:prstGeom prst="rect">
            <a:avLst/>
          </a:prstGeom>
        </p:spPr>
      </p:pic>
      <p:pic>
        <p:nvPicPr>
          <p:cNvPr id="29" name="図 28" descr="挿絵 が含まれている画像&#10;&#10;自動的に生成された説明">
            <a:extLst>
              <a:ext uri="{FF2B5EF4-FFF2-40B4-BE49-F238E27FC236}">
                <a16:creationId xmlns:a16="http://schemas.microsoft.com/office/drawing/2014/main" id="{8074AF16-5610-D345-9929-F83812FE6A48}"/>
              </a:ext>
            </a:extLst>
          </p:cNvPr>
          <p:cNvPicPr>
            <a:picLocks noChangeAspect="1"/>
          </p:cNvPicPr>
          <p:nvPr/>
        </p:nvPicPr>
        <p:blipFill>
          <a:blip r:embed="rId4"/>
          <a:stretch>
            <a:fillRect/>
          </a:stretch>
        </p:blipFill>
        <p:spPr>
          <a:xfrm>
            <a:off x="7027687" y="5285232"/>
            <a:ext cx="507160" cy="983815"/>
          </a:xfrm>
          <a:prstGeom prst="rect">
            <a:avLst/>
          </a:prstGeom>
        </p:spPr>
      </p:pic>
      <p:sp>
        <p:nvSpPr>
          <p:cNvPr id="30" name="角丸四角形吹き出し 29">
            <a:extLst>
              <a:ext uri="{FF2B5EF4-FFF2-40B4-BE49-F238E27FC236}">
                <a16:creationId xmlns:a16="http://schemas.microsoft.com/office/drawing/2014/main" id="{E72DACDA-9B64-4848-B7CC-BB3111451F71}"/>
              </a:ext>
            </a:extLst>
          </p:cNvPr>
          <p:cNvSpPr/>
          <p:nvPr/>
        </p:nvSpPr>
        <p:spPr>
          <a:xfrm>
            <a:off x="4862633" y="5640305"/>
            <a:ext cx="1227550" cy="613776"/>
          </a:xfrm>
          <a:prstGeom prst="wedgeRoundRectCallout">
            <a:avLst>
              <a:gd name="adj1" fmla="val 75085"/>
              <a:gd name="adj2" fmla="val -4847"/>
              <a:gd name="adj3" fmla="val 16667"/>
            </a:avLst>
          </a:prstGeom>
          <a:solidFill>
            <a:srgbClr val="00A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latin typeface="M PLUS 1p" panose="020B0502020203020207" pitchFamily="34" charset="-128"/>
                <a:ea typeface="M PLUS 1p" panose="020B0502020203020207" pitchFamily="34" charset="-128"/>
                <a:cs typeface="M PLUS 1p" panose="020B0502020203020207" pitchFamily="34" charset="-128"/>
              </a:rPr>
              <a:t>管理コストを</a:t>
            </a:r>
            <a:endParaRPr kumimoji="1" lang="en-US" altLang="ja-JP" sz="12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200">
                <a:latin typeface="M PLUS 1p" panose="020B0502020203020207" pitchFamily="34" charset="-128"/>
                <a:ea typeface="M PLUS 1p" panose="020B0502020203020207" pitchFamily="34" charset="-128"/>
                <a:cs typeface="M PLUS 1p" panose="020B0502020203020207" pitchFamily="34" charset="-128"/>
              </a:rPr>
              <a:t>削減！</a:t>
            </a:r>
            <a:endParaRPr kumimoji="1" lang="en-US" altLang="ja-JP" sz="120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31" name="正方形/長方形 30">
            <a:extLst>
              <a:ext uri="{FF2B5EF4-FFF2-40B4-BE49-F238E27FC236}">
                <a16:creationId xmlns:a16="http://schemas.microsoft.com/office/drawing/2014/main" id="{F2775158-0252-0447-BDB6-6F193DD2C126}"/>
              </a:ext>
            </a:extLst>
          </p:cNvPr>
          <p:cNvSpPr/>
          <p:nvPr/>
        </p:nvSpPr>
        <p:spPr>
          <a:xfrm>
            <a:off x="8182613" y="2644048"/>
            <a:ext cx="3743383" cy="646331"/>
          </a:xfrm>
          <a:prstGeom prst="rect">
            <a:avLst/>
          </a:prstGeom>
        </p:spPr>
        <p:txBody>
          <a:bodyPr wrap="square">
            <a:spAutoFit/>
          </a:bodyPr>
          <a:lstStyle/>
          <a:p>
            <a:pPr algn="ctr"/>
            <a:r>
              <a:rPr lang="ja-JP" altLang="en-US" b="1">
                <a:latin typeface="M PLUS 1p" panose="020B0502020203020207" pitchFamily="34" charset="-128"/>
                <a:ea typeface="M PLUS 1p" panose="020B0502020203020207" pitchFamily="34" charset="-128"/>
                <a:cs typeface="M PLUS 1p" panose="020B0502020203020207" pitchFamily="34" charset="-128"/>
              </a:rPr>
              <a:t>社外からアクセスが可能になり</a:t>
            </a:r>
            <a:endParaRPr lang="en-US" altLang="ja-JP"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b="1">
                <a:latin typeface="M PLUS 1p" panose="020B0502020203020207" pitchFamily="34" charset="-128"/>
                <a:ea typeface="M PLUS 1p" panose="020B0502020203020207" pitchFamily="34" charset="-128"/>
                <a:cs typeface="M PLUS 1p" panose="020B0502020203020207" pitchFamily="34" charset="-128"/>
              </a:rPr>
              <a:t>お客様対応のスピードが向上</a:t>
            </a:r>
            <a:endParaRPr lang="en-US" altLang="ja-JP"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32" name="正方形/長方形 31">
            <a:extLst>
              <a:ext uri="{FF2B5EF4-FFF2-40B4-BE49-F238E27FC236}">
                <a16:creationId xmlns:a16="http://schemas.microsoft.com/office/drawing/2014/main" id="{3BD7CFE6-A2F4-9342-B2DC-0570CA3AE865}"/>
              </a:ext>
            </a:extLst>
          </p:cNvPr>
          <p:cNvSpPr/>
          <p:nvPr/>
        </p:nvSpPr>
        <p:spPr>
          <a:xfrm>
            <a:off x="8182613" y="3485809"/>
            <a:ext cx="3743383" cy="1384995"/>
          </a:xfrm>
          <a:prstGeom prst="rect">
            <a:avLst/>
          </a:prstGeom>
        </p:spPr>
        <p:txBody>
          <a:bodyPr wrap="square">
            <a:spAutoFit/>
          </a:bodyPr>
          <a:lstStyle/>
          <a:p>
            <a:r>
              <a:rPr lang="ja-JP" altLang="en-US" sz="1200">
                <a:latin typeface="M PLUS 1p" panose="020B0502020203020207" pitchFamily="34" charset="-128"/>
                <a:ea typeface="M PLUS 1p" panose="020B0502020203020207" pitchFamily="34" charset="-128"/>
                <a:cs typeface="M PLUS 1p" panose="020B0502020203020207" pitchFamily="34" charset="-128"/>
              </a:rPr>
              <a:t>お客様先から社内の状況を確認する必要が発生した場合でも、</a:t>
            </a:r>
            <a:r>
              <a:rPr lang="ja-JP" altLang="en-US" sz="1200">
                <a:solidFill>
                  <a:srgbClr val="F03D61"/>
                </a:solidFill>
                <a:latin typeface="M PLUS 1p" panose="020B0502020203020207" pitchFamily="34" charset="-128"/>
                <a:ea typeface="M PLUS 1p" panose="020B0502020203020207" pitchFamily="34" charset="-128"/>
                <a:cs typeface="M PLUS 1p" panose="020B0502020203020207" pitchFamily="34" charset="-128"/>
              </a:rPr>
              <a:t>今までなら社内に戻らなくてはいけませんでした。しかし、クラウド版に移行して社外からアクセスが可能になったので、その場ですぐに回答できるように</a:t>
            </a:r>
            <a:r>
              <a:rPr lang="ja-JP" altLang="en-US" sz="1200">
                <a:latin typeface="M PLUS 1p" panose="020B0502020203020207" pitchFamily="34" charset="-128"/>
                <a:ea typeface="M PLUS 1p" panose="020B0502020203020207" pitchFamily="34" charset="-128"/>
                <a:cs typeface="M PLUS 1p" panose="020B0502020203020207" pitchFamily="34" charset="-128"/>
              </a:rPr>
              <a:t>なりました。</a:t>
            </a:r>
            <a:br>
              <a:rPr lang="ja-JP" altLang="en-US" sz="1200">
                <a:latin typeface="M PLUS 1p" panose="020B0502020203020207" pitchFamily="34" charset="-128"/>
                <a:ea typeface="M PLUS 1p" panose="020B0502020203020207" pitchFamily="34" charset="-128"/>
                <a:cs typeface="M PLUS 1p" panose="020B0502020203020207" pitchFamily="34" charset="-128"/>
              </a:rPr>
            </a:br>
            <a:r>
              <a:rPr lang="ja-JP" altLang="en-US" sz="1200">
                <a:latin typeface="M PLUS 1p" panose="020B0502020203020207" pitchFamily="34" charset="-128"/>
                <a:ea typeface="M PLUS 1p" panose="020B0502020203020207" pitchFamily="34" charset="-128"/>
                <a:cs typeface="M PLUS 1p" panose="020B0502020203020207" pitchFamily="34" charset="-128"/>
              </a:rPr>
              <a:t>これにより、対応の質やお客様の満足度向上にもつながりました。</a:t>
            </a:r>
          </a:p>
        </p:txBody>
      </p:sp>
      <p:pic>
        <p:nvPicPr>
          <p:cNvPr id="34" name="図 33" descr="おもちゃ, レゴ が含まれている画像&#10;&#10;自動的に生成された説明">
            <a:extLst>
              <a:ext uri="{FF2B5EF4-FFF2-40B4-BE49-F238E27FC236}">
                <a16:creationId xmlns:a16="http://schemas.microsoft.com/office/drawing/2014/main" id="{82DC1B1E-D3D1-A74E-9C70-AFC8740D8B5F}"/>
              </a:ext>
            </a:extLst>
          </p:cNvPr>
          <p:cNvPicPr>
            <a:picLocks noChangeAspect="1"/>
          </p:cNvPicPr>
          <p:nvPr/>
        </p:nvPicPr>
        <p:blipFill>
          <a:blip r:embed="rId5"/>
          <a:stretch>
            <a:fillRect/>
          </a:stretch>
        </p:blipFill>
        <p:spPr>
          <a:xfrm>
            <a:off x="10185505" y="5363634"/>
            <a:ext cx="1676295" cy="1200330"/>
          </a:xfrm>
          <a:prstGeom prst="rect">
            <a:avLst/>
          </a:prstGeom>
        </p:spPr>
      </p:pic>
      <p:sp>
        <p:nvSpPr>
          <p:cNvPr id="35" name="角丸四角形吹き出し 34">
            <a:extLst>
              <a:ext uri="{FF2B5EF4-FFF2-40B4-BE49-F238E27FC236}">
                <a16:creationId xmlns:a16="http://schemas.microsoft.com/office/drawing/2014/main" id="{3C3734B2-1985-A34E-A142-A066A76A3883}"/>
              </a:ext>
            </a:extLst>
          </p:cNvPr>
          <p:cNvSpPr/>
          <p:nvPr/>
        </p:nvSpPr>
        <p:spPr>
          <a:xfrm>
            <a:off x="8577052" y="5640098"/>
            <a:ext cx="1227550" cy="613776"/>
          </a:xfrm>
          <a:prstGeom prst="wedgeRoundRectCallout">
            <a:avLst>
              <a:gd name="adj1" fmla="val 75085"/>
              <a:gd name="adj2" fmla="val -4847"/>
              <a:gd name="adj3" fmla="val 16667"/>
            </a:avLst>
          </a:prstGeom>
          <a:solidFill>
            <a:srgbClr val="00A5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latin typeface="M PLUS 1p" panose="020B0502020203020207" pitchFamily="34" charset="-128"/>
                <a:ea typeface="M PLUS 1p" panose="020B0502020203020207" pitchFamily="34" charset="-128"/>
                <a:cs typeface="M PLUS 1p" panose="020B0502020203020207" pitchFamily="34" charset="-128"/>
              </a:rPr>
              <a:t>いつでも</a:t>
            </a:r>
            <a:endParaRPr lang="en-US" altLang="ja-JP" sz="12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200">
                <a:latin typeface="M PLUS 1p" panose="020B0502020203020207" pitchFamily="34" charset="-128"/>
                <a:ea typeface="M PLUS 1p" panose="020B0502020203020207" pitchFamily="34" charset="-128"/>
                <a:cs typeface="M PLUS 1p" panose="020B0502020203020207" pitchFamily="34" charset="-128"/>
              </a:rPr>
              <a:t>どこでも</a:t>
            </a:r>
            <a:endParaRPr lang="en-US" altLang="ja-JP" sz="12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200">
                <a:latin typeface="M PLUS 1p" panose="020B0502020203020207" pitchFamily="34" charset="-128"/>
                <a:ea typeface="M PLUS 1p" panose="020B0502020203020207" pitchFamily="34" charset="-128"/>
                <a:cs typeface="M PLUS 1p" panose="020B0502020203020207" pitchFamily="34" charset="-128"/>
              </a:rPr>
              <a:t>対応可能に！</a:t>
            </a:r>
            <a:endParaRPr kumimoji="1" lang="en-US" altLang="ja-JP" sz="1200" dirty="0">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2793766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0302F1A-CEB0-564F-AEDE-234797A76828}"/>
              </a:ext>
            </a:extLst>
          </p:cNvPr>
          <p:cNvSpPr>
            <a:spLocks noGrp="1"/>
          </p:cNvSpPr>
          <p:nvPr>
            <p:ph type="subTitle" idx="1"/>
          </p:nvPr>
        </p:nvSpPr>
        <p:spPr>
          <a:xfrm>
            <a:off x="1221288" y="3077108"/>
            <a:ext cx="9749425" cy="1655762"/>
          </a:xfrm>
        </p:spPr>
        <p:txBody>
          <a:bodyPr/>
          <a:lstStyle/>
          <a:p>
            <a:r>
              <a:rPr kumimoji="1" lang="ja-JP" altLang="en-US" sz="4800" b="1">
                <a:latin typeface="M PLUS 1p" panose="020B0502020203020207" pitchFamily="34" charset="-128"/>
                <a:ea typeface="M PLUS 1p" panose="020B0502020203020207" pitchFamily="34" charset="-128"/>
                <a:cs typeface="M PLUS 1p" panose="020B0502020203020207" pitchFamily="34" charset="-128"/>
              </a:rPr>
              <a:t>パッケージ版からクラウド版への</a:t>
            </a:r>
            <a:endParaRPr kumimoji="1" lang="en-US" altLang="ja-JP" sz="4800" b="1" dirty="0">
              <a:latin typeface="M PLUS 1p" panose="020B0502020203020207" pitchFamily="34" charset="-128"/>
              <a:ea typeface="M PLUS 1p" panose="020B0502020203020207" pitchFamily="34" charset="-128"/>
              <a:cs typeface="M PLUS 1p" panose="020B0502020203020207" pitchFamily="34" charset="-128"/>
            </a:endParaRPr>
          </a:p>
          <a:p>
            <a:r>
              <a:rPr kumimoji="1" lang="ja-JP" altLang="en-US" sz="4800" b="1">
                <a:latin typeface="M PLUS 1p" panose="020B0502020203020207" pitchFamily="34" charset="-128"/>
                <a:ea typeface="M PLUS 1p" panose="020B0502020203020207" pitchFamily="34" charset="-128"/>
                <a:cs typeface="M PLUS 1p" panose="020B0502020203020207" pitchFamily="34" charset="-128"/>
              </a:rPr>
              <a:t>データ移行方法</a:t>
            </a:r>
          </a:p>
        </p:txBody>
      </p:sp>
      <p:sp>
        <p:nvSpPr>
          <p:cNvPr id="10" name="三角形 9">
            <a:extLst>
              <a:ext uri="{FF2B5EF4-FFF2-40B4-BE49-F238E27FC236}">
                <a16:creationId xmlns:a16="http://schemas.microsoft.com/office/drawing/2014/main" id="{15838AAB-DDD4-6D4C-B8FF-1C06A9008CFC}"/>
              </a:ext>
            </a:extLst>
          </p:cNvPr>
          <p:cNvSpPr/>
          <p:nvPr/>
        </p:nvSpPr>
        <p:spPr>
          <a:xfrm rot="10800000">
            <a:off x="2342367" y="2495523"/>
            <a:ext cx="551145" cy="448093"/>
          </a:xfrm>
          <a:prstGeom prst="triangle">
            <a:avLst/>
          </a:prstGeom>
          <a:solidFill>
            <a:schemeClr val="bg1"/>
          </a:solidFill>
          <a:ln w="3810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grpSp>
        <p:nvGrpSpPr>
          <p:cNvPr id="11" name="グループ化 10">
            <a:extLst>
              <a:ext uri="{FF2B5EF4-FFF2-40B4-BE49-F238E27FC236}">
                <a16:creationId xmlns:a16="http://schemas.microsoft.com/office/drawing/2014/main" id="{A3E62387-00FC-CF4A-9523-C55DAF1BA05E}"/>
              </a:ext>
            </a:extLst>
          </p:cNvPr>
          <p:cNvGrpSpPr/>
          <p:nvPr/>
        </p:nvGrpSpPr>
        <p:grpSpPr>
          <a:xfrm>
            <a:off x="1503124" y="1352812"/>
            <a:ext cx="8881070" cy="1202498"/>
            <a:chOff x="1503124" y="1352812"/>
            <a:chExt cx="8881070" cy="1202498"/>
          </a:xfrm>
        </p:grpSpPr>
        <p:sp>
          <p:nvSpPr>
            <p:cNvPr id="4" name="角丸四角形 3">
              <a:extLst>
                <a:ext uri="{FF2B5EF4-FFF2-40B4-BE49-F238E27FC236}">
                  <a16:creationId xmlns:a16="http://schemas.microsoft.com/office/drawing/2014/main" id="{171D36F7-52A5-A24D-BA27-95372BDE47BE}"/>
                </a:ext>
              </a:extLst>
            </p:cNvPr>
            <p:cNvSpPr/>
            <p:nvPr/>
          </p:nvSpPr>
          <p:spPr>
            <a:xfrm>
              <a:off x="1503124" y="1352812"/>
              <a:ext cx="8567803" cy="1202498"/>
            </a:xfrm>
            <a:prstGeom prst="roundRect">
              <a:avLst/>
            </a:prstGeom>
            <a:solidFill>
              <a:schemeClr val="bg1"/>
            </a:solidFill>
            <a:ln w="3810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5" name="タイトル 1">
              <a:extLst>
                <a:ext uri="{FF2B5EF4-FFF2-40B4-BE49-F238E27FC236}">
                  <a16:creationId xmlns:a16="http://schemas.microsoft.com/office/drawing/2014/main" id="{8A0701EB-28C2-A348-B506-B57ACF70D97C}"/>
                </a:ext>
              </a:extLst>
            </p:cNvPr>
            <p:cNvSpPr txBox="1">
              <a:spLocks/>
            </p:cNvSpPr>
            <p:nvPr/>
          </p:nvSpPr>
          <p:spPr>
            <a:xfrm>
              <a:off x="1807806" y="1412598"/>
              <a:ext cx="8576388" cy="108292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5400" b="1" kern="1200">
                  <a:solidFill>
                    <a:schemeClr val="bg1"/>
                  </a:solidFill>
                  <a:latin typeface="+mj-lt"/>
                  <a:ea typeface="+mj-ea"/>
                  <a:cs typeface="+mj-cs"/>
                </a:defRPr>
              </a:lvl1pPr>
            </a:lstStyle>
            <a:p>
              <a:r>
                <a:rPr lang="ja-JP" altLang="en-US" sz="2800">
                  <a:solidFill>
                    <a:srgbClr val="00A6F8"/>
                  </a:solidFill>
                  <a:latin typeface="M PLUS 1p" panose="020B0502020203020207" pitchFamily="34" charset="-128"/>
                  <a:ea typeface="M PLUS 1p" panose="020B0502020203020207" pitchFamily="34" charset="-128"/>
                  <a:cs typeface="M PLUS 1p" panose="020B0502020203020207" pitchFamily="34" charset="-128"/>
                </a:rPr>
                <a:t>パッケージ版「サイボウズ </a:t>
              </a:r>
              <a:r>
                <a:rPr lang="en-US" altLang="ja-JP" sz="2800" dirty="0">
                  <a:solidFill>
                    <a:srgbClr val="00A6F8"/>
                  </a:solidFill>
                  <a:latin typeface="M PLUS 1p" panose="020B0502020203020207" pitchFamily="34" charset="-128"/>
                  <a:ea typeface="M PLUS 1p" panose="020B0502020203020207" pitchFamily="34" charset="-128"/>
                  <a:cs typeface="M PLUS 1p" panose="020B0502020203020207" pitchFamily="34" charset="-128"/>
                </a:rPr>
                <a:t>Office</a:t>
              </a:r>
              <a:r>
                <a:rPr lang="ja-JP" altLang="en-US" sz="2800">
                  <a:solidFill>
                    <a:srgbClr val="00A6F8"/>
                  </a:solidFill>
                  <a:latin typeface="M PLUS 1p" panose="020B0502020203020207" pitchFamily="34" charset="-128"/>
                  <a:ea typeface="M PLUS 1p" panose="020B0502020203020207" pitchFamily="34" charset="-128"/>
                  <a:cs typeface="M PLUS 1p" panose="020B0502020203020207" pitchFamily="34" charset="-128"/>
                </a:rPr>
                <a:t>」を</a:t>
              </a:r>
              <a:br>
                <a:rPr lang="en-US" altLang="ja-JP" sz="2800" dirty="0">
                  <a:solidFill>
                    <a:srgbClr val="00A6F8"/>
                  </a:solidFill>
                  <a:latin typeface="M PLUS 1p" panose="020B0502020203020207" pitchFamily="34" charset="-128"/>
                  <a:ea typeface="M PLUS 1p" panose="020B0502020203020207" pitchFamily="34" charset="-128"/>
                  <a:cs typeface="M PLUS 1p" panose="020B0502020203020207" pitchFamily="34" charset="-128"/>
                </a:rPr>
              </a:br>
              <a:r>
                <a:rPr lang="ja-JP" altLang="en-US" sz="2800">
                  <a:solidFill>
                    <a:srgbClr val="00A6F8"/>
                  </a:solidFill>
                  <a:latin typeface="M PLUS 1p" panose="020B0502020203020207" pitchFamily="34" charset="-128"/>
                  <a:ea typeface="M PLUS 1p" panose="020B0502020203020207" pitchFamily="34" charset="-128"/>
                  <a:cs typeface="M PLUS 1p" panose="020B0502020203020207" pitchFamily="34" charset="-128"/>
                </a:rPr>
                <a:t>ご利用中のお客様向け</a:t>
              </a:r>
            </a:p>
          </p:txBody>
        </p:sp>
      </p:grpSp>
    </p:spTree>
    <p:extLst>
      <p:ext uri="{BB962C8B-B14F-4D97-AF65-F5344CB8AC3E}">
        <p14:creationId xmlns:p14="http://schemas.microsoft.com/office/powerpoint/2010/main" val="3796784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6229-1FB9-A64D-8594-FA7D1D1F3710}"/>
              </a:ext>
            </a:extLst>
          </p:cNvPr>
          <p:cNvSpPr>
            <a:spLocks noGrp="1"/>
          </p:cNvSpPr>
          <p:nvPr>
            <p:ph type="title"/>
          </p:nvPr>
        </p:nvSpPr>
        <p:spPr>
          <a:xfrm>
            <a:off x="330200" y="227013"/>
            <a:ext cx="8780346" cy="688975"/>
          </a:xfrm>
        </p:spPr>
        <p:txBody>
          <a:bodyPr/>
          <a:lstStyle/>
          <a:p>
            <a:r>
              <a:rPr lang="ja-JP" altLang="en-US">
                <a:latin typeface="M PLUS 1p" panose="020B0502020203020207" pitchFamily="34" charset="-128"/>
                <a:ea typeface="M PLUS 1p" panose="020B0502020203020207" pitchFamily="34" charset="-128"/>
                <a:cs typeface="M PLUS 1p" panose="020B0502020203020207" pitchFamily="34" charset="-128"/>
              </a:rPr>
              <a:t>１：データ移行のイメージ</a:t>
            </a: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コンテンツ プレースホルダー 2">
            <a:extLst>
              <a:ext uri="{FF2B5EF4-FFF2-40B4-BE49-F238E27FC236}">
                <a16:creationId xmlns:a16="http://schemas.microsoft.com/office/drawing/2014/main" id="{4865824E-78AD-0F4E-9BC3-9DB7A81BBC0D}"/>
              </a:ext>
            </a:extLst>
          </p:cNvPr>
          <p:cNvSpPr>
            <a:spLocks noGrp="1"/>
          </p:cNvSpPr>
          <p:nvPr>
            <p:ph idx="1"/>
          </p:nvPr>
        </p:nvSpPr>
        <p:spPr>
          <a:xfrm>
            <a:off x="330200" y="1435894"/>
            <a:ext cx="11645900" cy="5103018"/>
          </a:xfrm>
        </p:spPr>
        <p:txBody>
          <a:bodyPr/>
          <a:lstStyle/>
          <a:p>
            <a:pPr marL="0" indent="0">
              <a:buNone/>
            </a:pPr>
            <a:r>
              <a:rPr lang="ja-JP" altLang="en-US" sz="2000">
                <a:latin typeface="M PLUS 1p" panose="020B0502020203020207" pitchFamily="34" charset="-128"/>
                <a:ea typeface="M PLUS 1p" panose="020B0502020203020207" pitchFamily="34" charset="-128"/>
                <a:cs typeface="M PLUS 1p" panose="020B0502020203020207" pitchFamily="34" charset="-128"/>
              </a:rPr>
              <a:t>データ移行ツールを利用して、パッケージ版</a:t>
            </a:r>
            <a:r>
              <a:rPr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lang="ja-JP" altLang="en-US" sz="2000">
                <a:latin typeface="M PLUS 1p" panose="020B0502020203020207" pitchFamily="34" charset="-128"/>
                <a:ea typeface="M PLUS 1p" panose="020B0502020203020207" pitchFamily="34" charset="-128"/>
                <a:cs typeface="M PLUS 1p" panose="020B0502020203020207" pitchFamily="34" charset="-128"/>
              </a:rPr>
              <a:t>サイボウズ </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Office</a:t>
            </a:r>
            <a:r>
              <a:rPr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からクラウド版</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サイボウズ</a:t>
            </a:r>
            <a:r>
              <a:rPr kumimoji="1" lang="en-US" altLang="ja-JP" sz="2000" dirty="0">
                <a:latin typeface="M PLUS 1p" panose="020B0502020203020207" pitchFamily="34" charset="-128"/>
                <a:ea typeface="M PLUS 1p" panose="020B0502020203020207" pitchFamily="34" charset="-128"/>
                <a:cs typeface="M PLUS 1p" panose="020B0502020203020207" pitchFamily="34" charset="-128"/>
              </a:rPr>
              <a:t> Office</a:t>
            </a:r>
            <a:r>
              <a:rPr lang="en-US" altLang="ja-JP" sz="20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2000">
                <a:latin typeface="M PLUS 1p" panose="020B0502020203020207" pitchFamily="34" charset="-128"/>
                <a:ea typeface="M PLUS 1p" panose="020B0502020203020207" pitchFamily="34" charset="-128"/>
                <a:cs typeface="M PLUS 1p" panose="020B0502020203020207" pitchFamily="34" charset="-128"/>
              </a:rPr>
              <a:t>へ、データ移行することができます。</a:t>
            </a:r>
          </a:p>
        </p:txBody>
      </p:sp>
      <p:sp>
        <p:nvSpPr>
          <p:cNvPr id="4" name="スライド番号プレースホルダー 3">
            <a:extLst>
              <a:ext uri="{FF2B5EF4-FFF2-40B4-BE49-F238E27FC236}">
                <a16:creationId xmlns:a16="http://schemas.microsoft.com/office/drawing/2014/main" id="{C8364F46-8EC7-4643-B207-81789A476C0F}"/>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26</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grpSp>
        <p:nvGrpSpPr>
          <p:cNvPr id="30" name="グループ化 29">
            <a:extLst>
              <a:ext uri="{FF2B5EF4-FFF2-40B4-BE49-F238E27FC236}">
                <a16:creationId xmlns:a16="http://schemas.microsoft.com/office/drawing/2014/main" id="{AE19CB16-8E43-7C43-996C-A88477A4E8DC}"/>
              </a:ext>
            </a:extLst>
          </p:cNvPr>
          <p:cNvGrpSpPr/>
          <p:nvPr/>
        </p:nvGrpSpPr>
        <p:grpSpPr>
          <a:xfrm>
            <a:off x="-51435" y="2509600"/>
            <a:ext cx="12090165" cy="3991734"/>
            <a:chOff x="-86325" y="2477763"/>
            <a:chExt cx="12090165" cy="3991734"/>
          </a:xfrm>
        </p:grpSpPr>
        <p:pic>
          <p:nvPicPr>
            <p:cNvPr id="8" name="図 7" descr="ダイアグラム が含まれている画像&#10;&#10;自動的に生成された説明">
              <a:extLst>
                <a:ext uri="{FF2B5EF4-FFF2-40B4-BE49-F238E27FC236}">
                  <a16:creationId xmlns:a16="http://schemas.microsoft.com/office/drawing/2014/main" id="{A4859BCF-AC35-164E-A7F6-61A0A3CB3E95}"/>
                </a:ext>
              </a:extLst>
            </p:cNvPr>
            <p:cNvPicPr>
              <a:picLocks noChangeAspect="1"/>
            </p:cNvPicPr>
            <p:nvPr/>
          </p:nvPicPr>
          <p:blipFill>
            <a:blip r:embed="rId2"/>
            <a:stretch>
              <a:fillRect/>
            </a:stretch>
          </p:blipFill>
          <p:spPr>
            <a:xfrm>
              <a:off x="1347070" y="2847095"/>
              <a:ext cx="2960840" cy="2960840"/>
            </a:xfrm>
            <a:prstGeom prst="rect">
              <a:avLst/>
            </a:prstGeom>
          </p:spPr>
        </p:pic>
        <p:sp>
          <p:nvSpPr>
            <p:cNvPr id="9" name="テキスト ボックス 8">
              <a:extLst>
                <a:ext uri="{FF2B5EF4-FFF2-40B4-BE49-F238E27FC236}">
                  <a16:creationId xmlns:a16="http://schemas.microsoft.com/office/drawing/2014/main" id="{66C24AEC-22E5-6C42-929F-C71718A62E9D}"/>
                </a:ext>
              </a:extLst>
            </p:cNvPr>
            <p:cNvSpPr txBox="1"/>
            <p:nvPr/>
          </p:nvSpPr>
          <p:spPr>
            <a:xfrm>
              <a:off x="118380" y="5946277"/>
              <a:ext cx="8048590" cy="523220"/>
            </a:xfrm>
            <a:prstGeom prst="rect">
              <a:avLst/>
            </a:prstGeom>
            <a:solidFill>
              <a:srgbClr val="00A6F8"/>
            </a:solidFill>
            <a:ln>
              <a:noFill/>
            </a:ln>
          </p:spPr>
          <p:txBody>
            <a:bodyPr wrap="square" rtlCol="0">
              <a:spAutoFit/>
            </a:bodyPr>
            <a:lstStyle/>
            <a:p>
              <a:pPr algn="ctr"/>
              <a:r>
                <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rPr>
                <a:t>パッケージ版</a:t>
              </a:r>
              <a:r>
                <a:rPr kumimoji="1"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rPr>
                <a:t>サイボウズ</a:t>
              </a:r>
              <a:r>
                <a:rPr kumimoji="1"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 Office</a:t>
              </a:r>
              <a:r>
                <a:rPr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rPr>
                <a:t>を</a:t>
              </a:r>
              <a:endParaRPr kumimoji="1"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endParaRPr>
            </a:p>
            <a:p>
              <a:pPr algn="ctr"/>
              <a:r>
                <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rPr>
                <a:t>運用しているサーバー</a:t>
              </a:r>
            </a:p>
          </p:txBody>
        </p:sp>
        <p:pic>
          <p:nvPicPr>
            <p:cNvPr id="13" name="図 12">
              <a:extLst>
                <a:ext uri="{FF2B5EF4-FFF2-40B4-BE49-F238E27FC236}">
                  <a16:creationId xmlns:a16="http://schemas.microsoft.com/office/drawing/2014/main" id="{1E3BA2D8-2974-984A-B8BE-32900F181A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2700" y="3138047"/>
              <a:ext cx="1214584" cy="1017214"/>
            </a:xfrm>
            <a:prstGeom prst="rect">
              <a:avLst/>
            </a:prstGeom>
          </p:spPr>
        </p:pic>
        <p:sp>
          <p:nvSpPr>
            <p:cNvPr id="10" name="右矢印 9">
              <a:extLst>
                <a:ext uri="{FF2B5EF4-FFF2-40B4-BE49-F238E27FC236}">
                  <a16:creationId xmlns:a16="http://schemas.microsoft.com/office/drawing/2014/main" id="{5BDBE8F3-0323-B648-8617-A9C29C962B33}"/>
                </a:ext>
              </a:extLst>
            </p:cNvPr>
            <p:cNvSpPr/>
            <p:nvPr/>
          </p:nvSpPr>
          <p:spPr>
            <a:xfrm>
              <a:off x="1537284" y="3508139"/>
              <a:ext cx="639921" cy="435309"/>
            </a:xfrm>
            <a:prstGeom prst="rightArrow">
              <a:avLst/>
            </a:prstGeom>
            <a:solidFill>
              <a:srgbClr val="F03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15" name="テキスト ボックス 14">
              <a:extLst>
                <a:ext uri="{FF2B5EF4-FFF2-40B4-BE49-F238E27FC236}">
                  <a16:creationId xmlns:a16="http://schemas.microsoft.com/office/drawing/2014/main" id="{E7E314BB-A1EA-D24B-B661-AA0BD304A1ED}"/>
                </a:ext>
              </a:extLst>
            </p:cNvPr>
            <p:cNvSpPr txBox="1"/>
            <p:nvPr/>
          </p:nvSpPr>
          <p:spPr>
            <a:xfrm>
              <a:off x="192414" y="2477763"/>
              <a:ext cx="3632548" cy="738664"/>
            </a:xfrm>
            <a:prstGeom prst="rect">
              <a:avLst/>
            </a:prstGeom>
            <a:noFill/>
          </p:spPr>
          <p:txBody>
            <a:bodyPr wrap="square" rtlCol="0">
              <a:spAutoFit/>
            </a:bodyPr>
            <a:lstStyle/>
            <a:p>
              <a:pPr algn="ctr"/>
              <a:r>
                <a:rPr kumimoji="1" lang="ja-JP" altLang="en-US" sz="1400">
                  <a:latin typeface="M PLUS 1p" panose="020B0502020203020207" pitchFamily="34" charset="-128"/>
                  <a:ea typeface="M PLUS 1p" panose="020B0502020203020207" pitchFamily="34" charset="-128"/>
                  <a:cs typeface="M PLUS 1p" panose="020B0502020203020207" pitchFamily="34" charset="-128"/>
                </a:rPr>
                <a:t>データ移行ツールをサーバーに</a:t>
              </a:r>
              <a:endParaRPr kumimoji="1" lang="en-US" altLang="ja-JP" sz="14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400">
                  <a:latin typeface="M PLUS 1p" panose="020B0502020203020207" pitchFamily="34" charset="-128"/>
                  <a:ea typeface="M PLUS 1p" panose="020B0502020203020207" pitchFamily="34" charset="-128"/>
                  <a:cs typeface="M PLUS 1p" panose="020B0502020203020207" pitchFamily="34" charset="-128"/>
                </a:rPr>
                <a:t>インストール＆</a:t>
              </a:r>
              <a:endParaRPr lang="en-US" altLang="ja-JP" sz="1400" dirty="0">
                <a:latin typeface="M PLUS 1p" panose="020B0502020203020207" pitchFamily="34" charset="-128"/>
                <a:ea typeface="M PLUS 1p" panose="020B0502020203020207" pitchFamily="34" charset="-128"/>
                <a:cs typeface="M PLUS 1p" panose="020B0502020203020207" pitchFamily="34" charset="-128"/>
              </a:endParaRPr>
            </a:p>
            <a:p>
              <a:pPr algn="ctr"/>
              <a:r>
                <a:rPr kumimoji="1" lang="ja-JP" altLang="en-US" sz="1400">
                  <a:latin typeface="M PLUS 1p" panose="020B0502020203020207" pitchFamily="34" charset="-128"/>
                  <a:ea typeface="M PLUS 1p" panose="020B0502020203020207" pitchFamily="34" charset="-128"/>
                  <a:cs typeface="M PLUS 1p" panose="020B0502020203020207" pitchFamily="34" charset="-128"/>
                </a:rPr>
                <a:t>データ移行ツールを実行</a:t>
              </a:r>
            </a:p>
          </p:txBody>
        </p:sp>
        <p:sp>
          <p:nvSpPr>
            <p:cNvPr id="16" name="テキスト ボックス 15">
              <a:extLst>
                <a:ext uri="{FF2B5EF4-FFF2-40B4-BE49-F238E27FC236}">
                  <a16:creationId xmlns:a16="http://schemas.microsoft.com/office/drawing/2014/main" id="{4E01CA6B-1127-DA43-BF89-415714D37D22}"/>
                </a:ext>
              </a:extLst>
            </p:cNvPr>
            <p:cNvSpPr txBox="1"/>
            <p:nvPr/>
          </p:nvSpPr>
          <p:spPr>
            <a:xfrm>
              <a:off x="-86325" y="3448673"/>
              <a:ext cx="2032634" cy="523220"/>
            </a:xfrm>
            <a:prstGeom prst="rect">
              <a:avLst/>
            </a:prstGeom>
            <a:noFill/>
          </p:spPr>
          <p:txBody>
            <a:bodyPr wrap="square" rtlCol="0">
              <a:spAutoFit/>
            </a:bodyPr>
            <a:lstStyle/>
            <a:p>
              <a:pPr algn="ctr"/>
              <a:r>
                <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rPr>
                <a:t>データ移行</a:t>
              </a:r>
              <a:endParaRPr kumimoji="1"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endParaRPr>
            </a:p>
            <a:p>
              <a:pPr algn="ctr"/>
              <a:r>
                <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rPr>
                <a:t>ツール</a:t>
              </a:r>
            </a:p>
          </p:txBody>
        </p:sp>
        <p:sp>
          <p:nvSpPr>
            <p:cNvPr id="11" name="右矢印 10">
              <a:extLst>
                <a:ext uri="{FF2B5EF4-FFF2-40B4-BE49-F238E27FC236}">
                  <a16:creationId xmlns:a16="http://schemas.microsoft.com/office/drawing/2014/main" id="{B89B10F5-48B3-BA4A-95D2-17D57993B98C}"/>
                </a:ext>
              </a:extLst>
            </p:cNvPr>
            <p:cNvSpPr>
              <a:spLocks noChangeAspect="1"/>
            </p:cNvSpPr>
            <p:nvPr/>
          </p:nvSpPr>
          <p:spPr>
            <a:xfrm>
              <a:off x="4307860" y="3820441"/>
              <a:ext cx="612000" cy="66101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14" name="図 13" descr="アイコン&#10;&#10;中程度の精度で自動的に生成された説明">
              <a:extLst>
                <a:ext uri="{FF2B5EF4-FFF2-40B4-BE49-F238E27FC236}">
                  <a16:creationId xmlns:a16="http://schemas.microsoft.com/office/drawing/2014/main" id="{C6DDD055-2896-1D43-93CC-83D411F9A793}"/>
                </a:ext>
              </a:extLst>
            </p:cNvPr>
            <p:cNvPicPr>
              <a:picLocks noChangeAspect="1"/>
            </p:cNvPicPr>
            <p:nvPr/>
          </p:nvPicPr>
          <p:blipFill>
            <a:blip r:embed="rId4"/>
            <a:stretch>
              <a:fillRect/>
            </a:stretch>
          </p:blipFill>
          <p:spPr>
            <a:xfrm>
              <a:off x="5171296" y="2853131"/>
              <a:ext cx="2280633" cy="2280633"/>
            </a:xfrm>
            <a:prstGeom prst="rect">
              <a:avLst/>
            </a:prstGeom>
          </p:spPr>
        </p:pic>
        <p:sp>
          <p:nvSpPr>
            <p:cNvPr id="21" name="テキスト ボックス 20">
              <a:extLst>
                <a:ext uri="{FF2B5EF4-FFF2-40B4-BE49-F238E27FC236}">
                  <a16:creationId xmlns:a16="http://schemas.microsoft.com/office/drawing/2014/main" id="{21CFE249-6784-DE45-BA85-DB66D9C1ACE3}"/>
                </a:ext>
              </a:extLst>
            </p:cNvPr>
            <p:cNvSpPr txBox="1"/>
            <p:nvPr/>
          </p:nvSpPr>
          <p:spPr>
            <a:xfrm>
              <a:off x="4440564" y="2477763"/>
              <a:ext cx="3632548" cy="738664"/>
            </a:xfrm>
            <a:prstGeom prst="rect">
              <a:avLst/>
            </a:prstGeom>
            <a:noFill/>
          </p:spPr>
          <p:txBody>
            <a:bodyPr wrap="square" rtlCol="0">
              <a:spAutoFit/>
            </a:bodyPr>
            <a:lstStyle/>
            <a:p>
              <a:pPr algn="ctr"/>
              <a:r>
                <a:rPr kumimoji="1" lang="ja-JP" altLang="en-US" sz="1400">
                  <a:latin typeface="M PLUS 1p" panose="020B0502020203020207" pitchFamily="34" charset="-128"/>
                  <a:ea typeface="M PLUS 1p" panose="020B0502020203020207" pitchFamily="34" charset="-128"/>
                  <a:cs typeface="M PLUS 1p" panose="020B0502020203020207" pitchFamily="34" charset="-128"/>
                </a:rPr>
                <a:t>データ移行ツールで</a:t>
              </a:r>
              <a:endParaRPr kumimoji="1" lang="en-US" altLang="ja-JP" sz="14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400">
                  <a:latin typeface="M PLUS 1p" panose="020B0502020203020207" pitchFamily="34" charset="-128"/>
                  <a:ea typeface="M PLUS 1p" panose="020B0502020203020207" pitchFamily="34" charset="-128"/>
                  <a:cs typeface="M PLUS 1p" panose="020B0502020203020207" pitchFamily="34" charset="-128"/>
                </a:rPr>
                <a:t>パッケージ版</a:t>
              </a:r>
              <a:r>
                <a:rPr lang="en-US" altLang="ja-JP" sz="1400" dirty="0">
                  <a:latin typeface="M PLUS 1p" panose="020B0502020203020207" pitchFamily="34" charset="-128"/>
                  <a:ea typeface="M PLUS 1p" panose="020B0502020203020207" pitchFamily="34" charset="-128"/>
                  <a:cs typeface="M PLUS 1p" panose="020B0502020203020207" pitchFamily="34" charset="-128"/>
                </a:rPr>
                <a:t> </a:t>
              </a:r>
              <a:r>
                <a:rPr lang="ja-JP" altLang="en-US" sz="1400">
                  <a:latin typeface="M PLUS 1p" panose="020B0502020203020207" pitchFamily="34" charset="-128"/>
                  <a:ea typeface="M PLUS 1p" panose="020B0502020203020207" pitchFamily="34" charset="-128"/>
                  <a:cs typeface="M PLUS 1p" panose="020B0502020203020207" pitchFamily="34" charset="-128"/>
                </a:rPr>
                <a:t>サイボウズ </a:t>
              </a:r>
              <a:r>
                <a:rPr lang="en-US" altLang="ja-JP" sz="1400" dirty="0">
                  <a:latin typeface="M PLUS 1p" panose="020B0502020203020207" pitchFamily="34" charset="-128"/>
                  <a:ea typeface="M PLUS 1p" panose="020B0502020203020207" pitchFamily="34" charset="-128"/>
                  <a:cs typeface="M PLUS 1p" panose="020B0502020203020207" pitchFamily="34" charset="-128"/>
                </a:rPr>
                <a:t>Office </a:t>
              </a:r>
              <a:r>
                <a:rPr lang="ja-JP" altLang="en-US" sz="1400">
                  <a:latin typeface="M PLUS 1p" panose="020B0502020203020207" pitchFamily="34" charset="-128"/>
                  <a:ea typeface="M PLUS 1p" panose="020B0502020203020207" pitchFamily="34" charset="-128"/>
                  <a:cs typeface="M PLUS 1p" panose="020B0502020203020207" pitchFamily="34" charset="-128"/>
                </a:rPr>
                <a:t>の</a:t>
              </a:r>
              <a:endParaRPr lang="en-US" altLang="ja-JP" sz="1400" dirty="0">
                <a:latin typeface="M PLUS 1p" panose="020B0502020203020207" pitchFamily="34" charset="-128"/>
                <a:ea typeface="M PLUS 1p" panose="020B0502020203020207" pitchFamily="34" charset="-128"/>
                <a:cs typeface="M PLUS 1p" panose="020B0502020203020207" pitchFamily="34" charset="-128"/>
              </a:endParaRPr>
            </a:p>
            <a:p>
              <a:pPr algn="ctr"/>
              <a:r>
                <a:rPr kumimoji="1" lang="ja-JP" altLang="en-US" sz="1400">
                  <a:latin typeface="M PLUS 1p" panose="020B0502020203020207" pitchFamily="34" charset="-128"/>
                  <a:ea typeface="M PLUS 1p" panose="020B0502020203020207" pitchFamily="34" charset="-128"/>
                  <a:cs typeface="M PLUS 1p" panose="020B0502020203020207" pitchFamily="34" charset="-128"/>
                </a:rPr>
                <a:t>データがクラウド環境用にデータ変換</a:t>
              </a:r>
            </a:p>
          </p:txBody>
        </p:sp>
        <p:pic>
          <p:nvPicPr>
            <p:cNvPr id="22" name="図 21" descr="ロゴ&#10;&#10;中程度の精度で自動的に生成された説明">
              <a:extLst>
                <a:ext uri="{FF2B5EF4-FFF2-40B4-BE49-F238E27FC236}">
                  <a16:creationId xmlns:a16="http://schemas.microsoft.com/office/drawing/2014/main" id="{66ED120B-C5C3-0F48-8C6B-8C81E650795A}"/>
                </a:ext>
              </a:extLst>
            </p:cNvPr>
            <p:cNvPicPr>
              <a:picLocks noChangeAspect="1"/>
            </p:cNvPicPr>
            <p:nvPr/>
          </p:nvPicPr>
          <p:blipFill>
            <a:blip r:embed="rId5"/>
            <a:stretch>
              <a:fillRect/>
            </a:stretch>
          </p:blipFill>
          <p:spPr>
            <a:xfrm>
              <a:off x="6383041" y="4542350"/>
              <a:ext cx="1068888" cy="580373"/>
            </a:xfrm>
            <a:prstGeom prst="rect">
              <a:avLst/>
            </a:prstGeom>
          </p:spPr>
        </p:pic>
        <p:pic>
          <p:nvPicPr>
            <p:cNvPr id="26" name="図 25" descr="アイコン&#10;&#10;自動的に生成された説明">
              <a:extLst>
                <a:ext uri="{FF2B5EF4-FFF2-40B4-BE49-F238E27FC236}">
                  <a16:creationId xmlns:a16="http://schemas.microsoft.com/office/drawing/2014/main" id="{E5B91A17-933A-F144-880C-09888F1AB261}"/>
                </a:ext>
              </a:extLst>
            </p:cNvPr>
            <p:cNvPicPr>
              <a:picLocks noChangeAspect="1"/>
            </p:cNvPicPr>
            <p:nvPr/>
          </p:nvPicPr>
          <p:blipFill>
            <a:blip r:embed="rId6">
              <a:duotone>
                <a:prstClr val="black"/>
                <a:schemeClr val="accent1">
                  <a:tint val="45000"/>
                  <a:satMod val="400000"/>
                </a:schemeClr>
              </a:duotone>
            </a:blip>
            <a:stretch>
              <a:fillRect/>
            </a:stretch>
          </p:blipFill>
          <p:spPr>
            <a:xfrm>
              <a:off x="9077655" y="2853132"/>
              <a:ext cx="2280632" cy="2280632"/>
            </a:xfrm>
            <a:prstGeom prst="rect">
              <a:avLst/>
            </a:prstGeom>
          </p:spPr>
        </p:pic>
        <p:pic>
          <p:nvPicPr>
            <p:cNvPr id="27" name="図 26" descr="ロゴ&#10;&#10;中程度の精度で自動的に生成された説明">
              <a:extLst>
                <a:ext uri="{FF2B5EF4-FFF2-40B4-BE49-F238E27FC236}">
                  <a16:creationId xmlns:a16="http://schemas.microsoft.com/office/drawing/2014/main" id="{14E8A3BE-7E5C-A548-B604-50092446DA7B}"/>
                </a:ext>
              </a:extLst>
            </p:cNvPr>
            <p:cNvPicPr>
              <a:picLocks noChangeAspect="1"/>
            </p:cNvPicPr>
            <p:nvPr/>
          </p:nvPicPr>
          <p:blipFill>
            <a:blip r:embed="rId5"/>
            <a:stretch>
              <a:fillRect/>
            </a:stretch>
          </p:blipFill>
          <p:spPr>
            <a:xfrm>
              <a:off x="10317837" y="4542350"/>
              <a:ext cx="1068888" cy="580373"/>
            </a:xfrm>
            <a:prstGeom prst="rect">
              <a:avLst/>
            </a:prstGeom>
          </p:spPr>
        </p:pic>
        <p:sp>
          <p:nvSpPr>
            <p:cNvPr id="28" name="テキスト ボックス 27">
              <a:extLst>
                <a:ext uri="{FF2B5EF4-FFF2-40B4-BE49-F238E27FC236}">
                  <a16:creationId xmlns:a16="http://schemas.microsoft.com/office/drawing/2014/main" id="{55380916-30BE-F249-92B7-0AB64CF9ED9A}"/>
                </a:ext>
              </a:extLst>
            </p:cNvPr>
            <p:cNvSpPr txBox="1"/>
            <p:nvPr/>
          </p:nvSpPr>
          <p:spPr>
            <a:xfrm>
              <a:off x="8272093" y="2585485"/>
              <a:ext cx="3632548" cy="523220"/>
            </a:xfrm>
            <a:prstGeom prst="rect">
              <a:avLst/>
            </a:prstGeom>
            <a:noFill/>
          </p:spPr>
          <p:txBody>
            <a:bodyPr wrap="square" rtlCol="0">
              <a:spAutoFit/>
            </a:bodyPr>
            <a:lstStyle/>
            <a:p>
              <a:pPr algn="ctr"/>
              <a:r>
                <a:rPr kumimoji="1" lang="ja-JP" altLang="en-US" sz="1400">
                  <a:latin typeface="M PLUS 1p" panose="020B0502020203020207" pitchFamily="34" charset="-128"/>
                  <a:ea typeface="M PLUS 1p" panose="020B0502020203020207" pitchFamily="34" charset="-128"/>
                  <a:cs typeface="M PLUS 1p" panose="020B0502020203020207" pitchFamily="34" charset="-128"/>
                </a:rPr>
                <a:t>クラウド版</a:t>
              </a:r>
              <a:r>
                <a:rPr kumimoji="1" lang="en-US" altLang="ja-JP" sz="14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1400">
                  <a:latin typeface="M PLUS 1p" panose="020B0502020203020207" pitchFamily="34" charset="-128"/>
                  <a:ea typeface="M PLUS 1p" panose="020B0502020203020207" pitchFamily="34" charset="-128"/>
                  <a:cs typeface="M PLUS 1p" panose="020B0502020203020207" pitchFamily="34" charset="-128"/>
                </a:rPr>
                <a:t>サイボウズ</a:t>
              </a:r>
              <a:r>
                <a:rPr kumimoji="1" lang="en-US" altLang="ja-JP" sz="1400" dirty="0">
                  <a:latin typeface="M PLUS 1p" panose="020B0502020203020207" pitchFamily="34" charset="-128"/>
                  <a:ea typeface="M PLUS 1p" panose="020B0502020203020207" pitchFamily="34" charset="-128"/>
                  <a:cs typeface="M PLUS 1p" panose="020B0502020203020207" pitchFamily="34" charset="-128"/>
                </a:rPr>
                <a:t> Office</a:t>
              </a:r>
              <a:r>
                <a:rPr lang="en-US" altLang="ja-JP" sz="1400" dirty="0">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1400">
                  <a:latin typeface="M PLUS 1p" panose="020B0502020203020207" pitchFamily="34" charset="-128"/>
                  <a:ea typeface="M PLUS 1p" panose="020B0502020203020207" pitchFamily="34" charset="-128"/>
                  <a:cs typeface="M PLUS 1p" panose="020B0502020203020207" pitchFamily="34" charset="-128"/>
                </a:rPr>
                <a:t>に</a:t>
              </a:r>
              <a:endParaRPr kumimoji="1" lang="en-US" altLang="ja-JP" sz="1400"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400">
                  <a:latin typeface="M PLUS 1p" panose="020B0502020203020207" pitchFamily="34" charset="-128"/>
                  <a:ea typeface="M PLUS 1p" panose="020B0502020203020207" pitchFamily="34" charset="-128"/>
                  <a:cs typeface="M PLUS 1p" panose="020B0502020203020207" pitchFamily="34" charset="-128"/>
                </a:rPr>
                <a:t>データ移行完了</a:t>
              </a:r>
              <a:endParaRPr kumimoji="1" lang="en-US" altLang="ja-JP" sz="1400"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29" name="テキスト ボックス 28">
              <a:extLst>
                <a:ext uri="{FF2B5EF4-FFF2-40B4-BE49-F238E27FC236}">
                  <a16:creationId xmlns:a16="http://schemas.microsoft.com/office/drawing/2014/main" id="{6062D89C-CE4A-5A48-B6B2-9880CD19D207}"/>
                </a:ext>
              </a:extLst>
            </p:cNvPr>
            <p:cNvSpPr txBox="1"/>
            <p:nvPr/>
          </p:nvSpPr>
          <p:spPr>
            <a:xfrm>
              <a:off x="8432102" y="5931819"/>
              <a:ext cx="3571738" cy="523220"/>
            </a:xfrm>
            <a:prstGeom prst="rect">
              <a:avLst/>
            </a:prstGeom>
            <a:solidFill>
              <a:srgbClr val="00A6F8"/>
            </a:solidFill>
            <a:ln>
              <a:noFill/>
            </a:ln>
          </p:spPr>
          <p:txBody>
            <a:bodyPr wrap="square" rtlCol="0">
              <a:spAutoFit/>
            </a:bodyPr>
            <a:lstStyle/>
            <a:p>
              <a:pPr algn="ctr"/>
              <a:r>
                <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rPr>
                <a:t>クラウド版</a:t>
              </a:r>
              <a:r>
                <a:rPr kumimoji="1"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 </a:t>
              </a:r>
              <a:r>
                <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rPr>
                <a:t>サイボウズ</a:t>
              </a:r>
              <a:r>
                <a:rPr kumimoji="1"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 Office</a:t>
              </a:r>
              <a:r>
                <a:rPr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rPr>
                <a:t> </a:t>
              </a:r>
              <a:endParaRPr kumimoji="1" lang="en-US" altLang="ja-JP" sz="1400" dirty="0">
                <a:solidFill>
                  <a:schemeClr val="bg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kumimoji="1" lang="ja-JP" altLang="en-US" sz="1400">
                <a:solidFill>
                  <a:schemeClr val="bg1"/>
                </a:solidFill>
                <a:latin typeface="M PLUS 1p" panose="020B0502020203020207" pitchFamily="34" charset="-128"/>
                <a:ea typeface="M PLUS 1p" panose="020B0502020203020207" pitchFamily="34" charset="-128"/>
                <a:cs typeface="M PLUS 1p" panose="020B0502020203020207" pitchFamily="34" charset="-128"/>
              </a:endParaRPr>
            </a:p>
          </p:txBody>
        </p:sp>
      </p:grpSp>
      <p:sp>
        <p:nvSpPr>
          <p:cNvPr id="23" name="右矢印 22">
            <a:extLst>
              <a:ext uri="{FF2B5EF4-FFF2-40B4-BE49-F238E27FC236}">
                <a16:creationId xmlns:a16="http://schemas.microsoft.com/office/drawing/2014/main" id="{0D6DF306-E41C-8449-9F8D-327B41C77CAD}"/>
              </a:ext>
            </a:extLst>
          </p:cNvPr>
          <p:cNvSpPr>
            <a:spLocks noChangeAspect="1"/>
          </p:cNvSpPr>
          <p:nvPr/>
        </p:nvSpPr>
        <p:spPr>
          <a:xfrm>
            <a:off x="8309728" y="3848200"/>
            <a:ext cx="612000" cy="661018"/>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898966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6229-1FB9-A64D-8594-FA7D1D1F3710}"/>
              </a:ext>
            </a:extLst>
          </p:cNvPr>
          <p:cNvSpPr>
            <a:spLocks noGrp="1"/>
          </p:cNvSpPr>
          <p:nvPr>
            <p:ph type="title"/>
          </p:nvPr>
        </p:nvSpPr>
        <p:spPr>
          <a:xfrm>
            <a:off x="330200" y="227013"/>
            <a:ext cx="8780346" cy="688975"/>
          </a:xfrm>
        </p:spPr>
        <p:txBody>
          <a:bodyPr/>
          <a:lstStyle/>
          <a:p>
            <a:r>
              <a:rPr lang="ja-JP" altLang="en-US">
                <a:latin typeface="M PLUS 1p" panose="020B0502020203020207" pitchFamily="34" charset="-128"/>
                <a:ea typeface="M PLUS 1p" panose="020B0502020203020207" pitchFamily="34" charset="-128"/>
                <a:cs typeface="M PLUS 1p" panose="020B0502020203020207" pitchFamily="34" charset="-128"/>
              </a:rPr>
              <a:t>２：データ移行手順</a:t>
            </a: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コンテンツ プレースホルダー 2">
            <a:extLst>
              <a:ext uri="{FF2B5EF4-FFF2-40B4-BE49-F238E27FC236}">
                <a16:creationId xmlns:a16="http://schemas.microsoft.com/office/drawing/2014/main" id="{4865824E-78AD-0F4E-9BC3-9DB7A81BBC0D}"/>
              </a:ext>
            </a:extLst>
          </p:cNvPr>
          <p:cNvSpPr>
            <a:spLocks noGrp="1"/>
          </p:cNvSpPr>
          <p:nvPr>
            <p:ph idx="1"/>
          </p:nvPr>
        </p:nvSpPr>
        <p:spPr>
          <a:xfrm>
            <a:off x="330200" y="1435894"/>
            <a:ext cx="11645900" cy="433228"/>
          </a:xfrm>
        </p:spPr>
        <p:txBody>
          <a:bodyPr/>
          <a:lstStyle/>
          <a:p>
            <a:pPr marL="0" indent="0">
              <a:buNone/>
            </a:pPr>
            <a:r>
              <a:rPr lang="ja-JP" altLang="ja-JP" sz="2000">
                <a:latin typeface="M PLUS 1p" panose="020B0502020203020207" pitchFamily="34" charset="-128"/>
                <a:ea typeface="M PLUS 1p" panose="020B0502020203020207" pitchFamily="34" charset="-128"/>
                <a:cs typeface="M PLUS 1p" panose="020B0502020203020207" pitchFamily="34" charset="-128"/>
              </a:rPr>
              <a:t>パッケージ版からクラウド版へのデータ移行手順は次の５つとなります。</a:t>
            </a:r>
          </a:p>
        </p:txBody>
      </p:sp>
      <p:sp>
        <p:nvSpPr>
          <p:cNvPr id="4" name="スライド番号プレースホルダー 3">
            <a:extLst>
              <a:ext uri="{FF2B5EF4-FFF2-40B4-BE49-F238E27FC236}">
                <a16:creationId xmlns:a16="http://schemas.microsoft.com/office/drawing/2014/main" id="{C8364F46-8EC7-4643-B207-81789A476C0F}"/>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27</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43" name="正方形/長方形 42">
            <a:extLst>
              <a:ext uri="{FF2B5EF4-FFF2-40B4-BE49-F238E27FC236}">
                <a16:creationId xmlns:a16="http://schemas.microsoft.com/office/drawing/2014/main" id="{6BDEEB91-A112-D844-A3BC-1D600BA3B22B}"/>
              </a:ext>
            </a:extLst>
          </p:cNvPr>
          <p:cNvSpPr/>
          <p:nvPr/>
        </p:nvSpPr>
        <p:spPr>
          <a:xfrm>
            <a:off x="598144" y="2130334"/>
            <a:ext cx="1812384" cy="1566548"/>
          </a:xfrm>
          <a:prstGeom prst="rect">
            <a:avLst/>
          </a:prstGeom>
          <a:solidFill>
            <a:schemeClr val="bg1"/>
          </a:solidFill>
          <a:ln w="381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4" name="正方形/長方形 43">
            <a:extLst>
              <a:ext uri="{FF2B5EF4-FFF2-40B4-BE49-F238E27FC236}">
                <a16:creationId xmlns:a16="http://schemas.microsoft.com/office/drawing/2014/main" id="{3ABD1D89-0CFD-114A-AE04-DF3F25E9C227}"/>
              </a:ext>
            </a:extLst>
          </p:cNvPr>
          <p:cNvSpPr/>
          <p:nvPr/>
        </p:nvSpPr>
        <p:spPr>
          <a:xfrm>
            <a:off x="2922187" y="2130333"/>
            <a:ext cx="1812384" cy="1566548"/>
          </a:xfrm>
          <a:prstGeom prst="rect">
            <a:avLst/>
          </a:prstGeom>
          <a:solidFill>
            <a:schemeClr val="bg1"/>
          </a:solidFill>
          <a:ln w="381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5" name="正方形/長方形 44">
            <a:extLst>
              <a:ext uri="{FF2B5EF4-FFF2-40B4-BE49-F238E27FC236}">
                <a16:creationId xmlns:a16="http://schemas.microsoft.com/office/drawing/2014/main" id="{20407B1B-0DE8-3142-91BA-89F455462D37}"/>
              </a:ext>
            </a:extLst>
          </p:cNvPr>
          <p:cNvSpPr/>
          <p:nvPr/>
        </p:nvSpPr>
        <p:spPr>
          <a:xfrm>
            <a:off x="5246228" y="2130331"/>
            <a:ext cx="1812384" cy="1566548"/>
          </a:xfrm>
          <a:prstGeom prst="rect">
            <a:avLst/>
          </a:prstGeom>
          <a:solidFill>
            <a:schemeClr val="bg1"/>
          </a:solidFill>
          <a:ln w="381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6" name="正方形/長方形 45">
            <a:extLst>
              <a:ext uri="{FF2B5EF4-FFF2-40B4-BE49-F238E27FC236}">
                <a16:creationId xmlns:a16="http://schemas.microsoft.com/office/drawing/2014/main" id="{87BD35DF-D6D4-B447-A51C-1D06928DDD8C}"/>
              </a:ext>
            </a:extLst>
          </p:cNvPr>
          <p:cNvSpPr/>
          <p:nvPr/>
        </p:nvSpPr>
        <p:spPr>
          <a:xfrm>
            <a:off x="7570271" y="2130330"/>
            <a:ext cx="1812384" cy="1566548"/>
          </a:xfrm>
          <a:prstGeom prst="rect">
            <a:avLst/>
          </a:prstGeom>
          <a:solidFill>
            <a:schemeClr val="bg1"/>
          </a:solidFill>
          <a:ln w="381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7" name="正方形/長方形 46">
            <a:extLst>
              <a:ext uri="{FF2B5EF4-FFF2-40B4-BE49-F238E27FC236}">
                <a16:creationId xmlns:a16="http://schemas.microsoft.com/office/drawing/2014/main" id="{90D6DBAA-83AF-7E42-A51F-977DFDD7566E}"/>
              </a:ext>
            </a:extLst>
          </p:cNvPr>
          <p:cNvSpPr/>
          <p:nvPr/>
        </p:nvSpPr>
        <p:spPr>
          <a:xfrm>
            <a:off x="9894313" y="2130330"/>
            <a:ext cx="1812384" cy="1566548"/>
          </a:xfrm>
          <a:prstGeom prst="rect">
            <a:avLst/>
          </a:prstGeom>
          <a:solidFill>
            <a:schemeClr val="bg1"/>
          </a:solidFill>
          <a:ln w="381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8" name="タイトル 1">
            <a:extLst>
              <a:ext uri="{FF2B5EF4-FFF2-40B4-BE49-F238E27FC236}">
                <a16:creationId xmlns:a16="http://schemas.microsoft.com/office/drawing/2014/main" id="{6C07C9F8-F730-A54B-92D3-2638DC47B324}"/>
              </a:ext>
            </a:extLst>
          </p:cNvPr>
          <p:cNvSpPr txBox="1">
            <a:spLocks/>
          </p:cNvSpPr>
          <p:nvPr/>
        </p:nvSpPr>
        <p:spPr>
          <a:xfrm>
            <a:off x="598144" y="2261234"/>
            <a:ext cx="1812384" cy="1297858"/>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3000" b="0" i="0" kern="1200" spc="180" baseline="0">
                <a:solidFill>
                  <a:srgbClr val="0070C0"/>
                </a:solidFill>
                <a:latin typeface="Hiragino Kaku Gothic Std W6" panose="020B0400000000000000" pitchFamily="34" charset="-128"/>
                <a:ea typeface="Hiragino Kaku Gothic Std W6" panose="020B0400000000000000" pitchFamily="34" charset="-128"/>
                <a:cs typeface="+mj-cs"/>
              </a:defRPr>
            </a:lvl1pPr>
          </a:lstStyle>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①</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endParaRPr lang="en-US" altLang="ja-JP" sz="10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クラウド版</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試用申込</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9" name="タイトル 1">
            <a:extLst>
              <a:ext uri="{FF2B5EF4-FFF2-40B4-BE49-F238E27FC236}">
                <a16:creationId xmlns:a16="http://schemas.microsoft.com/office/drawing/2014/main" id="{72E0266F-79B6-5648-A770-9ED34DC847A2}"/>
              </a:ext>
            </a:extLst>
          </p:cNvPr>
          <p:cNvSpPr txBox="1">
            <a:spLocks/>
          </p:cNvSpPr>
          <p:nvPr/>
        </p:nvSpPr>
        <p:spPr>
          <a:xfrm>
            <a:off x="2869167" y="2268860"/>
            <a:ext cx="1918422" cy="1297858"/>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3000" b="0" i="0" kern="1200" spc="180" baseline="0">
                <a:solidFill>
                  <a:srgbClr val="0070C0"/>
                </a:solidFill>
                <a:latin typeface="Hiragino Kaku Gothic Std W6" panose="020B0400000000000000" pitchFamily="34" charset="-128"/>
                <a:ea typeface="Hiragino Kaku Gothic Std W6" panose="020B0400000000000000" pitchFamily="34" charset="-128"/>
                <a:cs typeface="+mj-cs"/>
              </a:defRPr>
            </a:lvl1pPr>
          </a:lstStyle>
          <a:p>
            <a:r>
              <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rPr>
              <a:t>②</a:t>
            </a:r>
          </a:p>
          <a:p>
            <a:endParaRPr lang="en-US" altLang="ja-JP" sz="10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パッケージ版</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での</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事前準備</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0" name="タイトル 1">
            <a:extLst>
              <a:ext uri="{FF2B5EF4-FFF2-40B4-BE49-F238E27FC236}">
                <a16:creationId xmlns:a16="http://schemas.microsoft.com/office/drawing/2014/main" id="{64B9269D-D27B-2C4C-B8E0-D21A71EB5B84}"/>
              </a:ext>
            </a:extLst>
          </p:cNvPr>
          <p:cNvSpPr txBox="1">
            <a:spLocks/>
          </p:cNvSpPr>
          <p:nvPr/>
        </p:nvSpPr>
        <p:spPr>
          <a:xfrm>
            <a:off x="5246227" y="2261234"/>
            <a:ext cx="1812384" cy="1297858"/>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3000" b="0" i="0" kern="1200" spc="180" baseline="0">
                <a:solidFill>
                  <a:srgbClr val="0070C0"/>
                </a:solidFill>
                <a:latin typeface="Hiragino Kaku Gothic Std W6" panose="020B0400000000000000" pitchFamily="34" charset="-128"/>
                <a:ea typeface="Hiragino Kaku Gothic Std W6" panose="020B0400000000000000" pitchFamily="34" charset="-128"/>
                <a:cs typeface="+mj-cs"/>
              </a:defRPr>
            </a:lvl1pPr>
          </a:lstStyle>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③</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endParaRPr lang="en-US" altLang="ja-JP" sz="10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クラウド版</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での</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事前準備</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1" name="タイトル 1">
            <a:extLst>
              <a:ext uri="{FF2B5EF4-FFF2-40B4-BE49-F238E27FC236}">
                <a16:creationId xmlns:a16="http://schemas.microsoft.com/office/drawing/2014/main" id="{A4D8687D-E081-BC4F-9D46-8022D8C23A9A}"/>
              </a:ext>
            </a:extLst>
          </p:cNvPr>
          <p:cNvSpPr txBox="1">
            <a:spLocks/>
          </p:cNvSpPr>
          <p:nvPr/>
        </p:nvSpPr>
        <p:spPr>
          <a:xfrm>
            <a:off x="7543758" y="2261234"/>
            <a:ext cx="1865406" cy="1297858"/>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3000" b="0" i="0" kern="1200" spc="180" baseline="0">
                <a:solidFill>
                  <a:srgbClr val="0070C0"/>
                </a:solidFill>
                <a:latin typeface="Hiragino Kaku Gothic Std W6" panose="020B0400000000000000" pitchFamily="34" charset="-128"/>
                <a:ea typeface="Hiragino Kaku Gothic Std W6" panose="020B0400000000000000" pitchFamily="34" charset="-128"/>
                <a:cs typeface="+mj-cs"/>
              </a:defRPr>
            </a:lvl1pPr>
          </a:lstStyle>
          <a:p>
            <a:r>
              <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rPr>
              <a:t>④</a:t>
            </a:r>
          </a:p>
          <a:p>
            <a:endParaRPr lang="en-US" altLang="ja-JP" sz="10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データ移行ツールの実行</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2" name="タイトル 1">
            <a:extLst>
              <a:ext uri="{FF2B5EF4-FFF2-40B4-BE49-F238E27FC236}">
                <a16:creationId xmlns:a16="http://schemas.microsoft.com/office/drawing/2014/main" id="{FF115E71-5A6F-9E44-A49E-BF5C42696278}"/>
              </a:ext>
            </a:extLst>
          </p:cNvPr>
          <p:cNvSpPr txBox="1">
            <a:spLocks/>
          </p:cNvSpPr>
          <p:nvPr/>
        </p:nvSpPr>
        <p:spPr>
          <a:xfrm>
            <a:off x="9867801" y="2261234"/>
            <a:ext cx="1865406" cy="1297858"/>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kumimoji="1" sz="3000" b="0" i="0" kern="1200" spc="180" baseline="0">
                <a:solidFill>
                  <a:srgbClr val="0070C0"/>
                </a:solidFill>
                <a:latin typeface="Hiragino Kaku Gothic Std W6" panose="020B0400000000000000" pitchFamily="34" charset="-128"/>
                <a:ea typeface="Hiragino Kaku Gothic Std W6" panose="020B0400000000000000" pitchFamily="34" charset="-128"/>
                <a:cs typeface="+mj-cs"/>
              </a:defRPr>
            </a:lvl1pPr>
          </a:lstStyle>
          <a:p>
            <a:r>
              <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rPr>
              <a:t>⑤</a:t>
            </a:r>
          </a:p>
          <a:p>
            <a:endParaRPr lang="en-US" altLang="ja-JP" sz="10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400" b="1">
                <a:solidFill>
                  <a:srgbClr val="00A5F8"/>
                </a:solidFill>
                <a:latin typeface="M PLUS 1p" panose="020B0502020203020207" pitchFamily="34" charset="-128"/>
                <a:ea typeface="M PLUS 1p" panose="020B0502020203020207" pitchFamily="34" charset="-128"/>
                <a:cs typeface="M PLUS 1p" panose="020B0502020203020207" pitchFamily="34" charset="-128"/>
              </a:rPr>
              <a:t>データ移行後の設定</a:t>
            </a:r>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a:p>
            <a:endParaRPr lang="en-US" altLang="ja-JP" sz="1400" b="1" dirty="0">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3" name="右矢印 52">
            <a:extLst>
              <a:ext uri="{FF2B5EF4-FFF2-40B4-BE49-F238E27FC236}">
                <a16:creationId xmlns:a16="http://schemas.microsoft.com/office/drawing/2014/main" id="{FC24969F-171E-B048-82BB-09BCBB711D71}"/>
              </a:ext>
            </a:extLst>
          </p:cNvPr>
          <p:cNvSpPr/>
          <p:nvPr/>
        </p:nvSpPr>
        <p:spPr>
          <a:xfrm>
            <a:off x="2463550" y="2610120"/>
            <a:ext cx="405615" cy="600085"/>
          </a:xfrm>
          <a:prstGeom prst="rightArrow">
            <a:avLst/>
          </a:prstGeom>
          <a:solidFill>
            <a:srgbClr val="B0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4" name="右矢印 53">
            <a:extLst>
              <a:ext uri="{FF2B5EF4-FFF2-40B4-BE49-F238E27FC236}">
                <a16:creationId xmlns:a16="http://schemas.microsoft.com/office/drawing/2014/main" id="{9283F1D2-203E-174F-A8A8-A434E6987BC3}"/>
              </a:ext>
            </a:extLst>
          </p:cNvPr>
          <p:cNvSpPr/>
          <p:nvPr/>
        </p:nvSpPr>
        <p:spPr>
          <a:xfrm>
            <a:off x="4814101" y="2610762"/>
            <a:ext cx="405615" cy="600085"/>
          </a:xfrm>
          <a:prstGeom prst="rightArrow">
            <a:avLst/>
          </a:prstGeom>
          <a:solidFill>
            <a:srgbClr val="B0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5" name="右矢印 54">
            <a:extLst>
              <a:ext uri="{FF2B5EF4-FFF2-40B4-BE49-F238E27FC236}">
                <a16:creationId xmlns:a16="http://schemas.microsoft.com/office/drawing/2014/main" id="{894B0D37-B256-AD48-BD81-6947ADADB69F}"/>
              </a:ext>
            </a:extLst>
          </p:cNvPr>
          <p:cNvSpPr/>
          <p:nvPr/>
        </p:nvSpPr>
        <p:spPr>
          <a:xfrm>
            <a:off x="7111632" y="2610117"/>
            <a:ext cx="405615" cy="600085"/>
          </a:xfrm>
          <a:prstGeom prst="rightArrow">
            <a:avLst/>
          </a:prstGeom>
          <a:solidFill>
            <a:srgbClr val="B0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6" name="右矢印 55">
            <a:extLst>
              <a:ext uri="{FF2B5EF4-FFF2-40B4-BE49-F238E27FC236}">
                <a16:creationId xmlns:a16="http://schemas.microsoft.com/office/drawing/2014/main" id="{7E633019-BD40-844A-8A09-E9A91C5A3B3B}"/>
              </a:ext>
            </a:extLst>
          </p:cNvPr>
          <p:cNvSpPr/>
          <p:nvPr/>
        </p:nvSpPr>
        <p:spPr>
          <a:xfrm>
            <a:off x="9462185" y="2610117"/>
            <a:ext cx="405615" cy="600085"/>
          </a:xfrm>
          <a:prstGeom prst="rightArrow">
            <a:avLst/>
          </a:prstGeom>
          <a:solidFill>
            <a:srgbClr val="B0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00A5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57" name="コンテンツ プレースホルダー 2">
            <a:extLst>
              <a:ext uri="{FF2B5EF4-FFF2-40B4-BE49-F238E27FC236}">
                <a16:creationId xmlns:a16="http://schemas.microsoft.com/office/drawing/2014/main" id="{6E5D4965-8B52-5541-ADB1-2C2D519D90E6}"/>
              </a:ext>
            </a:extLst>
          </p:cNvPr>
          <p:cNvSpPr txBox="1">
            <a:spLocks/>
          </p:cNvSpPr>
          <p:nvPr/>
        </p:nvSpPr>
        <p:spPr>
          <a:xfrm>
            <a:off x="329469" y="4177275"/>
            <a:ext cx="11645900" cy="4332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a:latin typeface="M PLUS 1p" panose="020B0502020203020207" pitchFamily="34" charset="-128"/>
                <a:ea typeface="M PLUS 1p" panose="020B0502020203020207" pitchFamily="34" charset="-128"/>
                <a:cs typeface="M PLUS 1p" panose="020B0502020203020207" pitchFamily="34" charset="-128"/>
              </a:rPr>
              <a:t>データ移行手順の詳細については、動画または手順書をご参照ください。</a:t>
            </a:r>
            <a:endParaRPr lang="ja-JP" altLang="ja-JP" sz="2000">
              <a:latin typeface="M PLUS 1p" panose="020B0502020203020207" pitchFamily="34" charset="-128"/>
              <a:ea typeface="M PLUS 1p" panose="020B0502020203020207" pitchFamily="34" charset="-128"/>
              <a:cs typeface="M PLUS 1p" panose="020B0502020203020207" pitchFamily="34" charset="-128"/>
            </a:endParaRPr>
          </a:p>
        </p:txBody>
      </p:sp>
      <p:sp>
        <p:nvSpPr>
          <p:cNvPr id="6" name="角丸四角形 5">
            <a:extLst>
              <a:ext uri="{FF2B5EF4-FFF2-40B4-BE49-F238E27FC236}">
                <a16:creationId xmlns:a16="http://schemas.microsoft.com/office/drawing/2014/main" id="{6649BE0A-9902-DD41-8728-10C6F73561DE}"/>
              </a:ext>
            </a:extLst>
          </p:cNvPr>
          <p:cNvSpPr/>
          <p:nvPr/>
        </p:nvSpPr>
        <p:spPr>
          <a:xfrm>
            <a:off x="598144" y="4702578"/>
            <a:ext cx="5125236" cy="2018897"/>
          </a:xfrm>
          <a:prstGeom prst="roundRect">
            <a:avLst/>
          </a:prstGeom>
          <a:solidFill>
            <a:schemeClr val="bg1"/>
          </a:solidFill>
          <a:ln w="381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59" name="正方形/長方形 58">
            <a:extLst>
              <a:ext uri="{FF2B5EF4-FFF2-40B4-BE49-F238E27FC236}">
                <a16:creationId xmlns:a16="http://schemas.microsoft.com/office/drawing/2014/main" id="{CC637A7B-716D-6C4E-84A7-51D124A25C72}"/>
              </a:ext>
            </a:extLst>
          </p:cNvPr>
          <p:cNvSpPr/>
          <p:nvPr/>
        </p:nvSpPr>
        <p:spPr>
          <a:xfrm>
            <a:off x="598142" y="5312839"/>
            <a:ext cx="2507178" cy="707886"/>
          </a:xfrm>
          <a:prstGeom prst="rect">
            <a:avLst/>
          </a:prstGeom>
        </p:spPr>
        <p:txBody>
          <a:bodyPr wrap="square">
            <a:spAutoFit/>
          </a:bodyPr>
          <a:lstStyle/>
          <a:p>
            <a:pPr algn="ctr"/>
            <a:r>
              <a:rPr lang="ja-JP" altLang="en-US" sz="2000" b="1">
                <a:latin typeface="M PLUS 1p" panose="020B0502020203020207" pitchFamily="34" charset="-128"/>
                <a:ea typeface="M PLUS 1p" panose="020B0502020203020207" pitchFamily="34" charset="-128"/>
                <a:cs typeface="M PLUS 1p" panose="020B0502020203020207" pitchFamily="34" charset="-128"/>
              </a:rPr>
              <a:t>動画で解説！</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2000" b="1">
                <a:latin typeface="M PLUS 1p" panose="020B0502020203020207" pitchFamily="34" charset="-128"/>
                <a:ea typeface="M PLUS 1p" panose="020B0502020203020207" pitchFamily="34" charset="-128"/>
                <a:cs typeface="M PLUS 1p" panose="020B0502020203020207" pitchFamily="34" charset="-128"/>
              </a:rPr>
              <a:t>クラウド移行手順</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p:txBody>
      </p:sp>
      <p:sp>
        <p:nvSpPr>
          <p:cNvPr id="7" name="正方形/長方形 6">
            <a:extLst>
              <a:ext uri="{FF2B5EF4-FFF2-40B4-BE49-F238E27FC236}">
                <a16:creationId xmlns:a16="http://schemas.microsoft.com/office/drawing/2014/main" id="{A227C96E-059F-E449-8933-6D82064B5475}"/>
              </a:ext>
            </a:extLst>
          </p:cNvPr>
          <p:cNvSpPr/>
          <p:nvPr/>
        </p:nvSpPr>
        <p:spPr>
          <a:xfrm>
            <a:off x="1825162" y="6372754"/>
            <a:ext cx="3049233" cy="276999"/>
          </a:xfrm>
          <a:prstGeom prst="rect">
            <a:avLst/>
          </a:prstGeom>
        </p:spPr>
        <p:txBody>
          <a:bodyPr wrap="none">
            <a:spAutoFit/>
          </a:bodyPr>
          <a:lstStyle/>
          <a:p>
            <a:r>
              <a:rPr lang="en-US" altLang="ja-JP" sz="12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URL</a:t>
            </a:r>
            <a:r>
              <a:rPr lang="ja-JP" altLang="en-US" sz="120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r>
              <a:rPr lang="en-US" altLang="ja-JP" sz="12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 </a:t>
            </a:r>
            <a:r>
              <a:rPr lang="en-US" altLang="ja-JP" sz="1200" dirty="0">
                <a:solidFill>
                  <a:srgbClr val="2C363C"/>
                </a:solidFill>
                <a:latin typeface="M PLUS 1p" panose="020B0502020203020207" pitchFamily="34" charset="-128"/>
                <a:ea typeface="M PLUS 1p" panose="020B0502020203020207" pitchFamily="34" charset="-128"/>
                <a:cs typeface="M PLUS 1p" panose="020B0502020203020207" pitchFamily="34" charset="-128"/>
                <a:hlinkClick r:id="rId3"/>
              </a:rPr>
              <a:t>https://</a:t>
            </a:r>
            <a:r>
              <a:rPr lang="en-US" altLang="ja-JP" sz="1200" dirty="0" err="1">
                <a:solidFill>
                  <a:srgbClr val="2C363C"/>
                </a:solidFill>
                <a:latin typeface="M PLUS 1p" panose="020B0502020203020207" pitchFamily="34" charset="-128"/>
                <a:ea typeface="M PLUS 1p" panose="020B0502020203020207" pitchFamily="34" charset="-128"/>
                <a:cs typeface="M PLUS 1p" panose="020B0502020203020207" pitchFamily="34" charset="-128"/>
                <a:hlinkClick r:id="rId3"/>
              </a:rPr>
              <a:t>youtu.be</a:t>
            </a:r>
            <a:r>
              <a:rPr lang="en-US" altLang="ja-JP" sz="1200" dirty="0">
                <a:solidFill>
                  <a:srgbClr val="2C363C"/>
                </a:solidFill>
                <a:latin typeface="M PLUS 1p" panose="020B0502020203020207" pitchFamily="34" charset="-128"/>
                <a:ea typeface="M PLUS 1p" panose="020B0502020203020207" pitchFamily="34" charset="-128"/>
                <a:cs typeface="M PLUS 1p" panose="020B0502020203020207" pitchFamily="34" charset="-128"/>
                <a:hlinkClick r:id="rId3"/>
              </a:rPr>
              <a:t>/c3x4M6t_Ork</a:t>
            </a:r>
            <a:endParaRPr lang="ja-JP" altLang="en-US" sz="1200">
              <a:latin typeface="M PLUS 1p" panose="020B0502020203020207" pitchFamily="34" charset="-128"/>
              <a:ea typeface="M PLUS 1p" panose="020B0502020203020207" pitchFamily="34" charset="-128"/>
              <a:cs typeface="M PLUS 1p" panose="020B0502020203020207" pitchFamily="34" charset="-128"/>
            </a:endParaRPr>
          </a:p>
        </p:txBody>
      </p:sp>
      <p:pic>
        <p:nvPicPr>
          <p:cNvPr id="60" name="図 59">
            <a:extLst>
              <a:ext uri="{FF2B5EF4-FFF2-40B4-BE49-F238E27FC236}">
                <a16:creationId xmlns:a16="http://schemas.microsoft.com/office/drawing/2014/main" id="{1C359E06-C6E4-7348-9AB8-021A46A30F18}"/>
              </a:ext>
            </a:extLst>
          </p:cNvPr>
          <p:cNvPicPr>
            <a:picLocks noChangeAspect="1"/>
          </p:cNvPicPr>
          <p:nvPr/>
        </p:nvPicPr>
        <p:blipFill>
          <a:blip r:embed="rId4"/>
          <a:stretch>
            <a:fillRect/>
          </a:stretch>
        </p:blipFill>
        <p:spPr>
          <a:xfrm>
            <a:off x="3160762" y="5010052"/>
            <a:ext cx="2301025" cy="1293627"/>
          </a:xfrm>
          <a:prstGeom prst="rect">
            <a:avLst/>
          </a:prstGeom>
        </p:spPr>
      </p:pic>
      <p:sp>
        <p:nvSpPr>
          <p:cNvPr id="62" name="角丸四角形 61">
            <a:extLst>
              <a:ext uri="{FF2B5EF4-FFF2-40B4-BE49-F238E27FC236}">
                <a16:creationId xmlns:a16="http://schemas.microsoft.com/office/drawing/2014/main" id="{DA23D0F6-B19E-E245-82BD-54D58A3109A7}"/>
              </a:ext>
            </a:extLst>
          </p:cNvPr>
          <p:cNvSpPr/>
          <p:nvPr/>
        </p:nvSpPr>
        <p:spPr>
          <a:xfrm>
            <a:off x="6468620" y="4702578"/>
            <a:ext cx="5125236" cy="2018897"/>
          </a:xfrm>
          <a:prstGeom prst="roundRect">
            <a:avLst/>
          </a:prstGeom>
          <a:solidFill>
            <a:schemeClr val="bg1"/>
          </a:solidFill>
          <a:ln w="38100">
            <a:solidFill>
              <a:srgbClr val="00A5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63" name="正方形/長方形 62">
            <a:extLst>
              <a:ext uri="{FF2B5EF4-FFF2-40B4-BE49-F238E27FC236}">
                <a16:creationId xmlns:a16="http://schemas.microsoft.com/office/drawing/2014/main" id="{EF629BEA-C610-6049-9EF3-34CED1FB6B10}"/>
              </a:ext>
            </a:extLst>
          </p:cNvPr>
          <p:cNvSpPr/>
          <p:nvPr/>
        </p:nvSpPr>
        <p:spPr>
          <a:xfrm>
            <a:off x="6468618" y="5312839"/>
            <a:ext cx="2507178" cy="707886"/>
          </a:xfrm>
          <a:prstGeom prst="rect">
            <a:avLst/>
          </a:prstGeom>
        </p:spPr>
        <p:txBody>
          <a:bodyPr wrap="square">
            <a:spAutoFit/>
          </a:bodyPr>
          <a:lstStyle/>
          <a:p>
            <a:pPr algn="ctr"/>
            <a:r>
              <a:rPr lang="ja-JP" altLang="en-US" sz="2000" b="1">
                <a:latin typeface="M PLUS 1p" panose="020B0502020203020207" pitchFamily="34" charset="-128"/>
                <a:ea typeface="M PLUS 1p" panose="020B0502020203020207" pitchFamily="34" charset="-128"/>
                <a:cs typeface="M PLUS 1p" panose="020B0502020203020207" pitchFamily="34" charset="-128"/>
              </a:rPr>
              <a:t>データ移行</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2000" b="1">
                <a:latin typeface="M PLUS 1p" panose="020B0502020203020207" pitchFamily="34" charset="-128"/>
                <a:ea typeface="M PLUS 1p" panose="020B0502020203020207" pitchFamily="34" charset="-128"/>
                <a:cs typeface="M PLUS 1p" panose="020B0502020203020207" pitchFamily="34" charset="-128"/>
              </a:rPr>
              <a:t>手順書</a:t>
            </a:r>
            <a:endParaRPr lang="en-US" altLang="ja-JP" sz="2000" b="1" dirty="0">
              <a:latin typeface="M PLUS 1p" panose="020B0502020203020207" pitchFamily="34" charset="-128"/>
              <a:ea typeface="M PLUS 1p" panose="020B0502020203020207" pitchFamily="34" charset="-128"/>
              <a:cs typeface="M PLUS 1p" panose="020B0502020203020207" pitchFamily="34" charset="-128"/>
            </a:endParaRPr>
          </a:p>
        </p:txBody>
      </p:sp>
      <p:pic>
        <p:nvPicPr>
          <p:cNvPr id="12" name="図 11">
            <a:extLst>
              <a:ext uri="{FF2B5EF4-FFF2-40B4-BE49-F238E27FC236}">
                <a16:creationId xmlns:a16="http://schemas.microsoft.com/office/drawing/2014/main" id="{F1D3A8FD-1971-C245-8A00-2444BA8C9275}"/>
              </a:ext>
            </a:extLst>
          </p:cNvPr>
          <p:cNvPicPr>
            <a:picLocks noChangeAspect="1"/>
          </p:cNvPicPr>
          <p:nvPr/>
        </p:nvPicPr>
        <p:blipFill>
          <a:blip r:embed="rId5"/>
          <a:stretch>
            <a:fillRect/>
          </a:stretch>
        </p:blipFill>
        <p:spPr>
          <a:xfrm>
            <a:off x="8975796" y="4922794"/>
            <a:ext cx="2273300" cy="1435100"/>
          </a:xfrm>
          <a:prstGeom prst="rect">
            <a:avLst/>
          </a:prstGeom>
        </p:spPr>
      </p:pic>
      <p:sp>
        <p:nvSpPr>
          <p:cNvPr id="30" name="正方形/長方形 29">
            <a:extLst>
              <a:ext uri="{FF2B5EF4-FFF2-40B4-BE49-F238E27FC236}">
                <a16:creationId xmlns:a16="http://schemas.microsoft.com/office/drawing/2014/main" id="{D946B817-F406-5A49-B07E-5B8D9840395F}"/>
              </a:ext>
            </a:extLst>
          </p:cNvPr>
          <p:cNvSpPr/>
          <p:nvPr/>
        </p:nvSpPr>
        <p:spPr>
          <a:xfrm>
            <a:off x="6835266" y="6353987"/>
            <a:ext cx="5359159" cy="276999"/>
          </a:xfrm>
          <a:prstGeom prst="rect">
            <a:avLst/>
          </a:prstGeom>
        </p:spPr>
        <p:txBody>
          <a:bodyPr wrap="none">
            <a:spAutoFit/>
          </a:bodyPr>
          <a:lstStyle/>
          <a:p>
            <a:r>
              <a:rPr lang="en-US" altLang="ja-JP" sz="12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URL</a:t>
            </a:r>
            <a:r>
              <a:rPr lang="ja-JP" altLang="en-US" sz="120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r>
              <a:rPr lang="en" altLang="ja-JP" sz="1200" dirty="0">
                <a:latin typeface="M PLUS 1p" panose="020B0502020203020207" pitchFamily="34" charset="-128"/>
                <a:ea typeface="M PLUS 1p" panose="020B0502020203020207" pitchFamily="34" charset="-128"/>
                <a:cs typeface="M PLUS 1p" panose="020B0502020203020207" pitchFamily="34" charset="-128"/>
                <a:hlinkClick r:id="rId6"/>
              </a:rPr>
              <a:t>https://</a:t>
            </a:r>
            <a:r>
              <a:rPr lang="en" altLang="ja-JP" sz="1200" dirty="0" err="1">
                <a:latin typeface="M PLUS 1p" panose="020B0502020203020207" pitchFamily="34" charset="-128"/>
                <a:ea typeface="M PLUS 1p" panose="020B0502020203020207" pitchFamily="34" charset="-128"/>
                <a:cs typeface="M PLUS 1p" panose="020B0502020203020207" pitchFamily="34" charset="-128"/>
                <a:hlinkClick r:id="rId6"/>
              </a:rPr>
              <a:t>manual.cybozu.co.jp</a:t>
            </a:r>
            <a:r>
              <a:rPr lang="en" altLang="ja-JP" sz="1200" dirty="0">
                <a:latin typeface="M PLUS 1p" panose="020B0502020203020207" pitchFamily="34" charset="-128"/>
                <a:ea typeface="M PLUS 1p" panose="020B0502020203020207" pitchFamily="34" charset="-128"/>
                <a:cs typeface="M PLUS 1p" panose="020B0502020203020207" pitchFamily="34" charset="-128"/>
                <a:hlinkClick r:id="rId6"/>
              </a:rPr>
              <a:t>/of10/option/migration/</a:t>
            </a:r>
            <a:r>
              <a:rPr lang="en" altLang="ja-JP" sz="1200" dirty="0" err="1">
                <a:latin typeface="M PLUS 1p" panose="020B0502020203020207" pitchFamily="34" charset="-128"/>
                <a:ea typeface="M PLUS 1p" panose="020B0502020203020207" pitchFamily="34" charset="-128"/>
                <a:cs typeface="M PLUS 1p" panose="020B0502020203020207" pitchFamily="34" charset="-128"/>
                <a:hlinkClick r:id="rId6"/>
              </a:rPr>
              <a:t>index.html</a:t>
            </a:r>
            <a:endParaRPr lang="ja-JP" altLang="en-US" sz="1200">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3941819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AE0360-1E79-A249-A936-FF99B49DFFF7}"/>
              </a:ext>
            </a:extLst>
          </p:cNvPr>
          <p:cNvSpPr>
            <a:spLocks noGrp="1"/>
          </p:cNvSpPr>
          <p:nvPr>
            <p:ph type="ctrTitle"/>
          </p:nvPr>
        </p:nvSpPr>
        <p:spPr>
          <a:xfrm>
            <a:off x="584312" y="2235200"/>
            <a:ext cx="11023376" cy="2387600"/>
          </a:xfrm>
        </p:spPr>
        <p:txBody>
          <a:bodyPr anchor="ct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お問い合わせ</a:t>
            </a:r>
          </a:p>
        </p:txBody>
      </p:sp>
    </p:spTree>
    <p:extLst>
      <p:ext uri="{BB962C8B-B14F-4D97-AF65-F5344CB8AC3E}">
        <p14:creationId xmlns:p14="http://schemas.microsoft.com/office/powerpoint/2010/main" val="99874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6229-1FB9-A64D-8594-FA7D1D1F3710}"/>
              </a:ext>
            </a:extLst>
          </p:cNvPr>
          <p:cNvSpPr>
            <a:spLocks noGrp="1"/>
          </p:cNvSpPr>
          <p:nvPr>
            <p:ph type="title"/>
          </p:nvPr>
        </p:nvSpPr>
        <p:spPr>
          <a:xfrm>
            <a:off x="330200" y="227013"/>
            <a:ext cx="8780346" cy="688975"/>
          </a:xfrm>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お問い合わせ窓口</a:t>
            </a:r>
          </a:p>
        </p:txBody>
      </p:sp>
      <p:sp>
        <p:nvSpPr>
          <p:cNvPr id="3" name="コンテンツ プレースホルダー 2">
            <a:extLst>
              <a:ext uri="{FF2B5EF4-FFF2-40B4-BE49-F238E27FC236}">
                <a16:creationId xmlns:a16="http://schemas.microsoft.com/office/drawing/2014/main" id="{4865824E-78AD-0F4E-9BC3-9DB7A81BBC0D}"/>
              </a:ext>
            </a:extLst>
          </p:cNvPr>
          <p:cNvSpPr>
            <a:spLocks noGrp="1"/>
          </p:cNvSpPr>
          <p:nvPr>
            <p:ph idx="1"/>
          </p:nvPr>
        </p:nvSpPr>
        <p:spPr>
          <a:xfrm>
            <a:off x="330200" y="1435894"/>
            <a:ext cx="11645900" cy="433228"/>
          </a:xfrm>
        </p:spPr>
        <p:txBody>
          <a:bodyPr/>
          <a:lstStyle/>
          <a:p>
            <a:pPr marL="0" indent="0">
              <a:buNone/>
            </a:pPr>
            <a:r>
              <a:rPr lang="ja-JP" altLang="en-US" sz="2000">
                <a:latin typeface="M PLUS 1p" panose="020B0502020203020207" pitchFamily="34" charset="-128"/>
                <a:ea typeface="M PLUS 1p" panose="020B0502020203020207" pitchFamily="34" charset="-128"/>
                <a:cs typeface="M PLUS 1p" panose="020B0502020203020207" pitchFamily="34" charset="-128"/>
              </a:rPr>
              <a:t>導入に関するお問い合わせは、下記にてお気軽にお問い合わせください。</a:t>
            </a:r>
            <a:endParaRPr lang="ja-JP" altLang="ja-JP" sz="2000">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スライド番号プレースホルダー 3">
            <a:extLst>
              <a:ext uri="{FF2B5EF4-FFF2-40B4-BE49-F238E27FC236}">
                <a16:creationId xmlns:a16="http://schemas.microsoft.com/office/drawing/2014/main" id="{C8364F46-8EC7-4643-B207-81789A476C0F}"/>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29</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28" name="角丸四角形 27">
            <a:extLst>
              <a:ext uri="{FF2B5EF4-FFF2-40B4-BE49-F238E27FC236}">
                <a16:creationId xmlns:a16="http://schemas.microsoft.com/office/drawing/2014/main" id="{935B55EB-00CA-8A4A-825C-1A3A98DAB6B0}"/>
              </a:ext>
            </a:extLst>
          </p:cNvPr>
          <p:cNvSpPr/>
          <p:nvPr/>
        </p:nvSpPr>
        <p:spPr>
          <a:xfrm>
            <a:off x="1243808" y="2020431"/>
            <a:ext cx="9241634" cy="4610556"/>
          </a:xfrm>
          <a:prstGeom prst="roundRect">
            <a:avLst/>
          </a:prstGeom>
          <a:solidFill>
            <a:schemeClr val="bg1"/>
          </a:solidFill>
          <a:ln w="76200">
            <a:solidFill>
              <a:srgbClr val="00A6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pic>
        <p:nvPicPr>
          <p:cNvPr id="29" name="図 28" descr="アイコン&#10;&#10;自動的に生成された説明">
            <a:extLst>
              <a:ext uri="{FF2B5EF4-FFF2-40B4-BE49-F238E27FC236}">
                <a16:creationId xmlns:a16="http://schemas.microsoft.com/office/drawing/2014/main" id="{CBB8C4B5-05FE-B046-B517-901BEFC6D694}"/>
              </a:ext>
            </a:extLst>
          </p:cNvPr>
          <p:cNvPicPr>
            <a:picLocks noChangeAspect="1"/>
          </p:cNvPicPr>
          <p:nvPr/>
        </p:nvPicPr>
        <p:blipFill>
          <a:blip r:embed="rId2"/>
          <a:stretch>
            <a:fillRect/>
          </a:stretch>
        </p:blipFill>
        <p:spPr>
          <a:xfrm>
            <a:off x="506811" y="3405928"/>
            <a:ext cx="2179452" cy="3470763"/>
          </a:xfrm>
          <a:prstGeom prst="rect">
            <a:avLst/>
          </a:prstGeom>
        </p:spPr>
      </p:pic>
      <p:sp>
        <p:nvSpPr>
          <p:cNvPr id="30" name="テキスト ボックス 29">
            <a:extLst>
              <a:ext uri="{FF2B5EF4-FFF2-40B4-BE49-F238E27FC236}">
                <a16:creationId xmlns:a16="http://schemas.microsoft.com/office/drawing/2014/main" id="{9896BA29-F1CC-4E4A-8226-D48FD79F21C5}"/>
              </a:ext>
            </a:extLst>
          </p:cNvPr>
          <p:cNvSpPr txBox="1"/>
          <p:nvPr/>
        </p:nvSpPr>
        <p:spPr>
          <a:xfrm>
            <a:off x="2506896" y="2921168"/>
            <a:ext cx="7292507" cy="1015663"/>
          </a:xfrm>
          <a:prstGeom prst="rect">
            <a:avLst/>
          </a:prstGeom>
          <a:noFill/>
        </p:spPr>
        <p:txBody>
          <a:bodyPr wrap="square" rtlCol="0">
            <a:spAutoFit/>
          </a:bodyPr>
          <a:lstStyle/>
          <a:p>
            <a:pPr algn="ctr"/>
            <a:r>
              <a:rPr kumimoji="1" lang="en-US" altLang="ja-JP" sz="6000" b="1" dirty="0">
                <a:solidFill>
                  <a:srgbClr val="00A6F8"/>
                </a:solidFill>
                <a:latin typeface="M PLUS 1p" panose="020B0502020203020207" pitchFamily="34" charset="-128"/>
                <a:ea typeface="M PLUS 1p" panose="020B0502020203020207" pitchFamily="34" charset="-128"/>
                <a:cs typeface="M PLUS 1p" panose="020B0502020203020207" pitchFamily="34" charset="-128"/>
              </a:rPr>
              <a:t>03-6633-2688</a:t>
            </a:r>
            <a:endParaRPr lang="en-US" altLang="ja-JP" sz="6000" b="1" dirty="0">
              <a:solidFill>
                <a:srgbClr val="00A6F8"/>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1" name="テキスト ボックス 30">
            <a:extLst>
              <a:ext uri="{FF2B5EF4-FFF2-40B4-BE49-F238E27FC236}">
                <a16:creationId xmlns:a16="http://schemas.microsoft.com/office/drawing/2014/main" id="{9AA66EF8-E9A1-7241-BC68-18AB3D94CD12}"/>
              </a:ext>
            </a:extLst>
          </p:cNvPr>
          <p:cNvSpPr txBox="1"/>
          <p:nvPr/>
        </p:nvSpPr>
        <p:spPr>
          <a:xfrm>
            <a:off x="2506896" y="4351058"/>
            <a:ext cx="7292507" cy="1200329"/>
          </a:xfrm>
          <a:prstGeom prst="rect">
            <a:avLst/>
          </a:prstGeom>
          <a:noFill/>
        </p:spPr>
        <p:txBody>
          <a:bodyPr wrap="square" rtlCol="0">
            <a:spAutoFit/>
          </a:bodyPr>
          <a:lstStyle/>
          <a:p>
            <a:pPr algn="ctr"/>
            <a:r>
              <a:rPr lang="ja-JP" altLang="en-US" sz="2400" b="1">
                <a:latin typeface="M PLUS 1p" panose="020B0502020203020207" pitchFamily="34" charset="-128"/>
                <a:ea typeface="M PLUS 1p" panose="020B0502020203020207" pitchFamily="34" charset="-128"/>
                <a:cs typeface="M PLUS 1p" panose="020B0502020203020207" pitchFamily="34" charset="-128"/>
              </a:rPr>
              <a:t>受付時間：月</a:t>
            </a:r>
            <a:r>
              <a:rPr lang="en-US" altLang="ja-JP" sz="2400" b="1" dirty="0">
                <a:latin typeface="M PLUS 1p" panose="020B0502020203020207" pitchFamily="34" charset="-128"/>
                <a:ea typeface="M PLUS 1p" panose="020B0502020203020207" pitchFamily="34" charset="-128"/>
                <a:cs typeface="M PLUS 1p" panose="020B0502020203020207" pitchFamily="34" charset="-128"/>
              </a:rPr>
              <a:t>〜</a:t>
            </a:r>
            <a:r>
              <a:rPr lang="ja-JP" altLang="en-US" sz="2400" b="1">
                <a:latin typeface="M PLUS 1p" panose="020B0502020203020207" pitchFamily="34" charset="-128"/>
                <a:ea typeface="M PLUS 1p" panose="020B0502020203020207" pitchFamily="34" charset="-128"/>
                <a:cs typeface="M PLUS 1p" panose="020B0502020203020207" pitchFamily="34" charset="-128"/>
              </a:rPr>
              <a:t>金</a:t>
            </a:r>
            <a:endParaRPr lang="en-US" altLang="ja-JP" sz="240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en-US" altLang="ja-JP" sz="2400" b="1" dirty="0">
                <a:latin typeface="M PLUS 1p" panose="020B0502020203020207" pitchFamily="34" charset="-128"/>
                <a:ea typeface="M PLUS 1p" panose="020B0502020203020207" pitchFamily="34" charset="-128"/>
                <a:cs typeface="M PLUS 1p" panose="020B0502020203020207" pitchFamily="34" charset="-128"/>
              </a:rPr>
              <a:t>10:00〜12:00</a:t>
            </a:r>
            <a:r>
              <a:rPr lang="ja-JP" altLang="en-US" sz="2400" b="1">
                <a:latin typeface="M PLUS 1p" panose="020B0502020203020207" pitchFamily="34" charset="-128"/>
                <a:ea typeface="M PLUS 1p" panose="020B0502020203020207" pitchFamily="34" charset="-128"/>
                <a:cs typeface="M PLUS 1p" panose="020B0502020203020207" pitchFamily="34" charset="-128"/>
              </a:rPr>
              <a:t>、</a:t>
            </a:r>
            <a:r>
              <a:rPr lang="en-US" altLang="ja-JP" sz="2400" b="1" dirty="0">
                <a:latin typeface="M PLUS 1p" panose="020B0502020203020207" pitchFamily="34" charset="-128"/>
                <a:ea typeface="M PLUS 1p" panose="020B0502020203020207" pitchFamily="34" charset="-128"/>
                <a:cs typeface="M PLUS 1p" panose="020B0502020203020207" pitchFamily="34" charset="-128"/>
              </a:rPr>
              <a:t>13:00〜17:30</a:t>
            </a:r>
          </a:p>
          <a:p>
            <a:pPr algn="ctr"/>
            <a:r>
              <a:rPr lang="en-US" altLang="ja-JP" sz="2400" b="1" dirty="0">
                <a:latin typeface="M PLUS 1p" panose="020B0502020203020207" pitchFamily="34" charset="-128"/>
                <a:ea typeface="M PLUS 1p" panose="020B0502020203020207" pitchFamily="34" charset="-128"/>
                <a:cs typeface="M PLUS 1p" panose="020B0502020203020207" pitchFamily="34" charset="-128"/>
              </a:rPr>
              <a:t>※</a:t>
            </a:r>
            <a:r>
              <a:rPr lang="ja-JP" altLang="en-US" sz="2400" b="1">
                <a:latin typeface="M PLUS 1p" panose="020B0502020203020207" pitchFamily="34" charset="-128"/>
                <a:ea typeface="M PLUS 1p" panose="020B0502020203020207" pitchFamily="34" charset="-128"/>
                <a:cs typeface="M PLUS 1p" panose="020B0502020203020207" pitchFamily="34" charset="-128"/>
              </a:rPr>
              <a:t>祝日・年末年始を除く</a:t>
            </a:r>
            <a:endParaRPr lang="en-US" altLang="ja-JP" sz="2400" b="1" dirty="0">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2291975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3FA78-B11E-0D47-9683-DC7234B9C2A1}"/>
              </a:ext>
            </a:extLst>
          </p:cNvPr>
          <p:cNvSpPr>
            <a:spLocks noGrp="1"/>
          </p:cNvSpPr>
          <p:nvPr>
            <p:ph type="title"/>
          </p:nvPr>
        </p:nvSpPr>
        <p:spPr/>
        <p:txBody>
          <a:bodyPr/>
          <a:lstStyle/>
          <a:p>
            <a:r>
              <a:rPr kumimoji="1" lang="ja-JP" altLang="en-US"/>
              <a:t>目次</a:t>
            </a:r>
          </a:p>
        </p:txBody>
      </p:sp>
      <p:sp>
        <p:nvSpPr>
          <p:cNvPr id="4" name="スライド番号プレースホルダー 3">
            <a:extLst>
              <a:ext uri="{FF2B5EF4-FFF2-40B4-BE49-F238E27FC236}">
                <a16:creationId xmlns:a16="http://schemas.microsoft.com/office/drawing/2014/main" id="{1270FE30-F63D-ED42-971B-7CFAA78CA91E}"/>
              </a:ext>
            </a:extLst>
          </p:cNvPr>
          <p:cNvSpPr>
            <a:spLocks noGrp="1"/>
          </p:cNvSpPr>
          <p:nvPr>
            <p:ph type="sldNum" sz="quarter" idx="12"/>
          </p:nvPr>
        </p:nvSpPr>
        <p:spPr/>
        <p:txBody>
          <a:bodyPr/>
          <a:lstStyle/>
          <a:p>
            <a:fld id="{7119817F-A942-A842-AA54-F186C5491701}" type="slidenum">
              <a:rPr lang="ja-JP" altLang="en-US" smtClean="0"/>
              <a:pPr/>
              <a:t>3</a:t>
            </a:fld>
            <a:endParaRPr lang="ja-JP" altLang="en-US"/>
          </a:p>
        </p:txBody>
      </p:sp>
      <p:sp>
        <p:nvSpPr>
          <p:cNvPr id="5" name="正方形/長方形 4">
            <a:extLst>
              <a:ext uri="{FF2B5EF4-FFF2-40B4-BE49-F238E27FC236}">
                <a16:creationId xmlns:a16="http://schemas.microsoft.com/office/drawing/2014/main" id="{96A73413-28DB-B946-972B-42FFE235FF9F}"/>
              </a:ext>
            </a:extLst>
          </p:cNvPr>
          <p:cNvSpPr>
            <a:spLocks noChangeAspect="1"/>
          </p:cNvSpPr>
          <p:nvPr/>
        </p:nvSpPr>
        <p:spPr>
          <a:xfrm>
            <a:off x="349958" y="2198160"/>
            <a:ext cx="688975" cy="688974"/>
          </a:xfrm>
          <a:prstGeom prst="rect">
            <a:avLst/>
          </a:prstGeom>
          <a:solidFill>
            <a:srgbClr val="00A6F8"/>
          </a:solidFill>
          <a:ln>
            <a:noFill/>
          </a:ln>
          <a:effectLst>
            <a:outerShdw blurRad="100607" dist="81557" dir="1380000" algn="ctr" rotWithShape="0">
              <a:schemeClr val="bg1">
                <a:lumMod val="6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8CFBC0D0-08CC-714E-A173-AD3CF9C56F21}"/>
              </a:ext>
            </a:extLst>
          </p:cNvPr>
          <p:cNvSpPr txBox="1"/>
          <p:nvPr/>
        </p:nvSpPr>
        <p:spPr>
          <a:xfrm>
            <a:off x="349957" y="2314904"/>
            <a:ext cx="671865" cy="523220"/>
          </a:xfrm>
          <a:prstGeom prst="rect">
            <a:avLst/>
          </a:prstGeom>
          <a:noFill/>
        </p:spPr>
        <p:txBody>
          <a:bodyPr wrap="square" rtlCol="0">
            <a:spAutoFit/>
          </a:bodyPr>
          <a:lstStyle/>
          <a:p>
            <a:pPr algn="ctr"/>
            <a:r>
              <a:rPr kumimoji="1" lang="en-US" altLang="ja-JP" sz="2800" b="1" dirty="0">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rPr>
              <a:t>1</a:t>
            </a:r>
            <a:endParaRPr kumimoji="1" lang="ja-JP" altLang="en-US" sz="2800" b="1">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endParaRPr>
          </a:p>
        </p:txBody>
      </p:sp>
      <p:sp>
        <p:nvSpPr>
          <p:cNvPr id="10" name="正方形/長方形 9">
            <a:extLst>
              <a:ext uri="{FF2B5EF4-FFF2-40B4-BE49-F238E27FC236}">
                <a16:creationId xmlns:a16="http://schemas.microsoft.com/office/drawing/2014/main" id="{A4F11DCC-92D7-FC4C-BF2C-634AC99F8A88}"/>
              </a:ext>
            </a:extLst>
          </p:cNvPr>
          <p:cNvSpPr>
            <a:spLocks noChangeAspect="1"/>
          </p:cNvSpPr>
          <p:nvPr/>
        </p:nvSpPr>
        <p:spPr>
          <a:xfrm>
            <a:off x="332850" y="3553886"/>
            <a:ext cx="688975" cy="688974"/>
          </a:xfrm>
          <a:prstGeom prst="rect">
            <a:avLst/>
          </a:prstGeom>
          <a:solidFill>
            <a:srgbClr val="00A6F8"/>
          </a:solidFill>
          <a:ln>
            <a:noFill/>
          </a:ln>
          <a:effectLst>
            <a:outerShdw blurRad="100607" dist="81557" dir="1380000" algn="ctr" rotWithShape="0">
              <a:schemeClr val="bg1">
                <a:lumMod val="6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987F8E3-F1EC-2A4B-8958-EC8CCDD0F4E4}"/>
              </a:ext>
            </a:extLst>
          </p:cNvPr>
          <p:cNvSpPr txBox="1"/>
          <p:nvPr/>
        </p:nvSpPr>
        <p:spPr>
          <a:xfrm>
            <a:off x="332849" y="3670630"/>
            <a:ext cx="671865" cy="523220"/>
          </a:xfrm>
          <a:prstGeom prst="rect">
            <a:avLst/>
          </a:prstGeom>
          <a:noFill/>
        </p:spPr>
        <p:txBody>
          <a:bodyPr wrap="square" rtlCol="0">
            <a:spAutoFit/>
          </a:bodyPr>
          <a:lstStyle/>
          <a:p>
            <a:pPr algn="ctr"/>
            <a:r>
              <a:rPr lang="en-US" altLang="ja-JP" sz="2800" b="1" dirty="0">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rPr>
              <a:t>2</a:t>
            </a:r>
            <a:endParaRPr kumimoji="1" lang="ja-JP" altLang="en-US" sz="2800" b="1">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endParaRPr>
          </a:p>
        </p:txBody>
      </p:sp>
      <p:sp>
        <p:nvSpPr>
          <p:cNvPr id="12" name="正方形/長方形 11">
            <a:extLst>
              <a:ext uri="{FF2B5EF4-FFF2-40B4-BE49-F238E27FC236}">
                <a16:creationId xmlns:a16="http://schemas.microsoft.com/office/drawing/2014/main" id="{0D05EDD4-CC74-5946-803D-02FEFD5C089D}"/>
              </a:ext>
            </a:extLst>
          </p:cNvPr>
          <p:cNvSpPr>
            <a:spLocks noChangeAspect="1"/>
          </p:cNvSpPr>
          <p:nvPr/>
        </p:nvSpPr>
        <p:spPr>
          <a:xfrm>
            <a:off x="330201" y="4958622"/>
            <a:ext cx="688975" cy="688974"/>
          </a:xfrm>
          <a:prstGeom prst="rect">
            <a:avLst/>
          </a:prstGeom>
          <a:solidFill>
            <a:srgbClr val="00A6F8"/>
          </a:solidFill>
          <a:ln>
            <a:noFill/>
          </a:ln>
          <a:effectLst>
            <a:outerShdw blurRad="100607" dist="81557" dir="1380000" algn="ctr" rotWithShape="0">
              <a:schemeClr val="bg1">
                <a:lumMod val="6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F2FFD80-15E0-CB4F-9755-9FA5BF795C95}"/>
              </a:ext>
            </a:extLst>
          </p:cNvPr>
          <p:cNvSpPr txBox="1"/>
          <p:nvPr/>
        </p:nvSpPr>
        <p:spPr>
          <a:xfrm>
            <a:off x="330200" y="5075366"/>
            <a:ext cx="671865" cy="523220"/>
          </a:xfrm>
          <a:prstGeom prst="rect">
            <a:avLst/>
          </a:prstGeom>
          <a:noFill/>
        </p:spPr>
        <p:txBody>
          <a:bodyPr wrap="square" rtlCol="0">
            <a:spAutoFit/>
          </a:bodyPr>
          <a:lstStyle/>
          <a:p>
            <a:pPr algn="ctr"/>
            <a:r>
              <a:rPr lang="en-US" altLang="ja-JP" sz="2800" b="1" dirty="0">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rPr>
              <a:t>3</a:t>
            </a:r>
            <a:endParaRPr kumimoji="1" lang="ja-JP" altLang="en-US" sz="2800" b="1">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endParaRPr>
          </a:p>
        </p:txBody>
      </p:sp>
      <p:sp>
        <p:nvSpPr>
          <p:cNvPr id="14" name="テキスト ボックス 13">
            <a:extLst>
              <a:ext uri="{FF2B5EF4-FFF2-40B4-BE49-F238E27FC236}">
                <a16:creationId xmlns:a16="http://schemas.microsoft.com/office/drawing/2014/main" id="{9F90A19E-04A9-574A-BD42-A840BA542768}"/>
              </a:ext>
            </a:extLst>
          </p:cNvPr>
          <p:cNvSpPr txBox="1"/>
          <p:nvPr/>
        </p:nvSpPr>
        <p:spPr>
          <a:xfrm>
            <a:off x="1211426" y="2161015"/>
            <a:ext cx="4687536" cy="830997"/>
          </a:xfrm>
          <a:prstGeom prst="rect">
            <a:avLst/>
          </a:prstGeom>
          <a:noFill/>
        </p:spPr>
        <p:txBody>
          <a:bodyPr wrap="square" rtlCol="0">
            <a:spAutoFit/>
          </a:bodyPr>
          <a:lstStyle/>
          <a:p>
            <a:r>
              <a:rPr lang="ja-JP" altLang="en-US" sz="2400">
                <a:latin typeface="M PLUS 1p Medium" panose="020B0502020203020207" pitchFamily="34" charset="-128"/>
                <a:ea typeface="M PLUS 1p Medium" panose="020B0502020203020207" pitchFamily="34" charset="-128"/>
                <a:cs typeface="M PLUS 1p Medium" panose="020B0502020203020207" pitchFamily="34" charset="-128"/>
              </a:rPr>
              <a:t>クラウド版とパッケージ版の</a:t>
            </a:r>
            <a:endParaRPr lang="en-US" altLang="ja-JP" sz="2400" dirty="0">
              <a:latin typeface="M PLUS 1p Medium" panose="020B0502020203020207" pitchFamily="34" charset="-128"/>
              <a:ea typeface="M PLUS 1p Medium" panose="020B0502020203020207" pitchFamily="34" charset="-128"/>
              <a:cs typeface="M PLUS 1p Medium" panose="020B0502020203020207" pitchFamily="34" charset="-128"/>
            </a:endParaRPr>
          </a:p>
          <a:p>
            <a:r>
              <a:rPr lang="ja-JP" altLang="en-US" sz="2400">
                <a:latin typeface="M PLUS 1p Medium" panose="020B0502020203020207" pitchFamily="34" charset="-128"/>
                <a:ea typeface="M PLUS 1p Medium" panose="020B0502020203020207" pitchFamily="34" charset="-128"/>
                <a:cs typeface="M PLUS 1p Medium" panose="020B0502020203020207" pitchFamily="34" charset="-128"/>
              </a:rPr>
              <a:t>比較ポイント</a:t>
            </a:r>
            <a:endParaRPr lang="en-US" altLang="ja-JP" sz="2400" dirty="0">
              <a:latin typeface="M PLUS 1p Medium" panose="020B0502020203020207" pitchFamily="34" charset="-128"/>
              <a:ea typeface="M PLUS 1p Medium" panose="020B0502020203020207" pitchFamily="34" charset="-128"/>
              <a:cs typeface="M PLUS 1p Medium" panose="020B0502020203020207" pitchFamily="34" charset="-128"/>
            </a:endParaRPr>
          </a:p>
        </p:txBody>
      </p:sp>
      <p:sp>
        <p:nvSpPr>
          <p:cNvPr id="15" name="テキスト ボックス 14">
            <a:extLst>
              <a:ext uri="{FF2B5EF4-FFF2-40B4-BE49-F238E27FC236}">
                <a16:creationId xmlns:a16="http://schemas.microsoft.com/office/drawing/2014/main" id="{624BE519-0943-9147-A179-2EA8F4A0FDA3}"/>
              </a:ext>
            </a:extLst>
          </p:cNvPr>
          <p:cNvSpPr txBox="1"/>
          <p:nvPr/>
        </p:nvSpPr>
        <p:spPr>
          <a:xfrm>
            <a:off x="1211426" y="3701407"/>
            <a:ext cx="4687536" cy="461665"/>
          </a:xfrm>
          <a:prstGeom prst="rect">
            <a:avLst/>
          </a:prstGeom>
          <a:noFill/>
        </p:spPr>
        <p:txBody>
          <a:bodyPr wrap="square" rtlCol="0">
            <a:spAutoFit/>
          </a:bodyPr>
          <a:lstStyle/>
          <a:p>
            <a:r>
              <a:rPr lang="ja-JP" altLang="en-US" sz="2400">
                <a:latin typeface="M PLUS 1p Medium" panose="020B0502020203020207" pitchFamily="34" charset="-128"/>
                <a:ea typeface="M PLUS 1p Medium" panose="020B0502020203020207" pitchFamily="34" charset="-128"/>
                <a:cs typeface="M PLUS 1p Medium" panose="020B0502020203020207" pitchFamily="34" charset="-128"/>
              </a:rPr>
              <a:t>クラウド版のメリット</a:t>
            </a:r>
            <a:endParaRPr lang="en-US" altLang="ja-JP" sz="2400" dirty="0">
              <a:latin typeface="M PLUS 1p Medium" panose="020B0502020203020207" pitchFamily="34" charset="-128"/>
              <a:ea typeface="M PLUS 1p Medium" panose="020B0502020203020207" pitchFamily="34" charset="-128"/>
              <a:cs typeface="M PLUS 1p Medium" panose="020B0502020203020207" pitchFamily="34" charset="-128"/>
            </a:endParaRPr>
          </a:p>
        </p:txBody>
      </p:sp>
      <p:sp>
        <p:nvSpPr>
          <p:cNvPr id="16" name="テキスト ボックス 15">
            <a:extLst>
              <a:ext uri="{FF2B5EF4-FFF2-40B4-BE49-F238E27FC236}">
                <a16:creationId xmlns:a16="http://schemas.microsoft.com/office/drawing/2014/main" id="{1494085F-9DD4-F447-8BB8-D38746102F2D}"/>
              </a:ext>
            </a:extLst>
          </p:cNvPr>
          <p:cNvSpPr txBox="1"/>
          <p:nvPr/>
        </p:nvSpPr>
        <p:spPr>
          <a:xfrm>
            <a:off x="1211426" y="4921477"/>
            <a:ext cx="4687536" cy="830997"/>
          </a:xfrm>
          <a:prstGeom prst="rect">
            <a:avLst/>
          </a:prstGeom>
          <a:noFill/>
        </p:spPr>
        <p:txBody>
          <a:bodyPr wrap="square" rtlCol="0">
            <a:spAutoFit/>
          </a:bodyPr>
          <a:lstStyle/>
          <a:p>
            <a:r>
              <a:rPr lang="ja-JP" altLang="en-US" sz="2400">
                <a:latin typeface="M PLUS 1p Medium" panose="020B0502020203020207" pitchFamily="34" charset="-128"/>
                <a:ea typeface="M PLUS 1p Medium" panose="020B0502020203020207" pitchFamily="34" charset="-128"/>
                <a:cs typeface="M PLUS 1p Medium" panose="020B0502020203020207" pitchFamily="34" charset="-128"/>
              </a:rPr>
              <a:t>パッケージ版からクラウド版へ</a:t>
            </a:r>
            <a:endParaRPr lang="en-US" altLang="ja-JP" sz="2400" dirty="0">
              <a:latin typeface="M PLUS 1p Medium" panose="020B0502020203020207" pitchFamily="34" charset="-128"/>
              <a:ea typeface="M PLUS 1p Medium" panose="020B0502020203020207" pitchFamily="34" charset="-128"/>
              <a:cs typeface="M PLUS 1p Medium" panose="020B0502020203020207" pitchFamily="34" charset="-128"/>
            </a:endParaRPr>
          </a:p>
          <a:p>
            <a:r>
              <a:rPr lang="ja-JP" altLang="en-US" sz="2400">
                <a:latin typeface="M PLUS 1p Medium" panose="020B0502020203020207" pitchFamily="34" charset="-128"/>
                <a:ea typeface="M PLUS 1p Medium" panose="020B0502020203020207" pitchFamily="34" charset="-128"/>
                <a:cs typeface="M PLUS 1p Medium" panose="020B0502020203020207" pitchFamily="34" charset="-128"/>
              </a:rPr>
              <a:t>移行したお客様の声</a:t>
            </a:r>
            <a:endParaRPr lang="en-US" altLang="ja-JP" sz="2400" dirty="0">
              <a:latin typeface="M PLUS 1p Medium" panose="020B0502020203020207" pitchFamily="34" charset="-128"/>
              <a:ea typeface="M PLUS 1p Medium" panose="020B0502020203020207" pitchFamily="34" charset="-128"/>
              <a:cs typeface="M PLUS 1p Medium" panose="020B0502020203020207" pitchFamily="34" charset="-128"/>
            </a:endParaRPr>
          </a:p>
        </p:txBody>
      </p:sp>
      <p:sp>
        <p:nvSpPr>
          <p:cNvPr id="17" name="正方形/長方形 16">
            <a:extLst>
              <a:ext uri="{FF2B5EF4-FFF2-40B4-BE49-F238E27FC236}">
                <a16:creationId xmlns:a16="http://schemas.microsoft.com/office/drawing/2014/main" id="{FF09D086-F1E1-424B-AB51-0BEA8C87CA23}"/>
              </a:ext>
            </a:extLst>
          </p:cNvPr>
          <p:cNvSpPr>
            <a:spLocks noChangeAspect="1"/>
          </p:cNvSpPr>
          <p:nvPr/>
        </p:nvSpPr>
        <p:spPr>
          <a:xfrm>
            <a:off x="6370109" y="2198160"/>
            <a:ext cx="688975" cy="688974"/>
          </a:xfrm>
          <a:prstGeom prst="rect">
            <a:avLst/>
          </a:prstGeom>
          <a:solidFill>
            <a:srgbClr val="00A6F8"/>
          </a:solidFill>
          <a:ln>
            <a:noFill/>
          </a:ln>
          <a:effectLst>
            <a:outerShdw blurRad="100607" dist="81557" dir="1380000" algn="ctr" rotWithShape="0">
              <a:schemeClr val="bg1">
                <a:lumMod val="6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5A81427-AA24-DF46-8BD1-1770D878E6D9}"/>
              </a:ext>
            </a:extLst>
          </p:cNvPr>
          <p:cNvSpPr txBox="1"/>
          <p:nvPr/>
        </p:nvSpPr>
        <p:spPr>
          <a:xfrm>
            <a:off x="6370108" y="2314904"/>
            <a:ext cx="671865" cy="523220"/>
          </a:xfrm>
          <a:prstGeom prst="rect">
            <a:avLst/>
          </a:prstGeom>
          <a:noFill/>
        </p:spPr>
        <p:txBody>
          <a:bodyPr wrap="square" rtlCol="0">
            <a:spAutoFit/>
          </a:bodyPr>
          <a:lstStyle/>
          <a:p>
            <a:pPr algn="ctr"/>
            <a:r>
              <a:rPr kumimoji="1" lang="en-US" altLang="ja-JP" sz="2800" b="1" dirty="0">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rPr>
              <a:t>4</a:t>
            </a:r>
            <a:endParaRPr kumimoji="1" lang="ja-JP" altLang="en-US" sz="2800" b="1">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endParaRPr>
          </a:p>
        </p:txBody>
      </p:sp>
      <p:sp>
        <p:nvSpPr>
          <p:cNvPr id="19" name="正方形/長方形 18">
            <a:extLst>
              <a:ext uri="{FF2B5EF4-FFF2-40B4-BE49-F238E27FC236}">
                <a16:creationId xmlns:a16="http://schemas.microsoft.com/office/drawing/2014/main" id="{41649A92-C3CE-8F4C-AB3C-11698634373A}"/>
              </a:ext>
            </a:extLst>
          </p:cNvPr>
          <p:cNvSpPr>
            <a:spLocks noChangeAspect="1"/>
          </p:cNvSpPr>
          <p:nvPr/>
        </p:nvSpPr>
        <p:spPr>
          <a:xfrm>
            <a:off x="6353001" y="3553886"/>
            <a:ext cx="688975" cy="688974"/>
          </a:xfrm>
          <a:prstGeom prst="rect">
            <a:avLst/>
          </a:prstGeom>
          <a:solidFill>
            <a:srgbClr val="00A6F8"/>
          </a:solidFill>
          <a:ln>
            <a:noFill/>
          </a:ln>
          <a:effectLst>
            <a:outerShdw blurRad="100607" dist="81557" dir="1380000" algn="ctr" rotWithShape="0">
              <a:schemeClr val="bg1">
                <a:lumMod val="6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C8586A9-7005-6846-96E5-4E9313A231C1}"/>
              </a:ext>
            </a:extLst>
          </p:cNvPr>
          <p:cNvSpPr txBox="1"/>
          <p:nvPr/>
        </p:nvSpPr>
        <p:spPr>
          <a:xfrm>
            <a:off x="6353000" y="3670630"/>
            <a:ext cx="671865" cy="523220"/>
          </a:xfrm>
          <a:prstGeom prst="rect">
            <a:avLst/>
          </a:prstGeom>
          <a:noFill/>
        </p:spPr>
        <p:txBody>
          <a:bodyPr wrap="square" rtlCol="0">
            <a:spAutoFit/>
          </a:bodyPr>
          <a:lstStyle/>
          <a:p>
            <a:pPr algn="ctr"/>
            <a:r>
              <a:rPr kumimoji="1" lang="en-US" altLang="ja-JP" sz="2800" b="1" dirty="0">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rPr>
              <a:t>5</a:t>
            </a:r>
            <a:endParaRPr kumimoji="1" lang="ja-JP" altLang="en-US" sz="2800" b="1">
              <a:solidFill>
                <a:schemeClr val="bg1"/>
              </a:solidFill>
              <a:latin typeface="Hiragino Sans W7" panose="020B0400000000000000" pitchFamily="34" charset="-128"/>
              <a:ea typeface="Hiragino Sans W7" panose="020B0400000000000000" pitchFamily="34" charset="-128"/>
              <a:cs typeface="Mplus 1p ExtraBold" panose="020B0502020203020207" pitchFamily="34" charset="-128"/>
            </a:endParaRPr>
          </a:p>
        </p:txBody>
      </p:sp>
      <p:sp>
        <p:nvSpPr>
          <p:cNvPr id="21" name="テキスト ボックス 20">
            <a:extLst>
              <a:ext uri="{FF2B5EF4-FFF2-40B4-BE49-F238E27FC236}">
                <a16:creationId xmlns:a16="http://schemas.microsoft.com/office/drawing/2014/main" id="{EA60ADAD-87FD-0E45-B386-4B19027284CB}"/>
              </a:ext>
            </a:extLst>
          </p:cNvPr>
          <p:cNvSpPr txBox="1"/>
          <p:nvPr/>
        </p:nvSpPr>
        <p:spPr>
          <a:xfrm>
            <a:off x="7231576" y="2161015"/>
            <a:ext cx="4804483" cy="830997"/>
          </a:xfrm>
          <a:prstGeom prst="rect">
            <a:avLst/>
          </a:prstGeom>
          <a:noFill/>
        </p:spPr>
        <p:txBody>
          <a:bodyPr wrap="square" rtlCol="0">
            <a:spAutoFit/>
          </a:bodyPr>
          <a:lstStyle/>
          <a:p>
            <a:r>
              <a:rPr lang="ja-JP" altLang="en-US" sz="2400">
                <a:latin typeface="M PLUS 1p Medium" panose="020B0502020203020207" pitchFamily="34" charset="-128"/>
                <a:ea typeface="M PLUS 1p Medium" panose="020B0502020203020207" pitchFamily="34" charset="-128"/>
                <a:cs typeface="M PLUS 1p Medium" panose="020B0502020203020207" pitchFamily="34" charset="-128"/>
              </a:rPr>
              <a:t>パッケージ版からクラウド版への</a:t>
            </a:r>
            <a:endParaRPr lang="en-US" altLang="ja-JP" sz="2400" dirty="0">
              <a:latin typeface="M PLUS 1p Medium" panose="020B0502020203020207" pitchFamily="34" charset="-128"/>
              <a:ea typeface="M PLUS 1p Medium" panose="020B0502020203020207" pitchFamily="34" charset="-128"/>
              <a:cs typeface="M PLUS 1p Medium" panose="020B0502020203020207" pitchFamily="34" charset="-128"/>
            </a:endParaRPr>
          </a:p>
          <a:p>
            <a:r>
              <a:rPr lang="ja-JP" altLang="en-US" sz="2400">
                <a:latin typeface="M PLUS 1p Medium" panose="020B0502020203020207" pitchFamily="34" charset="-128"/>
                <a:ea typeface="M PLUS 1p Medium" panose="020B0502020203020207" pitchFamily="34" charset="-128"/>
                <a:cs typeface="M PLUS 1p Medium" panose="020B0502020203020207" pitchFamily="34" charset="-128"/>
              </a:rPr>
              <a:t>データ移行方法</a:t>
            </a:r>
            <a:endParaRPr lang="en-US" altLang="ja-JP" sz="2400" dirty="0">
              <a:latin typeface="M PLUS 1p Medium" panose="020B0502020203020207" pitchFamily="34" charset="-128"/>
              <a:ea typeface="M PLUS 1p Medium" panose="020B0502020203020207" pitchFamily="34" charset="-128"/>
              <a:cs typeface="M PLUS 1p Medium" panose="020B0502020203020207" pitchFamily="34" charset="-128"/>
            </a:endParaRPr>
          </a:p>
        </p:txBody>
      </p:sp>
      <p:sp>
        <p:nvSpPr>
          <p:cNvPr id="22" name="テキスト ボックス 21">
            <a:extLst>
              <a:ext uri="{FF2B5EF4-FFF2-40B4-BE49-F238E27FC236}">
                <a16:creationId xmlns:a16="http://schemas.microsoft.com/office/drawing/2014/main" id="{32377DF8-07EF-754F-BA6A-E073B3258668}"/>
              </a:ext>
            </a:extLst>
          </p:cNvPr>
          <p:cNvSpPr txBox="1"/>
          <p:nvPr/>
        </p:nvSpPr>
        <p:spPr>
          <a:xfrm>
            <a:off x="7231577" y="3701407"/>
            <a:ext cx="4687536" cy="461665"/>
          </a:xfrm>
          <a:prstGeom prst="rect">
            <a:avLst/>
          </a:prstGeom>
          <a:noFill/>
        </p:spPr>
        <p:txBody>
          <a:bodyPr wrap="square" rtlCol="0">
            <a:spAutoFit/>
          </a:bodyPr>
          <a:lstStyle/>
          <a:p>
            <a:r>
              <a:rPr lang="ja-JP" altLang="en-US" sz="2400">
                <a:latin typeface="M PLUS 1p Medium" panose="020B0502020203020207" pitchFamily="34" charset="-128"/>
                <a:ea typeface="M PLUS 1p Medium" panose="020B0502020203020207" pitchFamily="34" charset="-128"/>
                <a:cs typeface="M PLUS 1p Medium" panose="020B0502020203020207" pitchFamily="34" charset="-128"/>
              </a:rPr>
              <a:t>お問い合わせ</a:t>
            </a:r>
            <a:endParaRPr lang="en-US" altLang="ja-JP" sz="2400" dirty="0">
              <a:latin typeface="M PLUS 1p Medium" panose="020B0502020203020207" pitchFamily="34" charset="-128"/>
              <a:ea typeface="M PLUS 1p Medium" panose="020B0502020203020207" pitchFamily="34" charset="-128"/>
              <a:cs typeface="M PLUS 1p Medium" panose="020B0502020203020207" pitchFamily="34" charset="-128"/>
            </a:endParaRPr>
          </a:p>
        </p:txBody>
      </p:sp>
      <p:pic>
        <p:nvPicPr>
          <p:cNvPr id="26" name="図 25">
            <a:extLst>
              <a:ext uri="{FF2B5EF4-FFF2-40B4-BE49-F238E27FC236}">
                <a16:creationId xmlns:a16="http://schemas.microsoft.com/office/drawing/2014/main" id="{7AEE1693-BADF-F04D-9526-D9FB456F88D3}"/>
              </a:ext>
            </a:extLst>
          </p:cNvPr>
          <p:cNvPicPr>
            <a:picLocks noChangeAspect="1"/>
          </p:cNvPicPr>
          <p:nvPr/>
        </p:nvPicPr>
        <p:blipFill>
          <a:blip r:embed="rId2"/>
          <a:stretch>
            <a:fillRect/>
          </a:stretch>
        </p:blipFill>
        <p:spPr>
          <a:xfrm>
            <a:off x="8668903" y="4131579"/>
            <a:ext cx="3319891" cy="2589896"/>
          </a:xfrm>
          <a:prstGeom prst="rect">
            <a:avLst/>
          </a:prstGeom>
        </p:spPr>
      </p:pic>
    </p:spTree>
    <p:extLst>
      <p:ext uri="{BB962C8B-B14F-4D97-AF65-F5344CB8AC3E}">
        <p14:creationId xmlns:p14="http://schemas.microsoft.com/office/powerpoint/2010/main" val="189244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0302F1A-CEB0-564F-AEDE-234797A76828}"/>
              </a:ext>
            </a:extLst>
          </p:cNvPr>
          <p:cNvSpPr>
            <a:spLocks noGrp="1"/>
          </p:cNvSpPr>
          <p:nvPr>
            <p:ph type="subTitle" idx="1"/>
          </p:nvPr>
        </p:nvSpPr>
        <p:spPr>
          <a:xfrm>
            <a:off x="1221287" y="2597124"/>
            <a:ext cx="9749425" cy="1655762"/>
          </a:xfrm>
        </p:spPr>
        <p:txBody>
          <a:bodyPr/>
          <a:lstStyle/>
          <a:p>
            <a:r>
              <a:rPr lang="ja-JP" altLang="en-US" sz="4800" b="1">
                <a:latin typeface="M PLUS 1p" panose="020B0502020203020207" pitchFamily="34" charset="-128"/>
                <a:ea typeface="M PLUS 1p" panose="020B0502020203020207" pitchFamily="34" charset="-128"/>
                <a:cs typeface="M PLUS 1p" panose="020B0502020203020207" pitchFamily="34" charset="-128"/>
              </a:rPr>
              <a:t>クラウド版とパッケージ版の</a:t>
            </a:r>
            <a:endParaRPr lang="en-US" altLang="ja-JP" sz="4800" b="1" dirty="0">
              <a:latin typeface="M PLUS 1p" panose="020B0502020203020207" pitchFamily="34" charset="-128"/>
              <a:ea typeface="M PLUS 1p" panose="020B0502020203020207" pitchFamily="34" charset="-128"/>
              <a:cs typeface="M PLUS 1p" panose="020B0502020203020207" pitchFamily="34" charset="-128"/>
            </a:endParaRPr>
          </a:p>
          <a:p>
            <a:r>
              <a:rPr kumimoji="1" lang="ja-JP" altLang="en-US" sz="4800" b="1">
                <a:latin typeface="M PLUS 1p" panose="020B0502020203020207" pitchFamily="34" charset="-128"/>
                <a:ea typeface="M PLUS 1p" panose="020B0502020203020207" pitchFamily="34" charset="-128"/>
                <a:cs typeface="M PLUS 1p" panose="020B0502020203020207" pitchFamily="34" charset="-128"/>
              </a:rPr>
              <a:t>比較ポイント</a:t>
            </a:r>
          </a:p>
        </p:txBody>
      </p:sp>
    </p:spTree>
    <p:extLst>
      <p:ext uri="{BB962C8B-B14F-4D97-AF65-F5344CB8AC3E}">
        <p14:creationId xmlns:p14="http://schemas.microsoft.com/office/powerpoint/2010/main" val="1209365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446229-1FB9-A64D-8594-FA7D1D1F3710}"/>
              </a:ext>
            </a:extLst>
          </p:cNvPr>
          <p:cNvSpPr>
            <a:spLocks noGrp="1"/>
          </p:cNvSpPr>
          <p:nvPr>
            <p:ph type="title"/>
          </p:nvPr>
        </p:nvSpPr>
        <p:spPr>
          <a:xfrm>
            <a:off x="330200" y="227013"/>
            <a:ext cx="8780346" cy="688975"/>
          </a:xfrm>
        </p:spPr>
        <p:txBody>
          <a:bodyPr/>
          <a:lstStyle/>
          <a:p>
            <a:r>
              <a:rPr lang="ja-JP" altLang="en-US">
                <a:latin typeface="M PLUS 1p" panose="020B0502020203020207" pitchFamily="34" charset="-128"/>
                <a:ea typeface="M PLUS 1p" panose="020B0502020203020207" pitchFamily="34" charset="-128"/>
                <a:cs typeface="M PLUS 1p" panose="020B0502020203020207" pitchFamily="34" charset="-128"/>
              </a:rPr>
              <a:t>クラウド版とパッケージ版の比較ポイント</a:t>
            </a: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コンテンツ プレースホルダー 2">
            <a:extLst>
              <a:ext uri="{FF2B5EF4-FFF2-40B4-BE49-F238E27FC236}">
                <a16:creationId xmlns:a16="http://schemas.microsoft.com/office/drawing/2014/main" id="{4865824E-78AD-0F4E-9BC3-9DB7A81BBC0D}"/>
              </a:ext>
            </a:extLst>
          </p:cNvPr>
          <p:cNvSpPr>
            <a:spLocks noGrp="1"/>
          </p:cNvSpPr>
          <p:nvPr>
            <p:ph idx="1"/>
          </p:nvPr>
        </p:nvSpPr>
        <p:spPr>
          <a:xfrm>
            <a:off x="330200" y="1435894"/>
            <a:ext cx="11645900" cy="5103018"/>
          </a:xfrm>
        </p:spPr>
        <p:txBody>
          <a:bodyPr/>
          <a:lstStyle/>
          <a:p>
            <a:pPr marL="0" indent="0">
              <a:buNone/>
            </a:pPr>
            <a:r>
              <a:rPr kumimoji="1" lang="ja-JP" altLang="en-US" sz="2000">
                <a:latin typeface="M PLUS 1p Medium" panose="020B0502020203020207" pitchFamily="34" charset="-128"/>
                <a:ea typeface="M PLUS 1p Medium" panose="020B0502020203020207" pitchFamily="34" charset="-128"/>
                <a:cs typeface="M PLUS 1p Medium" panose="020B0502020203020207" pitchFamily="34" charset="-128"/>
              </a:rPr>
              <a:t>クラウド版とパッケージ版の違いを、「コスト」「運用」「機能」の３つのポイントにわけて</a:t>
            </a:r>
            <a:endParaRPr kumimoji="1" lang="en-US" altLang="ja-JP" sz="2000" dirty="0">
              <a:latin typeface="M PLUS 1p Medium" panose="020B0502020203020207" pitchFamily="34" charset="-128"/>
              <a:ea typeface="M PLUS 1p Medium" panose="020B0502020203020207" pitchFamily="34" charset="-128"/>
              <a:cs typeface="M PLUS 1p Medium" panose="020B0502020203020207" pitchFamily="34" charset="-128"/>
            </a:endParaRPr>
          </a:p>
          <a:p>
            <a:pPr marL="0" indent="0">
              <a:buNone/>
            </a:pPr>
            <a:r>
              <a:rPr lang="ja-JP" altLang="en-US" sz="2000">
                <a:latin typeface="M PLUS 1p Medium" panose="020B0502020203020207" pitchFamily="34" charset="-128"/>
                <a:ea typeface="M PLUS 1p Medium" panose="020B0502020203020207" pitchFamily="34" charset="-128"/>
                <a:cs typeface="M PLUS 1p Medium" panose="020B0502020203020207" pitchFamily="34" charset="-128"/>
              </a:rPr>
              <a:t>ご紹介いたします。</a:t>
            </a:r>
            <a:endParaRPr kumimoji="1" lang="ja-JP" altLang="en-US" sz="2000">
              <a:latin typeface="M PLUS 1p Medium" panose="020B0502020203020207" pitchFamily="34" charset="-128"/>
              <a:ea typeface="M PLUS 1p Medium" panose="020B0502020203020207" pitchFamily="34" charset="-128"/>
              <a:cs typeface="M PLUS 1p Medium" panose="020B0502020203020207" pitchFamily="34" charset="-128"/>
            </a:endParaRPr>
          </a:p>
        </p:txBody>
      </p:sp>
      <p:sp>
        <p:nvSpPr>
          <p:cNvPr id="4" name="スライド番号プレースホルダー 3">
            <a:extLst>
              <a:ext uri="{FF2B5EF4-FFF2-40B4-BE49-F238E27FC236}">
                <a16:creationId xmlns:a16="http://schemas.microsoft.com/office/drawing/2014/main" id="{C8364F46-8EC7-4643-B207-81789A476C0F}"/>
              </a:ext>
            </a:extLst>
          </p:cNvPr>
          <p:cNvSpPr>
            <a:spLocks noGrp="1"/>
          </p:cNvSpPr>
          <p:nvPr>
            <p:ph type="sldNum" sz="quarter" idx="12"/>
          </p:nvPr>
        </p:nvSpPr>
        <p:spPr/>
        <p:txBody>
          <a:bodyPr/>
          <a:lstStyle/>
          <a:p>
            <a:fld id="{7119817F-A942-A842-AA54-F186C5491701}" type="slidenum">
              <a:rPr lang="ja-JP" altLang="en-US" smtClean="0"/>
              <a:pPr/>
              <a:t>5</a:t>
            </a:fld>
            <a:endParaRPr lang="ja-JP" altLang="en-US"/>
          </a:p>
        </p:txBody>
      </p:sp>
      <p:sp>
        <p:nvSpPr>
          <p:cNvPr id="17" name="正方形/長方形 16">
            <a:extLst>
              <a:ext uri="{FF2B5EF4-FFF2-40B4-BE49-F238E27FC236}">
                <a16:creationId xmlns:a16="http://schemas.microsoft.com/office/drawing/2014/main" id="{05DA276E-0345-444F-AE59-257168A18A27}"/>
              </a:ext>
            </a:extLst>
          </p:cNvPr>
          <p:cNvSpPr/>
          <p:nvPr/>
        </p:nvSpPr>
        <p:spPr>
          <a:xfrm>
            <a:off x="2906358" y="2631228"/>
            <a:ext cx="6379284" cy="1054249"/>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コストについて</a:t>
            </a:r>
            <a:endParaRPr kumimoji="1" lang="ja-JP" altLang="en-US" sz="3600" b="1" dirty="0"/>
          </a:p>
        </p:txBody>
      </p:sp>
      <p:sp>
        <p:nvSpPr>
          <p:cNvPr id="18" name="正方形/長方形 17">
            <a:extLst>
              <a:ext uri="{FF2B5EF4-FFF2-40B4-BE49-F238E27FC236}">
                <a16:creationId xmlns:a16="http://schemas.microsoft.com/office/drawing/2014/main" id="{A3273204-52EB-F94F-83ED-3D8B79C51827}"/>
              </a:ext>
            </a:extLst>
          </p:cNvPr>
          <p:cNvSpPr/>
          <p:nvPr/>
        </p:nvSpPr>
        <p:spPr>
          <a:xfrm>
            <a:off x="2906358" y="3895792"/>
            <a:ext cx="6379284" cy="1054249"/>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導入・運用について</a:t>
            </a:r>
            <a:endParaRPr kumimoji="1" lang="ja-JP" altLang="en-US" sz="3600" b="1" dirty="0"/>
          </a:p>
        </p:txBody>
      </p:sp>
      <p:sp>
        <p:nvSpPr>
          <p:cNvPr id="24" name="正方形/長方形 23">
            <a:extLst>
              <a:ext uri="{FF2B5EF4-FFF2-40B4-BE49-F238E27FC236}">
                <a16:creationId xmlns:a16="http://schemas.microsoft.com/office/drawing/2014/main" id="{C1107177-FDCB-0241-A6E6-D3F26B9055A5}"/>
              </a:ext>
            </a:extLst>
          </p:cNvPr>
          <p:cNvSpPr/>
          <p:nvPr/>
        </p:nvSpPr>
        <p:spPr>
          <a:xfrm>
            <a:off x="2906358" y="5146639"/>
            <a:ext cx="6379284" cy="1054249"/>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a:t>機能について</a:t>
            </a:r>
            <a:endParaRPr kumimoji="1" lang="ja-JP" altLang="en-US" sz="3600" b="1" dirty="0"/>
          </a:p>
        </p:txBody>
      </p:sp>
    </p:spTree>
    <p:extLst>
      <p:ext uri="{BB962C8B-B14F-4D97-AF65-F5344CB8AC3E}">
        <p14:creationId xmlns:p14="http://schemas.microsoft.com/office/powerpoint/2010/main" val="169983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比較ポイント：コストについて（</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1/3</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pPr/>
              <a:t>6</a:t>
            </a:fld>
            <a:endParaRPr lang="ja-JP" altLang="en-US"/>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plus 1p Bold" panose="020B0502020203020207" pitchFamily="34" charset="-128"/>
                <a:ea typeface="Mplus 1p Bold" panose="020B0502020203020207" pitchFamily="34" charset="-128"/>
                <a:cs typeface="Mplus 1p Bold"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plus 1p Bold" panose="020B0502020203020207" pitchFamily="34" charset="-128"/>
                <a:ea typeface="Mplus 1p Bold" panose="020B0502020203020207" pitchFamily="34" charset="-128"/>
                <a:cs typeface="Mplus 1p Bold"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38211"/>
            <a:ext cx="2602571" cy="825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plus 1p Bold" panose="020B0502020203020207" pitchFamily="34" charset="-128"/>
                <a:ea typeface="Mplus 1p Bold" panose="020B0502020203020207" pitchFamily="34" charset="-128"/>
                <a:cs typeface="Mplus 1p Bold" panose="020B0502020203020207" pitchFamily="34" charset="-128"/>
              </a:rPr>
              <a:t>利用料</a:t>
            </a: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38210"/>
            <a:ext cx="4163121" cy="3634593"/>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1</a:t>
            </a:r>
            <a:r>
              <a:rPr lang="ja-JP" altLang="en-US">
                <a:solidFill>
                  <a:schemeClr val="tx1"/>
                </a:solidFill>
                <a:latin typeface="M PLUS 1p" panose="020B0502020203020207" pitchFamily="34" charset="-128"/>
                <a:ea typeface="M PLUS 1p" panose="020B0502020203020207" pitchFamily="34" charset="-128"/>
                <a:cs typeface="M PLUS 1p" panose="020B0502020203020207" pitchFamily="34" charset="-128"/>
              </a:rPr>
              <a:t>ユーザー</a:t>
            </a:r>
            <a:r>
              <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2400">
                <a:solidFill>
                  <a:srgbClr val="F03D61"/>
                </a:solidFill>
                <a:latin typeface="M PLUS 1p" panose="020B0502020203020207" pitchFamily="34" charset="-128"/>
                <a:ea typeface="M PLUS 1p" panose="020B0502020203020207" pitchFamily="34" charset="-128"/>
                <a:cs typeface="M PLUS 1p" panose="020B0502020203020207" pitchFamily="34" charset="-128"/>
              </a:rPr>
              <a:t>月額</a:t>
            </a:r>
            <a:r>
              <a:rPr lang="en-US" altLang="ja-JP" sz="3200" b="1" dirty="0">
                <a:solidFill>
                  <a:srgbClr val="F03D61"/>
                </a:solidFill>
                <a:latin typeface="M PLUS 1p" panose="020B0502020203020207" pitchFamily="34" charset="-128"/>
                <a:ea typeface="M PLUS 1p" panose="020B0502020203020207" pitchFamily="34" charset="-128"/>
                <a:cs typeface="M PLUS 1p" panose="020B0502020203020207" pitchFamily="34" charset="-128"/>
              </a:rPr>
              <a:t>500</a:t>
            </a: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円</a:t>
            </a:r>
            <a:r>
              <a:rPr lang="en-US" altLang="ja-JP" sz="2400" dirty="0">
                <a:solidFill>
                  <a:srgbClr val="F03D61"/>
                </a:solidFill>
                <a:latin typeface="M PLUS 1p" panose="020B0502020203020207" pitchFamily="34" charset="-128"/>
                <a:ea typeface="M PLUS 1p" panose="020B0502020203020207" pitchFamily="34" charset="-128"/>
                <a:cs typeface="M PLUS 1p" panose="020B0502020203020207" pitchFamily="34" charset="-128"/>
              </a:rPr>
              <a:t>〜</a:t>
            </a:r>
            <a:endParaRPr lang="en-US" altLang="ja-JP" dirty="0">
              <a:solidFill>
                <a:srgbClr val="F03D61"/>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a:solidFill>
                  <a:schemeClr val="tx1"/>
                </a:solidFill>
                <a:latin typeface="M PLUS 1p" panose="020B0502020203020207" pitchFamily="34" charset="-128"/>
                <a:ea typeface="M PLUS 1p" panose="020B0502020203020207" pitchFamily="34" charset="-128"/>
                <a:cs typeface="M PLUS 1p" panose="020B0502020203020207" pitchFamily="34" charset="-128"/>
              </a:rPr>
              <a:t>または</a:t>
            </a:r>
            <a:r>
              <a:rPr lang="en-US" altLang="ja-JP" sz="140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1</a:t>
            </a:r>
            <a:r>
              <a:rPr lang="ja-JP" altLang="en-US" sz="1400">
                <a:solidFill>
                  <a:schemeClr val="tx1"/>
                </a:solidFill>
                <a:latin typeface="M PLUS 1p" panose="020B0502020203020207" pitchFamily="34" charset="-128"/>
                <a:ea typeface="M PLUS 1p" panose="020B0502020203020207" pitchFamily="34" charset="-128"/>
                <a:cs typeface="M PLUS 1p" panose="020B0502020203020207" pitchFamily="34" charset="-128"/>
              </a:rPr>
              <a:t>ユーザー</a:t>
            </a:r>
            <a:r>
              <a:rPr lang="en-US" altLang="ja-JP" sz="140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r>
              <a:rPr lang="ja-JP" altLang="en-US">
                <a:solidFill>
                  <a:schemeClr val="tx1"/>
                </a:solidFill>
                <a:latin typeface="M PLUS 1p" panose="020B0502020203020207" pitchFamily="34" charset="-128"/>
                <a:ea typeface="M PLUS 1p" panose="020B0502020203020207" pitchFamily="34" charset="-128"/>
                <a:cs typeface="M PLUS 1p" panose="020B0502020203020207" pitchFamily="34" charset="-128"/>
              </a:rPr>
              <a:t>年額</a:t>
            </a:r>
            <a:r>
              <a:rPr lang="en-US" altLang="ja-JP" sz="2400"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5,880</a:t>
            </a:r>
            <a:r>
              <a:rPr lang="ja-JP" altLang="en-US">
                <a:solidFill>
                  <a:schemeClr val="tx1"/>
                </a:solidFill>
                <a:latin typeface="M PLUS 1p" panose="020B0502020203020207" pitchFamily="34" charset="-128"/>
                <a:ea typeface="M PLUS 1p" panose="020B0502020203020207" pitchFamily="34" charset="-128"/>
                <a:cs typeface="M PLUS 1p" panose="020B0502020203020207" pitchFamily="34" charset="-128"/>
              </a:rPr>
              <a:t>円</a:t>
            </a:r>
            <a:r>
              <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rPr>
              <a:t>〜</a:t>
            </a:r>
          </a:p>
        </p:txBody>
      </p:sp>
      <p:sp>
        <p:nvSpPr>
          <p:cNvPr id="12" name="正方形/長方形 11">
            <a:extLst>
              <a:ext uri="{FF2B5EF4-FFF2-40B4-BE49-F238E27FC236}">
                <a16:creationId xmlns:a16="http://schemas.microsoft.com/office/drawing/2014/main" id="{42747643-2C9E-C642-92A6-9DC763AB74F6}"/>
              </a:ext>
            </a:extLst>
          </p:cNvPr>
          <p:cNvSpPr/>
          <p:nvPr/>
        </p:nvSpPr>
        <p:spPr>
          <a:xfrm>
            <a:off x="3375103" y="3508016"/>
            <a:ext cx="4163121" cy="1446550"/>
          </a:xfrm>
          <a:prstGeom prst="rect">
            <a:avLst/>
          </a:prstGeom>
        </p:spPr>
        <p:txBody>
          <a:bodyPr wrap="square">
            <a:spAutoFit/>
          </a:bodyPr>
          <a:lstStyle/>
          <a:p>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・月額または年額でのお支払いとなります</a:t>
            </a:r>
          </a:p>
          <a:p>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・別途初期費用はかかりません</a:t>
            </a:r>
            <a:endPar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・最低契約期間</a:t>
            </a:r>
            <a:r>
              <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1</a:t>
            </a:r>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ヵ月</a:t>
            </a:r>
            <a:r>
              <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p>
          <a:p>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・最低</a:t>
            </a:r>
            <a:r>
              <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5</a:t>
            </a:r>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ユーザー</a:t>
            </a:r>
            <a:r>
              <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p>
          <a:p>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100">
                <a:latin typeface="M PLUS 1p" panose="020B0502020203020207" pitchFamily="34" charset="-128"/>
                <a:ea typeface="M PLUS 1p" panose="020B0502020203020207" pitchFamily="34" charset="-128"/>
                <a:cs typeface="M PLUS 1p" panose="020B0502020203020207" pitchFamily="34" charset="-128"/>
              </a:rPr>
              <a:t>ユーザー数</a:t>
            </a:r>
            <a:r>
              <a:rPr lang="en-US" altLang="ja-JP" sz="1100" dirty="0">
                <a:latin typeface="M PLUS 1p" panose="020B0502020203020207" pitchFamily="34" charset="-128"/>
                <a:ea typeface="M PLUS 1p" panose="020B0502020203020207" pitchFamily="34" charset="-128"/>
                <a:cs typeface="M PLUS 1p" panose="020B0502020203020207" pitchFamily="34" charset="-128"/>
              </a:rPr>
              <a:t>×5GB</a:t>
            </a:r>
            <a:r>
              <a:rPr lang="ja-JP" altLang="en-US" sz="1100">
                <a:latin typeface="M PLUS 1p" panose="020B0502020203020207" pitchFamily="34" charset="-128"/>
                <a:ea typeface="M PLUS 1p" panose="020B0502020203020207" pitchFamily="34" charset="-128"/>
                <a:cs typeface="M PLUS 1p" panose="020B0502020203020207" pitchFamily="34" charset="-128"/>
              </a:rPr>
              <a:t>分のディスク容量をご利用いただける</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r>
              <a:rPr lang="ja-JP" altLang="en-US" sz="1100">
                <a:latin typeface="M PLUS 1p" panose="020B0502020203020207" pitchFamily="34" charset="-128"/>
                <a:ea typeface="M PLUS 1p" panose="020B0502020203020207" pitchFamily="34" charset="-128"/>
                <a:cs typeface="M PLUS 1p" panose="020B0502020203020207" pitchFamily="34" charset="-128"/>
              </a:rPr>
              <a:t>　他、ドメインごとに</a:t>
            </a:r>
            <a:r>
              <a:rPr lang="en-US" altLang="ja-JP" sz="1100" dirty="0">
                <a:latin typeface="M PLUS 1p" panose="020B0502020203020207" pitchFamily="34" charset="-128"/>
                <a:ea typeface="M PLUS 1p" panose="020B0502020203020207" pitchFamily="34" charset="-128"/>
                <a:cs typeface="M PLUS 1p" panose="020B0502020203020207" pitchFamily="34" charset="-128"/>
              </a:rPr>
              <a:t>10GB</a:t>
            </a:r>
            <a:r>
              <a:rPr lang="ja-JP" altLang="en-US" sz="1100">
                <a:latin typeface="M PLUS 1p" panose="020B0502020203020207" pitchFamily="34" charset="-128"/>
                <a:ea typeface="M PLUS 1p" panose="020B0502020203020207" pitchFamily="34" charset="-128"/>
                <a:cs typeface="M PLUS 1p" panose="020B0502020203020207" pitchFamily="34" charset="-128"/>
              </a:rPr>
              <a:t> </a:t>
            </a:r>
            <a:r>
              <a:rPr lang="en-US" altLang="ja-JP" sz="1100" dirty="0">
                <a:latin typeface="M PLUS 1p" panose="020B0502020203020207" pitchFamily="34" charset="-128"/>
                <a:ea typeface="M PLUS 1p" panose="020B0502020203020207" pitchFamily="34" charset="-128"/>
                <a:cs typeface="M PLUS 1p" panose="020B0502020203020207" pitchFamily="34" charset="-128"/>
              </a:rPr>
              <a:t>\1,000/</a:t>
            </a:r>
            <a:r>
              <a:rPr lang="ja-JP" altLang="en-US" sz="1100">
                <a:latin typeface="M PLUS 1p" panose="020B0502020203020207" pitchFamily="34" charset="-128"/>
                <a:ea typeface="M PLUS 1p" panose="020B0502020203020207" pitchFamily="34" charset="-128"/>
                <a:cs typeface="M PLUS 1p" panose="020B0502020203020207" pitchFamily="34" charset="-128"/>
              </a:rPr>
              <a:t>月で追加できます</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endPar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endPar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38209"/>
            <a:ext cx="4163121" cy="3634594"/>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plus 1p Medium" panose="020B0502020203020207" pitchFamily="34" charset="-128"/>
              <a:ea typeface="Mplus 1p Medium" panose="020B0502020203020207" pitchFamily="34" charset="-128"/>
              <a:cs typeface="Mplus 1p Medium" panose="020B0502020203020207" pitchFamily="34" charset="-128"/>
            </a:endParaRPr>
          </a:p>
        </p:txBody>
      </p:sp>
      <p:sp>
        <p:nvSpPr>
          <p:cNvPr id="14" name="角丸四角形 13">
            <a:extLst>
              <a:ext uri="{FF2B5EF4-FFF2-40B4-BE49-F238E27FC236}">
                <a16:creationId xmlns:a16="http://schemas.microsoft.com/office/drawing/2014/main" id="{DD251EC5-3440-5048-A8E2-DCB8E64BD92F}"/>
              </a:ext>
            </a:extLst>
          </p:cNvPr>
          <p:cNvSpPr/>
          <p:nvPr/>
        </p:nvSpPr>
        <p:spPr>
          <a:xfrm>
            <a:off x="7538224" y="2292229"/>
            <a:ext cx="1137425" cy="291686"/>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t>初年度</a:t>
            </a:r>
          </a:p>
        </p:txBody>
      </p:sp>
      <p:sp>
        <p:nvSpPr>
          <p:cNvPr id="16" name="正方形/長方形 15">
            <a:extLst>
              <a:ext uri="{FF2B5EF4-FFF2-40B4-BE49-F238E27FC236}">
                <a16:creationId xmlns:a16="http://schemas.microsoft.com/office/drawing/2014/main" id="{8BF17E77-9BF2-E246-B286-316209B4F035}"/>
              </a:ext>
            </a:extLst>
          </p:cNvPr>
          <p:cNvSpPr/>
          <p:nvPr/>
        </p:nvSpPr>
        <p:spPr>
          <a:xfrm>
            <a:off x="8675649" y="2307267"/>
            <a:ext cx="2585250" cy="307777"/>
          </a:xfrm>
          <a:prstGeom prst="rect">
            <a:avLst/>
          </a:prstGeom>
        </p:spPr>
        <p:txBody>
          <a:bodyPr wrap="square">
            <a:spAutoFit/>
          </a:bodyPr>
          <a:lstStyle/>
          <a:p>
            <a:r>
              <a:rPr lang="ja-JP" altLang="en-US" sz="1400" b="1">
                <a:solidFill>
                  <a:srgbClr val="2C363C"/>
                </a:solidFill>
                <a:latin typeface="M PLUS 1p" panose="020B0502020203020207" pitchFamily="34" charset="-128"/>
                <a:ea typeface="M PLUS 1p" panose="020B0502020203020207" pitchFamily="34" charset="-128"/>
                <a:cs typeface="M PLUS 1p" panose="020B0502020203020207" pitchFamily="34" charset="-128"/>
              </a:rPr>
              <a:t>新規ライセンス</a:t>
            </a:r>
            <a:r>
              <a:rPr lang="en-US" altLang="ja-JP" sz="1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10</a:t>
            </a:r>
            <a:r>
              <a:rPr lang="ja-JP" altLang="en-US" sz="14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ユーザー</a:t>
            </a:r>
            <a:endParaRPr lang="ja-JP" altLang="en-US" sz="1400" b="1">
              <a:latin typeface="M PLUS 1p" panose="020B0502020203020207" pitchFamily="34" charset="-128"/>
              <a:ea typeface="M PLUS 1p" panose="020B0502020203020207" pitchFamily="34" charset="-128"/>
              <a:cs typeface="M PLUS 1p" panose="020B0502020203020207" pitchFamily="34" charset="-128"/>
            </a:endParaRPr>
          </a:p>
        </p:txBody>
      </p:sp>
      <p:sp>
        <p:nvSpPr>
          <p:cNvPr id="17" name="正方形/長方形 16">
            <a:extLst>
              <a:ext uri="{FF2B5EF4-FFF2-40B4-BE49-F238E27FC236}">
                <a16:creationId xmlns:a16="http://schemas.microsoft.com/office/drawing/2014/main" id="{C94A01EB-8A5F-2244-922E-262BB96EE759}"/>
              </a:ext>
            </a:extLst>
          </p:cNvPr>
          <p:cNvSpPr/>
          <p:nvPr/>
        </p:nvSpPr>
        <p:spPr>
          <a:xfrm>
            <a:off x="7538224" y="2666003"/>
            <a:ext cx="3412481" cy="461665"/>
          </a:xfrm>
          <a:prstGeom prst="rect">
            <a:avLst/>
          </a:prstGeom>
        </p:spPr>
        <p:txBody>
          <a:bodyPr wrap="square">
            <a:spAutoFit/>
          </a:bodyPr>
          <a:lstStyle/>
          <a:p>
            <a:r>
              <a:rPr lang="en-US" altLang="ja-JP" sz="1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10</a:t>
            </a:r>
            <a:r>
              <a:rPr lang="ja-JP" altLang="en-US" sz="14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ユーザー</a:t>
            </a:r>
            <a:r>
              <a:rPr lang="en-US" altLang="ja-JP" sz="1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r>
              <a:rPr lang="en-US" altLang="ja-JP" sz="2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63,800</a:t>
            </a:r>
            <a:r>
              <a:rPr lang="ja-JP" altLang="en-US" sz="2000" b="1">
                <a:solidFill>
                  <a:srgbClr val="2C363C"/>
                </a:solidFill>
                <a:latin typeface="M PLUS 1p" panose="020B0502020203020207" pitchFamily="34" charset="-128"/>
                <a:ea typeface="M PLUS 1p" panose="020B0502020203020207" pitchFamily="34" charset="-128"/>
                <a:cs typeface="M PLUS 1p" panose="020B0502020203020207" pitchFamily="34" charset="-128"/>
              </a:rPr>
              <a:t>円</a:t>
            </a:r>
            <a:r>
              <a:rPr lang="en-US" altLang="ja-JP" sz="20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endParaRPr lang="ja-JP" altLang="en-US" sz="1400" b="1">
              <a:latin typeface="M PLUS 1p" panose="020B0502020203020207" pitchFamily="34" charset="-128"/>
              <a:ea typeface="M PLUS 1p" panose="020B0502020203020207" pitchFamily="34" charset="-128"/>
              <a:cs typeface="M PLUS 1p" panose="020B0502020203020207" pitchFamily="34" charset="-128"/>
            </a:endParaRPr>
          </a:p>
        </p:txBody>
      </p:sp>
      <p:sp>
        <p:nvSpPr>
          <p:cNvPr id="18" name="正方形/長方形 17">
            <a:extLst>
              <a:ext uri="{FF2B5EF4-FFF2-40B4-BE49-F238E27FC236}">
                <a16:creationId xmlns:a16="http://schemas.microsoft.com/office/drawing/2014/main" id="{EAA2E0D2-8EE3-754D-9480-67ACE99E000F}"/>
              </a:ext>
            </a:extLst>
          </p:cNvPr>
          <p:cNvSpPr/>
          <p:nvPr/>
        </p:nvSpPr>
        <p:spPr>
          <a:xfrm>
            <a:off x="7538225" y="3178627"/>
            <a:ext cx="4003288" cy="430887"/>
          </a:xfrm>
          <a:prstGeom prst="rect">
            <a:avLst/>
          </a:prstGeom>
        </p:spPr>
        <p:txBody>
          <a:bodyPr wrap="square">
            <a:spAutoFit/>
          </a:bodyPr>
          <a:lstStyle/>
          <a:p>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・買い切りのソフトウェアの利用権と初年度の</a:t>
            </a:r>
            <a:endPar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　サービスライセンス利用料が含まれます</a:t>
            </a:r>
            <a:endParaRPr lang="ja-JP" altLang="en-US" sz="1100">
              <a:latin typeface="M PLUS 1p" panose="020B0502020203020207" pitchFamily="34" charset="-128"/>
              <a:ea typeface="M PLUS 1p" panose="020B0502020203020207" pitchFamily="34" charset="-128"/>
              <a:cs typeface="M PLUS 1p" panose="020B0502020203020207" pitchFamily="34" charset="-128"/>
            </a:endParaRPr>
          </a:p>
        </p:txBody>
      </p:sp>
      <p:sp>
        <p:nvSpPr>
          <p:cNvPr id="19" name="角丸四角形 18">
            <a:extLst>
              <a:ext uri="{FF2B5EF4-FFF2-40B4-BE49-F238E27FC236}">
                <a16:creationId xmlns:a16="http://schemas.microsoft.com/office/drawing/2014/main" id="{F0F46D65-4AA2-3D4D-8B3B-53393D3451E8}"/>
              </a:ext>
            </a:extLst>
          </p:cNvPr>
          <p:cNvSpPr/>
          <p:nvPr/>
        </p:nvSpPr>
        <p:spPr>
          <a:xfrm>
            <a:off x="7538223" y="3793192"/>
            <a:ext cx="1137425" cy="291686"/>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t>継続</a:t>
            </a:r>
          </a:p>
        </p:txBody>
      </p:sp>
      <p:sp>
        <p:nvSpPr>
          <p:cNvPr id="20" name="正方形/長方形 19">
            <a:extLst>
              <a:ext uri="{FF2B5EF4-FFF2-40B4-BE49-F238E27FC236}">
                <a16:creationId xmlns:a16="http://schemas.microsoft.com/office/drawing/2014/main" id="{51C481EB-CC7A-8740-8A70-7F0A9C532787}"/>
              </a:ext>
            </a:extLst>
          </p:cNvPr>
          <p:cNvSpPr/>
          <p:nvPr/>
        </p:nvSpPr>
        <p:spPr>
          <a:xfrm>
            <a:off x="8675648" y="3808230"/>
            <a:ext cx="2585250" cy="307777"/>
          </a:xfrm>
          <a:prstGeom prst="rect">
            <a:avLst/>
          </a:prstGeom>
        </p:spPr>
        <p:txBody>
          <a:bodyPr wrap="square">
            <a:spAutoFit/>
          </a:bodyPr>
          <a:lstStyle/>
          <a:p>
            <a:r>
              <a:rPr lang="ja-JP" altLang="en-US" sz="14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サービスライセンス</a:t>
            </a:r>
            <a:endParaRPr lang="ja-JP" altLang="en-US" sz="1400" b="1">
              <a:latin typeface="M PLUS 1p" panose="020B0502020203020207" pitchFamily="34" charset="-128"/>
              <a:ea typeface="M PLUS 1p" panose="020B0502020203020207" pitchFamily="34" charset="-128"/>
              <a:cs typeface="M PLUS 1p" panose="020B0502020203020207" pitchFamily="34" charset="-128"/>
            </a:endParaRPr>
          </a:p>
        </p:txBody>
      </p:sp>
      <p:sp>
        <p:nvSpPr>
          <p:cNvPr id="21" name="正方形/長方形 20">
            <a:extLst>
              <a:ext uri="{FF2B5EF4-FFF2-40B4-BE49-F238E27FC236}">
                <a16:creationId xmlns:a16="http://schemas.microsoft.com/office/drawing/2014/main" id="{949A7568-B629-5440-8FDE-C9BC30EDB332}"/>
              </a:ext>
            </a:extLst>
          </p:cNvPr>
          <p:cNvSpPr/>
          <p:nvPr/>
        </p:nvSpPr>
        <p:spPr>
          <a:xfrm>
            <a:off x="7538223" y="4166966"/>
            <a:ext cx="3412481" cy="461665"/>
          </a:xfrm>
          <a:prstGeom prst="rect">
            <a:avLst/>
          </a:prstGeom>
        </p:spPr>
        <p:txBody>
          <a:bodyPr wrap="square">
            <a:spAutoFit/>
          </a:bodyPr>
          <a:lstStyle/>
          <a:p>
            <a:r>
              <a:rPr lang="en-US" altLang="ja-JP" sz="1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10</a:t>
            </a:r>
            <a:r>
              <a:rPr lang="ja-JP" altLang="en-US" sz="14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ユーザー</a:t>
            </a:r>
            <a:r>
              <a:rPr lang="en-US" altLang="ja-JP" sz="1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r>
              <a:rPr lang="en-US" altLang="ja-JP" sz="2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24,800</a:t>
            </a:r>
            <a:r>
              <a:rPr lang="ja-JP" altLang="en-US" sz="2000" b="1">
                <a:solidFill>
                  <a:srgbClr val="2C363C"/>
                </a:solidFill>
                <a:latin typeface="M PLUS 1p" panose="020B0502020203020207" pitchFamily="34" charset="-128"/>
                <a:ea typeface="M PLUS 1p" panose="020B0502020203020207" pitchFamily="34" charset="-128"/>
                <a:cs typeface="M PLUS 1p" panose="020B0502020203020207" pitchFamily="34" charset="-128"/>
              </a:rPr>
              <a:t>円</a:t>
            </a:r>
            <a:r>
              <a:rPr lang="en-US" altLang="ja-JP" sz="20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endParaRPr lang="ja-JP" altLang="en-US" sz="1400" b="1">
              <a:latin typeface="M PLUS 1p" panose="020B0502020203020207" pitchFamily="34" charset="-128"/>
              <a:ea typeface="M PLUS 1p" panose="020B0502020203020207" pitchFamily="34" charset="-128"/>
              <a:cs typeface="M PLUS 1p" panose="020B0502020203020207" pitchFamily="34" charset="-128"/>
            </a:endParaRPr>
          </a:p>
        </p:txBody>
      </p:sp>
      <p:sp>
        <p:nvSpPr>
          <p:cNvPr id="22" name="正方形/長方形 21">
            <a:extLst>
              <a:ext uri="{FF2B5EF4-FFF2-40B4-BE49-F238E27FC236}">
                <a16:creationId xmlns:a16="http://schemas.microsoft.com/office/drawing/2014/main" id="{E66A711F-D4C3-C846-902D-11F1AA18C5A5}"/>
              </a:ext>
            </a:extLst>
          </p:cNvPr>
          <p:cNvSpPr/>
          <p:nvPr/>
        </p:nvSpPr>
        <p:spPr>
          <a:xfrm>
            <a:off x="7538224" y="4679590"/>
            <a:ext cx="4003288" cy="769441"/>
          </a:xfrm>
          <a:prstGeom prst="rect">
            <a:avLst/>
          </a:prstGeom>
        </p:spPr>
        <p:txBody>
          <a:bodyPr wrap="square">
            <a:spAutoFit/>
          </a:bodyPr>
          <a:lstStyle/>
          <a:p>
            <a:r>
              <a:rPr lang="ja-JP" altLang="en-US" sz="1100">
                <a:latin typeface="M PLUS 1p" panose="020B0502020203020207" pitchFamily="34" charset="-128"/>
                <a:ea typeface="M PLUS 1p" panose="020B0502020203020207" pitchFamily="34" charset="-128"/>
                <a:cs typeface="M PLUS 1p" panose="020B0502020203020207" pitchFamily="34" charset="-128"/>
              </a:rPr>
              <a:t>・</a:t>
            </a:r>
            <a:r>
              <a:rPr lang="en-US" altLang="ja-JP" sz="1100" dirty="0">
                <a:latin typeface="M PLUS 1p" panose="020B0502020203020207" pitchFamily="34" charset="-128"/>
                <a:ea typeface="M PLUS 1p" panose="020B0502020203020207" pitchFamily="34" charset="-128"/>
                <a:cs typeface="M PLUS 1p" panose="020B0502020203020207" pitchFamily="34" charset="-128"/>
              </a:rPr>
              <a:t>2</a:t>
            </a:r>
            <a:r>
              <a:rPr lang="ja-JP" altLang="en-US" sz="1100">
                <a:latin typeface="M PLUS 1p" panose="020B0502020203020207" pitchFamily="34" charset="-128"/>
                <a:ea typeface="M PLUS 1p" panose="020B0502020203020207" pitchFamily="34" charset="-128"/>
                <a:cs typeface="M PLUS 1p" panose="020B0502020203020207" pitchFamily="34" charset="-128"/>
              </a:rPr>
              <a:t>年目以降にご契約いただくライセンスです</a:t>
            </a:r>
          </a:p>
          <a:p>
            <a:r>
              <a:rPr lang="ja-JP" altLang="en-US" sz="1100">
                <a:latin typeface="M PLUS 1p" panose="020B0502020203020207" pitchFamily="34" charset="-128"/>
                <a:ea typeface="M PLUS 1p" panose="020B0502020203020207" pitchFamily="34" charset="-128"/>
                <a:cs typeface="M PLUS 1p" panose="020B0502020203020207" pitchFamily="34" charset="-128"/>
              </a:rPr>
              <a:t>・契約いただかない場合は、ご利用いただけない機能や</a:t>
            </a:r>
            <a:endParaRPr lang="en-US" altLang="ja-JP" sz="1100" dirty="0">
              <a:latin typeface="M PLUS 1p" panose="020B0502020203020207" pitchFamily="34" charset="-128"/>
              <a:ea typeface="M PLUS 1p" panose="020B0502020203020207" pitchFamily="34" charset="-128"/>
              <a:cs typeface="M PLUS 1p" panose="020B0502020203020207" pitchFamily="34" charset="-128"/>
            </a:endParaRPr>
          </a:p>
          <a:p>
            <a:r>
              <a:rPr lang="ja-JP" altLang="en-US" sz="1100">
                <a:latin typeface="M PLUS 1p" panose="020B0502020203020207" pitchFamily="34" charset="-128"/>
                <a:ea typeface="M PLUS 1p" panose="020B0502020203020207" pitchFamily="34" charset="-128"/>
                <a:cs typeface="M PLUS 1p" panose="020B0502020203020207" pitchFamily="34" charset="-128"/>
              </a:rPr>
              <a:t>　サービスがあります</a:t>
            </a:r>
          </a:p>
          <a:p>
            <a:r>
              <a:rPr lang="ja-JP" altLang="en-US" sz="1100">
                <a:latin typeface="M PLUS 1p" panose="020B0502020203020207" pitchFamily="34" charset="-128"/>
                <a:ea typeface="M PLUS 1p" panose="020B0502020203020207" pitchFamily="34" charset="-128"/>
                <a:cs typeface="M PLUS 1p" panose="020B0502020203020207" pitchFamily="34" charset="-128"/>
              </a:rPr>
              <a:t>・年額（</a:t>
            </a:r>
            <a:r>
              <a:rPr lang="en-US" altLang="ja-JP" sz="1100" dirty="0">
                <a:latin typeface="M PLUS 1p" panose="020B0502020203020207" pitchFamily="34" charset="-128"/>
                <a:ea typeface="M PLUS 1p" panose="020B0502020203020207" pitchFamily="34" charset="-128"/>
                <a:cs typeface="M PLUS 1p" panose="020B0502020203020207" pitchFamily="34" charset="-128"/>
              </a:rPr>
              <a:t>1〜5</a:t>
            </a:r>
            <a:r>
              <a:rPr lang="ja-JP" altLang="en-US" sz="1100">
                <a:latin typeface="M PLUS 1p" panose="020B0502020203020207" pitchFamily="34" charset="-128"/>
                <a:ea typeface="M PLUS 1p" panose="020B0502020203020207" pitchFamily="34" charset="-128"/>
                <a:cs typeface="M PLUS 1p" panose="020B0502020203020207" pitchFamily="34" charset="-128"/>
              </a:rPr>
              <a:t>年）でのお支払いとなります</a:t>
            </a:r>
          </a:p>
        </p:txBody>
      </p:sp>
      <p:sp>
        <p:nvSpPr>
          <p:cNvPr id="23" name="正方形/長方形 22">
            <a:extLst>
              <a:ext uri="{FF2B5EF4-FFF2-40B4-BE49-F238E27FC236}">
                <a16:creationId xmlns:a16="http://schemas.microsoft.com/office/drawing/2014/main" id="{E34FFE68-A1AF-5649-9187-B56F221148ED}"/>
              </a:ext>
            </a:extLst>
          </p:cNvPr>
          <p:cNvSpPr/>
          <p:nvPr/>
        </p:nvSpPr>
        <p:spPr>
          <a:xfrm>
            <a:off x="6567055" y="5854891"/>
            <a:ext cx="5296395" cy="261610"/>
          </a:xfrm>
          <a:prstGeom prst="rect">
            <a:avLst/>
          </a:prstGeom>
        </p:spPr>
        <p:txBody>
          <a:bodyPr wrap="square">
            <a:spAutoFit/>
          </a:bodyPr>
          <a:lstStyle/>
          <a:p>
            <a:r>
              <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 </a:t>
            </a:r>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クラウド版、パッケージ版ともに、スタンダードコースの金額になります。</a:t>
            </a:r>
            <a:endPar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3" name="正方形/長方形 2">
            <a:extLst>
              <a:ext uri="{FF2B5EF4-FFF2-40B4-BE49-F238E27FC236}">
                <a16:creationId xmlns:a16="http://schemas.microsoft.com/office/drawing/2014/main" id="{00C67EF7-1513-0838-C540-28EC506BA8A5}"/>
              </a:ext>
            </a:extLst>
          </p:cNvPr>
          <p:cNvSpPr/>
          <p:nvPr/>
        </p:nvSpPr>
        <p:spPr>
          <a:xfrm>
            <a:off x="6567055" y="6134268"/>
            <a:ext cx="5296395" cy="261610"/>
          </a:xfrm>
          <a:prstGeom prst="rect">
            <a:avLst/>
          </a:prstGeom>
        </p:spPr>
        <p:txBody>
          <a:bodyPr wrap="square">
            <a:spAutoFit/>
          </a:bodyPr>
          <a:lstStyle/>
          <a:p>
            <a:r>
              <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 </a:t>
            </a:r>
            <a:r>
              <a:rPr lang="ja-JP" altLang="en-US" sz="1100">
                <a:solidFill>
                  <a:srgbClr val="2C363C"/>
                </a:solidFill>
                <a:latin typeface="M PLUS 1p" panose="020B0502020203020207" pitchFamily="34" charset="-128"/>
                <a:ea typeface="M PLUS 1p" panose="020B0502020203020207" pitchFamily="34" charset="-128"/>
                <a:cs typeface="M PLUS 1p" panose="020B0502020203020207" pitchFamily="34" charset="-128"/>
              </a:rPr>
              <a:t>すべて税抜価格です。</a:t>
            </a:r>
            <a:endParaRPr lang="en-US" altLang="ja-JP" sz="1100"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p:txBody>
      </p:sp>
    </p:spTree>
    <p:extLst>
      <p:ext uri="{BB962C8B-B14F-4D97-AF65-F5344CB8AC3E}">
        <p14:creationId xmlns:p14="http://schemas.microsoft.com/office/powerpoint/2010/main" val="1271789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C0B2AF-022D-EA4A-9392-150CFB27F70E}"/>
              </a:ext>
            </a:extLst>
          </p:cNvPr>
          <p:cNvSpPr>
            <a:spLocks noGrp="1"/>
          </p:cNvSpPr>
          <p:nvPr>
            <p:ph type="title"/>
          </p:nvPr>
        </p:nvSpPr>
        <p:spPr/>
        <p:txBody>
          <a:bodyPr/>
          <a:lstStyle/>
          <a:p>
            <a:r>
              <a:rPr lang="ja-JP" altLang="en-US">
                <a:latin typeface="M PLUS 1p" panose="020B0502020203020207" pitchFamily="34" charset="-128"/>
                <a:ea typeface="M PLUS 1p" panose="020B0502020203020207" pitchFamily="34" charset="-128"/>
                <a:cs typeface="M PLUS 1p" panose="020B0502020203020207" pitchFamily="34" charset="-128"/>
              </a:rPr>
              <a:t>比較ポイント：コストについて（</a:t>
            </a:r>
            <a:r>
              <a:rPr lang="en-US" altLang="ja-JP" dirty="0">
                <a:latin typeface="M PLUS 1p" panose="020B0502020203020207" pitchFamily="34" charset="-128"/>
                <a:ea typeface="M PLUS 1p" panose="020B0502020203020207" pitchFamily="34" charset="-128"/>
                <a:cs typeface="M PLUS 1p" panose="020B0502020203020207" pitchFamily="34" charset="-128"/>
              </a:rPr>
              <a:t>2/3</a:t>
            </a:r>
            <a:r>
              <a:rPr lang="ja-JP" altLang="en-US">
                <a:latin typeface="M PLUS 1p" panose="020B0502020203020207" pitchFamily="34" charset="-128"/>
                <a:ea typeface="M PLUS 1p" panose="020B0502020203020207" pitchFamily="34" charset="-128"/>
                <a:cs typeface="M PLUS 1p" panose="020B0502020203020207" pitchFamily="34" charset="-128"/>
              </a:rPr>
              <a:t>）</a:t>
            </a:r>
            <a:endParaRPr kumimoji="1"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4" name="スライド番号プレースホルダー 3">
            <a:extLst>
              <a:ext uri="{FF2B5EF4-FFF2-40B4-BE49-F238E27FC236}">
                <a16:creationId xmlns:a16="http://schemas.microsoft.com/office/drawing/2014/main" id="{C7F56BB8-5FC4-C846-AC7B-014AC0B1F556}"/>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7</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5" name="正方形/長方形 4">
            <a:extLst>
              <a:ext uri="{FF2B5EF4-FFF2-40B4-BE49-F238E27FC236}">
                <a16:creationId xmlns:a16="http://schemas.microsoft.com/office/drawing/2014/main" id="{3F12B2D6-1597-E046-BC33-B4A52686ED1C}"/>
              </a:ext>
            </a:extLst>
          </p:cNvPr>
          <p:cNvSpPr/>
          <p:nvPr/>
        </p:nvSpPr>
        <p:spPr>
          <a:xfrm>
            <a:off x="446947" y="1300405"/>
            <a:ext cx="4953392"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6" name="正方形/長方形 5">
            <a:extLst>
              <a:ext uri="{FF2B5EF4-FFF2-40B4-BE49-F238E27FC236}">
                <a16:creationId xmlns:a16="http://schemas.microsoft.com/office/drawing/2014/main" id="{5B3C2D11-3299-F547-815D-BE91FC0D918F}"/>
              </a:ext>
            </a:extLst>
          </p:cNvPr>
          <p:cNvSpPr/>
          <p:nvPr/>
        </p:nvSpPr>
        <p:spPr>
          <a:xfrm>
            <a:off x="5846537" y="1300405"/>
            <a:ext cx="5943844"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8" name="テキスト ボックス 18">
            <a:extLst>
              <a:ext uri="{FF2B5EF4-FFF2-40B4-BE49-F238E27FC236}">
                <a16:creationId xmlns:a16="http://schemas.microsoft.com/office/drawing/2014/main" id="{2A4E7B62-FE14-854A-9F24-C9308C303AD5}"/>
              </a:ext>
            </a:extLst>
          </p:cNvPr>
          <p:cNvSpPr txBox="1">
            <a:spLocks noChangeArrowheads="1"/>
          </p:cNvSpPr>
          <p:nvPr/>
        </p:nvSpPr>
        <p:spPr bwMode="auto">
          <a:xfrm>
            <a:off x="9545122" y="6519446"/>
            <a:ext cx="1877437"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100" dirty="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rPr>
              <a:t>※</a:t>
            </a:r>
            <a:r>
              <a:rPr lang="ja-JP" altLang="en-US" sz="1100" dirty="0">
                <a:solidFill>
                  <a:schemeClr val="tx1">
                    <a:lumMod val="75000"/>
                    <a:lumOff val="25000"/>
                  </a:schemeClr>
                </a:solidFill>
                <a:latin typeface="M PLUS 1p" panose="020B0502020203020207" pitchFamily="34" charset="-128"/>
                <a:ea typeface="M PLUS 1p" panose="020B0502020203020207" pitchFamily="34" charset="-128"/>
                <a:cs typeface="M PLUS 1p" panose="020B0502020203020207" pitchFamily="34" charset="-128"/>
              </a:rPr>
              <a:t>価格は税抜き表示です。</a:t>
            </a:r>
          </a:p>
        </p:txBody>
      </p:sp>
      <p:graphicFrame>
        <p:nvGraphicFramePr>
          <p:cNvPr id="9" name="コンテンツ プレースホルダー 4">
            <a:extLst>
              <a:ext uri="{FF2B5EF4-FFF2-40B4-BE49-F238E27FC236}">
                <a16:creationId xmlns:a16="http://schemas.microsoft.com/office/drawing/2014/main" id="{1A053FE4-B860-FE44-AB8E-DE62DC4A0B38}"/>
              </a:ext>
            </a:extLst>
          </p:cNvPr>
          <p:cNvGraphicFramePr>
            <a:graphicFrameLocks/>
          </p:cNvGraphicFramePr>
          <p:nvPr>
            <p:extLst>
              <p:ext uri="{D42A27DB-BD31-4B8C-83A1-F6EECF244321}">
                <p14:modId xmlns:p14="http://schemas.microsoft.com/office/powerpoint/2010/main" val="3484767363"/>
              </p:ext>
            </p:extLst>
          </p:nvPr>
        </p:nvGraphicFramePr>
        <p:xfrm>
          <a:off x="5846537" y="1886443"/>
          <a:ext cx="5943845" cy="4346137"/>
        </p:xfrm>
        <a:graphic>
          <a:graphicData uri="http://schemas.openxmlformats.org/drawingml/2006/table">
            <a:tbl>
              <a:tblPr firstRow="1" firstCol="1">
                <a:tableStyleId>{7DF18680-E054-41AD-8BC1-D1AEF772440D}</a:tableStyleId>
              </a:tblPr>
              <a:tblGrid>
                <a:gridCol w="1895049">
                  <a:extLst>
                    <a:ext uri="{9D8B030D-6E8A-4147-A177-3AD203B41FA5}">
                      <a16:colId xmlns:a16="http://schemas.microsoft.com/office/drawing/2014/main" val="20000"/>
                    </a:ext>
                  </a:extLst>
                </a:gridCol>
                <a:gridCol w="1862717">
                  <a:extLst>
                    <a:ext uri="{9D8B030D-6E8A-4147-A177-3AD203B41FA5}">
                      <a16:colId xmlns:a16="http://schemas.microsoft.com/office/drawing/2014/main" val="20001"/>
                    </a:ext>
                  </a:extLst>
                </a:gridCol>
                <a:gridCol w="2186079">
                  <a:extLst>
                    <a:ext uri="{9D8B030D-6E8A-4147-A177-3AD203B41FA5}">
                      <a16:colId xmlns:a16="http://schemas.microsoft.com/office/drawing/2014/main" val="20002"/>
                    </a:ext>
                  </a:extLst>
                </a:gridCol>
              </a:tblGrid>
              <a:tr h="476549">
                <a:tc>
                  <a:txBody>
                    <a:bodyPr/>
                    <a:lstStyle/>
                    <a:p>
                      <a:pPr algn="ctr" fontAlgn="ctr"/>
                      <a:r>
                        <a:rPr lang="ja-JP" altLang="en-US" sz="24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　</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スタンダードコース</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プレミアムコース</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5310">
                <a:tc>
                  <a:txBody>
                    <a:bodyPr/>
                    <a:lstStyle/>
                    <a:p>
                      <a:pPr algn="ctr" fontAlgn="ctr"/>
                      <a:r>
                        <a:rPr lang="en-US" altLang="ja-JP"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10</a:t>
                      </a: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ユーザー版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2400" b="0" i="0" u="none" strike="noStrike" dirty="0">
                          <a:solidFill>
                            <a:srgbClr val="F03D61"/>
                          </a:solidFill>
                          <a:effectLst/>
                          <a:latin typeface="M PLUS 1p" panose="020B0502020203020207" pitchFamily="34" charset="-128"/>
                          <a:ea typeface="M PLUS 1p" panose="020B0502020203020207" pitchFamily="34" charset="-128"/>
                          <a:cs typeface="M PLUS 1p" panose="020B0502020203020207" pitchFamily="34" charset="-128"/>
                        </a:rPr>
                        <a:t>¥63,800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400" b="0" i="0" u="none" strike="noStrike" dirty="0">
                          <a:solidFill>
                            <a:srgbClr val="F03D61"/>
                          </a:solidFill>
                          <a:effectLst/>
                          <a:latin typeface="M PLUS 1p" panose="020B0502020203020207" pitchFamily="34" charset="-128"/>
                          <a:ea typeface="M PLUS 1p" panose="020B0502020203020207" pitchFamily="34" charset="-128"/>
                          <a:cs typeface="M PLUS 1p" panose="020B0502020203020207" pitchFamily="34" charset="-128"/>
                        </a:rPr>
                        <a:t>¥82,800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05310">
                <a:tc>
                  <a:txBody>
                    <a:bodyPr/>
                    <a:lstStyle/>
                    <a:p>
                      <a:pPr algn="ctr" fontAlgn="ctr"/>
                      <a:r>
                        <a:rPr lang="en-US" altLang="ja-JP"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20</a:t>
                      </a: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ユーザー版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¥97,800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¥128,000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5310">
                <a:tc>
                  <a:txBody>
                    <a:bodyPr/>
                    <a:lstStyle/>
                    <a:p>
                      <a:pPr algn="ctr" fontAlgn="ctr"/>
                      <a:r>
                        <a:rPr lang="en-US" altLang="ja-JP"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50</a:t>
                      </a: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ユーザー版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¥189,000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¥248,000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5310">
                <a:tc>
                  <a:txBody>
                    <a:bodyPr/>
                    <a:lstStyle/>
                    <a:p>
                      <a:pPr algn="ctr" fontAlgn="ctr"/>
                      <a:r>
                        <a:rPr lang="en-US" altLang="ja-JP"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100</a:t>
                      </a: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ユーザー版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¥378,000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¥498,000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5310">
                <a:tc>
                  <a:txBody>
                    <a:bodyPr/>
                    <a:lstStyle/>
                    <a:p>
                      <a:pPr algn="ctr" fontAlgn="ctr"/>
                      <a:r>
                        <a:rPr lang="en-US" altLang="ja-JP"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150</a:t>
                      </a: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ユーザー版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¥528,000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¥680,000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5310">
                <a:tc>
                  <a:txBody>
                    <a:bodyPr/>
                    <a:lstStyle/>
                    <a:p>
                      <a:pPr algn="ctr" fontAlgn="ctr"/>
                      <a:r>
                        <a:rPr lang="en-US" altLang="ja-JP"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200</a:t>
                      </a: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ユーザー版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¥684,000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¥880,000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5310">
                <a:tc>
                  <a:txBody>
                    <a:bodyPr/>
                    <a:lstStyle/>
                    <a:p>
                      <a:pPr algn="ctr" fontAlgn="ctr"/>
                      <a:r>
                        <a:rPr lang="en-US" altLang="ja-JP"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250</a:t>
                      </a: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ユーザー版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¥840,000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¥1,080,000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32418">
                <a:tc>
                  <a:txBody>
                    <a:bodyPr/>
                    <a:lstStyle/>
                    <a:p>
                      <a:pPr algn="ctr" fontAlgn="ct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無制限版</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¥1,380,000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altLang="ja-JP" sz="20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¥1,680,000</a:t>
                      </a:r>
                    </a:p>
                  </a:txBody>
                  <a:tcPr marL="12700" marR="12700" marT="127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graphicFrame>
        <p:nvGraphicFramePr>
          <p:cNvPr id="10" name="コンテンツ プレースホルダー 5">
            <a:extLst>
              <a:ext uri="{FF2B5EF4-FFF2-40B4-BE49-F238E27FC236}">
                <a16:creationId xmlns:a16="http://schemas.microsoft.com/office/drawing/2014/main" id="{810066E4-AA39-D24B-A5B4-0AB0708A3486}"/>
              </a:ext>
            </a:extLst>
          </p:cNvPr>
          <p:cNvGraphicFramePr>
            <a:graphicFrameLocks/>
          </p:cNvGraphicFramePr>
          <p:nvPr>
            <p:extLst>
              <p:ext uri="{D42A27DB-BD31-4B8C-83A1-F6EECF244321}">
                <p14:modId xmlns:p14="http://schemas.microsoft.com/office/powerpoint/2010/main" val="3346070609"/>
              </p:ext>
            </p:extLst>
          </p:nvPr>
        </p:nvGraphicFramePr>
        <p:xfrm>
          <a:off x="446947" y="1886443"/>
          <a:ext cx="4953392" cy="2605143"/>
        </p:xfrm>
        <a:graphic>
          <a:graphicData uri="http://schemas.openxmlformats.org/drawingml/2006/table">
            <a:tbl>
              <a:tblPr firstRow="1" firstCol="1">
                <a:tableStyleId>{F5AB1C69-6EDB-4FF4-983F-18BD219EF322}</a:tableStyleId>
              </a:tblPr>
              <a:tblGrid>
                <a:gridCol w="1048366">
                  <a:extLst>
                    <a:ext uri="{9D8B030D-6E8A-4147-A177-3AD203B41FA5}">
                      <a16:colId xmlns:a16="http://schemas.microsoft.com/office/drawing/2014/main" val="20000"/>
                    </a:ext>
                  </a:extLst>
                </a:gridCol>
                <a:gridCol w="1952513">
                  <a:extLst>
                    <a:ext uri="{9D8B030D-6E8A-4147-A177-3AD203B41FA5}">
                      <a16:colId xmlns:a16="http://schemas.microsoft.com/office/drawing/2014/main" val="20001"/>
                    </a:ext>
                  </a:extLst>
                </a:gridCol>
                <a:gridCol w="1952513">
                  <a:extLst>
                    <a:ext uri="{9D8B030D-6E8A-4147-A177-3AD203B41FA5}">
                      <a16:colId xmlns:a16="http://schemas.microsoft.com/office/drawing/2014/main" val="20002"/>
                    </a:ext>
                  </a:extLst>
                </a:gridCol>
              </a:tblGrid>
              <a:tr h="492516">
                <a:tc>
                  <a:txBody>
                    <a:bodyPr/>
                    <a:lstStyle/>
                    <a:p>
                      <a:pPr algn="l" fontAlgn="ctr"/>
                      <a:r>
                        <a:rPr lang="ja-JP" altLang="en-US" sz="2000" b="0" i="0" u="none" strike="noStrike" dirty="0">
                          <a:effectLst/>
                          <a:latin typeface="M PLUS 1p" panose="020B0502020203020207" pitchFamily="34" charset="-128"/>
                          <a:ea typeface="M PLUS 1p" panose="020B0502020203020207" pitchFamily="34" charset="-128"/>
                          <a:cs typeface="M PLUS 1p" panose="020B0502020203020207" pitchFamily="34" charset="-128"/>
                        </a:rPr>
                        <a:t>　</a:t>
                      </a: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スタンダードコース</a:t>
                      </a: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プレミアムコース</a:t>
                      </a: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045021">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月額</a:t>
                      </a: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en-US" altLang="ja-JP" sz="3600" b="0" i="0" u="none" strike="noStrike" dirty="0">
                          <a:solidFill>
                            <a:srgbClr val="F03D61"/>
                          </a:solidFill>
                          <a:effectLst/>
                          <a:latin typeface="M PLUS 1p" panose="020B0502020203020207" pitchFamily="34" charset="-128"/>
                          <a:ea typeface="M PLUS 1p" panose="020B0502020203020207" pitchFamily="34" charset="-128"/>
                          <a:cs typeface="M PLUS 1p" panose="020B0502020203020207" pitchFamily="34" charset="-128"/>
                        </a:rPr>
                        <a:t>¥500</a:t>
                      </a:r>
                      <a:r>
                        <a:rPr lang="en-US" altLang="ja-JP" sz="1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a:t>
                      </a:r>
                      <a:r>
                        <a:rPr lang="ja-JP" altLang="en-US" sz="14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人</a:t>
                      </a:r>
                      <a:endParaRPr lang="en-US" altLang="ja-JP" sz="2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en-US" altLang="ja-JP" sz="2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¥800</a:t>
                      </a:r>
                      <a:r>
                        <a:rPr lang="en-US" altLang="ja-JP" sz="1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a:t>
                      </a:r>
                      <a:r>
                        <a:rPr lang="ja-JP" altLang="en-US" sz="14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人</a:t>
                      </a:r>
                      <a:endParaRPr lang="en-US" altLang="ja-JP" sz="1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67606">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年額</a:t>
                      </a:r>
                      <a:endParaRPr lang="en-US" altLang="ja-JP" sz="16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en-US" altLang="ja-JP" sz="2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¥5,880</a:t>
                      </a:r>
                      <a:r>
                        <a:rPr lang="en-US" altLang="ja-JP" sz="1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a:t>
                      </a:r>
                      <a:r>
                        <a:rPr lang="ja-JP" altLang="en-US" sz="14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人</a:t>
                      </a:r>
                      <a:endParaRPr lang="en-US" altLang="ja-JP" sz="1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78940" rtl="0" eaLnBrk="1" fontAlgn="ctr" latinLnBrk="0" hangingPunct="1">
                        <a:lnSpc>
                          <a:spcPct val="100000"/>
                        </a:lnSpc>
                        <a:spcBef>
                          <a:spcPts val="0"/>
                        </a:spcBef>
                        <a:spcAft>
                          <a:spcPts val="0"/>
                        </a:spcAft>
                        <a:buClrTx/>
                        <a:buSzTx/>
                        <a:buFontTx/>
                        <a:buNone/>
                        <a:tabLst/>
                        <a:defRPr/>
                      </a:pPr>
                      <a:r>
                        <a:rPr lang="en-US" altLang="ja-JP" sz="2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¥9,405</a:t>
                      </a:r>
                      <a:r>
                        <a:rPr lang="en-US" altLang="ja-JP" sz="1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a:t>
                      </a:r>
                      <a:r>
                        <a:rPr lang="ja-JP" altLang="en-US" sz="14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rPr>
                        <a:t>人</a:t>
                      </a:r>
                      <a:endParaRPr lang="en-US" altLang="ja-JP" sz="1800" b="0" i="0" u="none" strike="noStrike" dirty="0">
                        <a:solidFill>
                          <a:schemeClr val="tx1"/>
                        </a:solidFill>
                        <a:effectLst/>
                        <a:latin typeface="M PLUS 1p" panose="020B0502020203020207" pitchFamily="34" charset="-128"/>
                        <a:ea typeface="M PLUS 1p" panose="020B0502020203020207" pitchFamily="34" charset="-128"/>
                        <a:cs typeface="M PLUS 1p" panose="020B0502020203020207" pitchFamily="34" charset="-128"/>
                      </a:endParaRPr>
                    </a:p>
                  </a:txBody>
                  <a:tcPr marL="12001" marR="12001" marT="120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059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比較ポイント：コストについて（</a:t>
            </a:r>
            <a:r>
              <a:rPr lang="en-US" altLang="ja-JP" dirty="0">
                <a:latin typeface="M PLUS 1p" panose="020B0502020203020207" pitchFamily="34" charset="-128"/>
                <a:ea typeface="M PLUS 1p" panose="020B0502020203020207" pitchFamily="34" charset="-128"/>
                <a:cs typeface="M PLUS 1p" panose="020B0502020203020207" pitchFamily="34" charset="-128"/>
              </a:rPr>
              <a:t>3</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/3</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8</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7" y="153476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3" y="153476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3496596"/>
            <a:ext cx="2602571" cy="825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サーバーの運用</a:t>
            </a: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3496596"/>
            <a:ext cx="4163121" cy="138177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3496594"/>
            <a:ext cx="4163121" cy="138177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8" name="正方形/長方形 27">
            <a:extLst>
              <a:ext uri="{FF2B5EF4-FFF2-40B4-BE49-F238E27FC236}">
                <a16:creationId xmlns:a16="http://schemas.microsoft.com/office/drawing/2014/main" id="{76AC3939-8035-8E47-A92F-60453BE921F9}"/>
              </a:ext>
            </a:extLst>
          </p:cNvPr>
          <p:cNvSpPr/>
          <p:nvPr/>
        </p:nvSpPr>
        <p:spPr>
          <a:xfrm>
            <a:off x="3441090" y="3728713"/>
            <a:ext cx="3412481" cy="461665"/>
          </a:xfrm>
          <a:prstGeom prst="rect">
            <a:avLst/>
          </a:prstGeom>
        </p:spPr>
        <p:txBody>
          <a:bodyPr wrap="square">
            <a:spAutoFit/>
          </a:bodyPr>
          <a:lstStyle/>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不要</a:t>
            </a:r>
            <a:endParaRPr lang="ja-JP" altLang="en-US" sz="1400" b="1">
              <a:latin typeface="M PLUS 1p" panose="020B0502020203020207" pitchFamily="34" charset="-128"/>
              <a:ea typeface="M PLUS 1p" panose="020B0502020203020207" pitchFamily="34" charset="-128"/>
              <a:cs typeface="M PLUS 1p" panose="020B0502020203020207" pitchFamily="34" charset="-128"/>
            </a:endParaRPr>
          </a:p>
        </p:txBody>
      </p:sp>
      <p:sp>
        <p:nvSpPr>
          <p:cNvPr id="31" name="正方形/長方形 30">
            <a:extLst>
              <a:ext uri="{FF2B5EF4-FFF2-40B4-BE49-F238E27FC236}">
                <a16:creationId xmlns:a16="http://schemas.microsoft.com/office/drawing/2014/main" id="{1621D377-A8C7-0D4F-94B3-500F5C2C2F7B}"/>
              </a:ext>
            </a:extLst>
          </p:cNvPr>
          <p:cNvSpPr/>
          <p:nvPr/>
        </p:nvSpPr>
        <p:spPr>
          <a:xfrm>
            <a:off x="3065771" y="4192488"/>
            <a:ext cx="4163121" cy="261610"/>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（利用料金に含まれます）</a:t>
            </a:r>
          </a:p>
        </p:txBody>
      </p:sp>
      <p:sp>
        <p:nvSpPr>
          <p:cNvPr id="32" name="正方形/長方形 31">
            <a:extLst>
              <a:ext uri="{FF2B5EF4-FFF2-40B4-BE49-F238E27FC236}">
                <a16:creationId xmlns:a16="http://schemas.microsoft.com/office/drawing/2014/main" id="{74FFEA0B-BB3A-104C-BFAD-0BE2E0A82330}"/>
              </a:ext>
            </a:extLst>
          </p:cNvPr>
          <p:cNvSpPr/>
          <p:nvPr/>
        </p:nvSpPr>
        <p:spPr>
          <a:xfrm>
            <a:off x="7361892" y="3895095"/>
            <a:ext cx="4179618" cy="584775"/>
          </a:xfrm>
          <a:prstGeom prst="rect">
            <a:avLst/>
          </a:prstGeom>
        </p:spPr>
        <p:txBody>
          <a:bodyPr wrap="square">
            <a:spAutoFit/>
          </a:bodyPr>
          <a:lstStyle/>
          <a:p>
            <a:pPr algn="ctr"/>
            <a:r>
              <a:rPr lang="ja-JP" altLang="en-US" sz="16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ハードウェア費・場所代・電気代・</a:t>
            </a:r>
            <a:endParaRPr lang="en-US" altLang="ja-JP" sz="16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1600" b="1">
                <a:solidFill>
                  <a:srgbClr val="2C363C"/>
                </a:solidFill>
                <a:latin typeface="M PLUS 1p" panose="020B0502020203020207" pitchFamily="34" charset="-128"/>
                <a:ea typeface="M PLUS 1p" panose="020B0502020203020207" pitchFamily="34" charset="-128"/>
                <a:cs typeface="M PLUS 1p" panose="020B0502020203020207" pitchFamily="34" charset="-128"/>
              </a:rPr>
              <a:t>運用人件費などが別途かかります</a:t>
            </a:r>
            <a:endParaRPr lang="ja-JP" altLang="en-US" sz="1050" b="1">
              <a:latin typeface="M PLUS 1p" panose="020B0502020203020207" pitchFamily="34" charset="-128"/>
              <a:ea typeface="M PLUS 1p" panose="020B0502020203020207" pitchFamily="34" charset="-128"/>
              <a:cs typeface="M PLUS 1p" panose="020B0502020203020207" pitchFamily="34" charset="-128"/>
            </a:endParaRPr>
          </a:p>
        </p:txBody>
      </p:sp>
      <p:sp>
        <p:nvSpPr>
          <p:cNvPr id="39" name="正方形/長方形 38">
            <a:extLst>
              <a:ext uri="{FF2B5EF4-FFF2-40B4-BE49-F238E27FC236}">
                <a16:creationId xmlns:a16="http://schemas.microsoft.com/office/drawing/2014/main" id="{78D84206-EBE2-9D42-93D3-81B55C896851}"/>
              </a:ext>
            </a:extLst>
          </p:cNvPr>
          <p:cNvSpPr/>
          <p:nvPr/>
        </p:nvSpPr>
        <p:spPr>
          <a:xfrm>
            <a:off x="330202" y="2201586"/>
            <a:ext cx="2602571" cy="825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利用ユーザー数</a:t>
            </a:r>
          </a:p>
        </p:txBody>
      </p:sp>
      <p:sp>
        <p:nvSpPr>
          <p:cNvPr id="40" name="正方形/長方形 39">
            <a:extLst>
              <a:ext uri="{FF2B5EF4-FFF2-40B4-BE49-F238E27FC236}">
                <a16:creationId xmlns:a16="http://schemas.microsoft.com/office/drawing/2014/main" id="{50702638-5572-5B47-965A-56201F1111C7}"/>
              </a:ext>
            </a:extLst>
          </p:cNvPr>
          <p:cNvSpPr/>
          <p:nvPr/>
        </p:nvSpPr>
        <p:spPr>
          <a:xfrm>
            <a:off x="3066587" y="2183394"/>
            <a:ext cx="4163121" cy="109669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1" name="正方形/長方形 40">
            <a:extLst>
              <a:ext uri="{FF2B5EF4-FFF2-40B4-BE49-F238E27FC236}">
                <a16:creationId xmlns:a16="http://schemas.microsoft.com/office/drawing/2014/main" id="{806D6BA9-353F-804D-B35D-AFB65F88EDC7}"/>
              </a:ext>
            </a:extLst>
          </p:cNvPr>
          <p:cNvSpPr/>
          <p:nvPr/>
        </p:nvSpPr>
        <p:spPr>
          <a:xfrm>
            <a:off x="7378392" y="2183394"/>
            <a:ext cx="4163121" cy="109669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42" name="正方形/長方形 41">
            <a:extLst>
              <a:ext uri="{FF2B5EF4-FFF2-40B4-BE49-F238E27FC236}">
                <a16:creationId xmlns:a16="http://schemas.microsoft.com/office/drawing/2014/main" id="{260A5202-6C44-8949-BDDC-1750958CC54B}"/>
              </a:ext>
            </a:extLst>
          </p:cNvPr>
          <p:cNvSpPr/>
          <p:nvPr/>
        </p:nvSpPr>
        <p:spPr>
          <a:xfrm>
            <a:off x="7753711" y="2383349"/>
            <a:ext cx="3412481" cy="461665"/>
          </a:xfrm>
          <a:prstGeom prst="rect">
            <a:avLst/>
          </a:prstGeom>
        </p:spPr>
        <p:txBody>
          <a:bodyPr wrap="square">
            <a:spAutoFit/>
          </a:bodyPr>
          <a:lstStyle/>
          <a:p>
            <a:pPr algn="ctr"/>
            <a:r>
              <a:rPr lang="en-US" altLang="ja-JP" sz="2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10</a:t>
            </a:r>
            <a:r>
              <a:rPr lang="ja-JP" altLang="en-US" sz="14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ユーザー</a:t>
            </a:r>
            <a:r>
              <a:rPr lang="en-US" altLang="ja-JP" sz="1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 〜</a:t>
            </a:r>
            <a:endParaRPr lang="ja-JP" altLang="en-US" sz="1400" b="1">
              <a:latin typeface="M PLUS 1p" panose="020B0502020203020207" pitchFamily="34" charset="-128"/>
              <a:ea typeface="M PLUS 1p" panose="020B0502020203020207" pitchFamily="34" charset="-128"/>
              <a:cs typeface="M PLUS 1p" panose="020B0502020203020207" pitchFamily="34" charset="-128"/>
            </a:endParaRPr>
          </a:p>
        </p:txBody>
      </p:sp>
      <p:sp>
        <p:nvSpPr>
          <p:cNvPr id="43" name="正方形/長方形 42">
            <a:extLst>
              <a:ext uri="{FF2B5EF4-FFF2-40B4-BE49-F238E27FC236}">
                <a16:creationId xmlns:a16="http://schemas.microsoft.com/office/drawing/2014/main" id="{E48B3C08-F3F1-C94C-AE0C-18D9070D997C}"/>
              </a:ext>
            </a:extLst>
          </p:cNvPr>
          <p:cNvSpPr/>
          <p:nvPr/>
        </p:nvSpPr>
        <p:spPr>
          <a:xfrm>
            <a:off x="7378392" y="2847124"/>
            <a:ext cx="4163121" cy="261610"/>
          </a:xfrm>
          <a:prstGeom prst="rect">
            <a:avLst/>
          </a:prstGeom>
        </p:spPr>
        <p:txBody>
          <a:bodyPr wrap="square">
            <a:spAutoFit/>
          </a:bodyPr>
          <a:lstStyle/>
          <a:p>
            <a:pPr algn="ctr"/>
            <a:r>
              <a:rPr lang="ja-JP" altLang="en-US" sz="1100">
                <a:latin typeface="M PLUS 1p" panose="020B0502020203020207" pitchFamily="34" charset="-128"/>
                <a:ea typeface="M PLUS 1p" panose="020B0502020203020207" pitchFamily="34" charset="-128"/>
                <a:cs typeface="M PLUS 1p" panose="020B0502020203020207" pitchFamily="34" charset="-128"/>
              </a:rPr>
              <a:t>複数のプランから選択できます</a:t>
            </a:r>
          </a:p>
        </p:txBody>
      </p:sp>
      <p:sp>
        <p:nvSpPr>
          <p:cNvPr id="44" name="正方形/長方形 43">
            <a:extLst>
              <a:ext uri="{FF2B5EF4-FFF2-40B4-BE49-F238E27FC236}">
                <a16:creationId xmlns:a16="http://schemas.microsoft.com/office/drawing/2014/main" id="{5EF68EC8-4C68-D04F-B4C9-9A907240C073}"/>
              </a:ext>
            </a:extLst>
          </p:cNvPr>
          <p:cNvSpPr/>
          <p:nvPr/>
        </p:nvSpPr>
        <p:spPr>
          <a:xfrm>
            <a:off x="3441092" y="2368646"/>
            <a:ext cx="3412481" cy="523220"/>
          </a:xfrm>
          <a:prstGeom prst="rect">
            <a:avLst/>
          </a:prstGeom>
        </p:spPr>
        <p:txBody>
          <a:bodyPr wrap="square">
            <a:spAutoFit/>
          </a:bodyPr>
          <a:lstStyle/>
          <a:p>
            <a:pPr algn="ctr"/>
            <a:r>
              <a:rPr lang="ja-JP" altLang="en-US" sz="2800" b="1">
                <a:solidFill>
                  <a:srgbClr val="F03D61"/>
                </a:solidFill>
                <a:latin typeface="M PLUS 1p" panose="020B0502020203020207" pitchFamily="34" charset="-128"/>
                <a:ea typeface="M PLUS 1p" panose="020B0502020203020207" pitchFamily="34" charset="-128"/>
                <a:cs typeface="M PLUS 1p" panose="020B0502020203020207" pitchFamily="34" charset="-128"/>
              </a:rPr>
              <a:t>５</a:t>
            </a:r>
            <a:r>
              <a:rPr lang="ja-JP" altLang="en-US" sz="16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ユーザー</a:t>
            </a:r>
            <a:r>
              <a:rPr lang="en-US" altLang="ja-JP" sz="1600" b="1" dirty="0">
                <a:solidFill>
                  <a:srgbClr val="F03D61"/>
                </a:solidFill>
                <a:latin typeface="M PLUS 1p" panose="020B0502020203020207" pitchFamily="34" charset="-128"/>
                <a:ea typeface="M PLUS 1p" panose="020B0502020203020207" pitchFamily="34" charset="-128"/>
                <a:cs typeface="M PLUS 1p" panose="020B0502020203020207" pitchFamily="34" charset="-128"/>
              </a:rPr>
              <a:t> </a:t>
            </a:r>
            <a:r>
              <a:rPr lang="en-US" altLang="ja-JP" sz="14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rPr>
              <a:t>〜</a:t>
            </a:r>
            <a:endParaRPr lang="ja-JP" altLang="en-US" sz="1400" b="1">
              <a:latin typeface="M PLUS 1p" panose="020B0502020203020207" pitchFamily="34" charset="-128"/>
              <a:ea typeface="M PLUS 1p" panose="020B0502020203020207" pitchFamily="34" charset="-128"/>
              <a:cs typeface="M PLUS 1p" panose="020B0502020203020207" pitchFamily="34" charset="-128"/>
            </a:endParaRPr>
          </a:p>
        </p:txBody>
      </p:sp>
      <p:sp>
        <p:nvSpPr>
          <p:cNvPr id="45" name="正方形/長方形 44">
            <a:extLst>
              <a:ext uri="{FF2B5EF4-FFF2-40B4-BE49-F238E27FC236}">
                <a16:creationId xmlns:a16="http://schemas.microsoft.com/office/drawing/2014/main" id="{22128C33-E643-5449-B28F-821C96C0F59C}"/>
              </a:ext>
            </a:extLst>
          </p:cNvPr>
          <p:cNvSpPr/>
          <p:nvPr/>
        </p:nvSpPr>
        <p:spPr>
          <a:xfrm>
            <a:off x="3065773" y="2832421"/>
            <a:ext cx="4163121" cy="261610"/>
          </a:xfrm>
          <a:prstGeom prst="rect">
            <a:avLst/>
          </a:prstGeom>
        </p:spPr>
        <p:txBody>
          <a:bodyPr wrap="square">
            <a:spAutoFit/>
          </a:bodyPr>
          <a:lstStyle/>
          <a:p>
            <a:pPr algn="ctr"/>
            <a:r>
              <a:rPr lang="en-US" altLang="ja-JP" sz="1100" dirty="0">
                <a:latin typeface="M PLUS 1p" panose="020B0502020203020207" pitchFamily="34" charset="-128"/>
                <a:ea typeface="M PLUS 1p" panose="020B0502020203020207" pitchFamily="34" charset="-128"/>
                <a:cs typeface="M PLUS 1p" panose="020B0502020203020207" pitchFamily="34" charset="-128"/>
              </a:rPr>
              <a:t>1</a:t>
            </a:r>
            <a:r>
              <a:rPr lang="ja-JP" altLang="en-US" sz="1100">
                <a:latin typeface="M PLUS 1p" panose="020B0502020203020207" pitchFamily="34" charset="-128"/>
                <a:ea typeface="M PLUS 1p" panose="020B0502020203020207" pitchFamily="34" charset="-128"/>
                <a:cs typeface="M PLUS 1p" panose="020B0502020203020207" pitchFamily="34" charset="-128"/>
              </a:rPr>
              <a:t>ユーザー単位で追加できます</a:t>
            </a:r>
          </a:p>
        </p:txBody>
      </p:sp>
      <p:pic>
        <p:nvPicPr>
          <p:cNvPr id="7" name="図 6" descr="アイコン&#10;&#10;自動的に生成された説明">
            <a:extLst>
              <a:ext uri="{FF2B5EF4-FFF2-40B4-BE49-F238E27FC236}">
                <a16:creationId xmlns:a16="http://schemas.microsoft.com/office/drawing/2014/main" id="{0A0F1CB9-581A-984D-B223-1971DFA0F838}"/>
              </a:ext>
            </a:extLst>
          </p:cNvPr>
          <p:cNvPicPr>
            <a:picLocks noChangeAspect="1"/>
          </p:cNvPicPr>
          <p:nvPr/>
        </p:nvPicPr>
        <p:blipFill>
          <a:blip r:embed="rId2"/>
          <a:stretch>
            <a:fillRect/>
          </a:stretch>
        </p:blipFill>
        <p:spPr>
          <a:xfrm>
            <a:off x="663863" y="5359747"/>
            <a:ext cx="1935244" cy="1498253"/>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D37D6AA1-0F05-764C-8E7D-73F66F92B773}"/>
              </a:ext>
            </a:extLst>
          </p:cNvPr>
          <p:cNvPicPr>
            <a:picLocks noChangeAspect="1"/>
          </p:cNvPicPr>
          <p:nvPr/>
        </p:nvPicPr>
        <p:blipFill>
          <a:blip r:embed="rId3"/>
          <a:stretch>
            <a:fillRect/>
          </a:stretch>
        </p:blipFill>
        <p:spPr>
          <a:xfrm flipH="1">
            <a:off x="734320" y="4730237"/>
            <a:ext cx="563501" cy="1093107"/>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B19658A8-5360-3C4F-8AEE-520170651ACD}"/>
              </a:ext>
            </a:extLst>
          </p:cNvPr>
          <p:cNvPicPr>
            <a:picLocks noChangeAspect="1"/>
          </p:cNvPicPr>
          <p:nvPr/>
        </p:nvPicPr>
        <p:blipFill>
          <a:blip r:embed="rId4"/>
          <a:stretch>
            <a:fillRect/>
          </a:stretch>
        </p:blipFill>
        <p:spPr>
          <a:xfrm>
            <a:off x="2481180" y="5674639"/>
            <a:ext cx="668206" cy="1155997"/>
          </a:xfrm>
          <a:prstGeom prst="rect">
            <a:avLst/>
          </a:prstGeom>
        </p:spPr>
      </p:pic>
    </p:spTree>
    <p:extLst>
      <p:ext uri="{BB962C8B-B14F-4D97-AF65-F5344CB8AC3E}">
        <p14:creationId xmlns:p14="http://schemas.microsoft.com/office/powerpoint/2010/main" val="260696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8D959-B31F-8640-BB2C-BFE12BC4F70F}"/>
              </a:ext>
            </a:extLst>
          </p:cNvPr>
          <p:cNvSpPr>
            <a:spLocks noGrp="1"/>
          </p:cNvSpPr>
          <p:nvPr>
            <p:ph type="title"/>
          </p:nvPr>
        </p:nvSpPr>
        <p:spPr/>
        <p:txBody>
          <a:bodyPr/>
          <a:lstStyle/>
          <a:p>
            <a:r>
              <a:rPr kumimoji="1" lang="ja-JP" altLang="en-US">
                <a:latin typeface="M PLUS 1p" panose="020B0502020203020207" pitchFamily="34" charset="-128"/>
                <a:ea typeface="M PLUS 1p" panose="020B0502020203020207" pitchFamily="34" charset="-128"/>
                <a:cs typeface="M PLUS 1p" panose="020B0502020203020207" pitchFamily="34" charset="-128"/>
              </a:rPr>
              <a:t>比較ポイント：導入・運用について（</a:t>
            </a:r>
            <a:r>
              <a:rPr kumimoji="1" lang="en-US" altLang="ja-JP" dirty="0">
                <a:latin typeface="M PLUS 1p" panose="020B0502020203020207" pitchFamily="34" charset="-128"/>
                <a:ea typeface="M PLUS 1p" panose="020B0502020203020207" pitchFamily="34" charset="-128"/>
                <a:cs typeface="M PLUS 1p" panose="020B0502020203020207" pitchFamily="34" charset="-128"/>
              </a:rPr>
              <a:t>1/2</a:t>
            </a:r>
            <a:r>
              <a:rPr kumimoji="1" lang="ja-JP" altLang="en-US">
                <a:latin typeface="M PLUS 1p" panose="020B0502020203020207" pitchFamily="34" charset="-128"/>
                <a:ea typeface="M PLUS 1p" panose="020B0502020203020207" pitchFamily="34" charset="-128"/>
                <a:cs typeface="M PLUS 1p" panose="020B0502020203020207" pitchFamily="34" charset="-128"/>
              </a:rPr>
              <a:t>）</a:t>
            </a:r>
          </a:p>
        </p:txBody>
      </p:sp>
      <p:sp>
        <p:nvSpPr>
          <p:cNvPr id="4" name="スライド番号プレースホルダー 3">
            <a:extLst>
              <a:ext uri="{FF2B5EF4-FFF2-40B4-BE49-F238E27FC236}">
                <a16:creationId xmlns:a16="http://schemas.microsoft.com/office/drawing/2014/main" id="{CC21F099-AE1A-F240-87CE-58DC1B185B45}"/>
              </a:ext>
            </a:extLst>
          </p:cNvPr>
          <p:cNvSpPr>
            <a:spLocks noGrp="1"/>
          </p:cNvSpPr>
          <p:nvPr>
            <p:ph type="sldNum" sz="quarter" idx="12"/>
          </p:nvPr>
        </p:nvSpPr>
        <p:spPr/>
        <p:txBody>
          <a:bodyPr/>
          <a:lstStyle/>
          <a:p>
            <a:fld id="{7119817F-A942-A842-AA54-F186C5491701}" type="slidenum">
              <a:rPr lang="ja-JP" altLang="en-US" smtClean="0">
                <a:latin typeface="M PLUS 1p" panose="020B0502020203020207" pitchFamily="34" charset="-128"/>
                <a:ea typeface="M PLUS 1p" panose="020B0502020203020207" pitchFamily="34" charset="-128"/>
                <a:cs typeface="M PLUS 1p" panose="020B0502020203020207" pitchFamily="34" charset="-128"/>
              </a:rPr>
              <a:pPr/>
              <a:t>9</a:t>
            </a:fld>
            <a:endParaRPr lang="ja-JP" altLang="en-US">
              <a:latin typeface="M PLUS 1p" panose="020B0502020203020207" pitchFamily="34" charset="-128"/>
              <a:ea typeface="M PLUS 1p" panose="020B0502020203020207" pitchFamily="34" charset="-128"/>
              <a:cs typeface="M PLUS 1p" panose="020B0502020203020207" pitchFamily="34" charset="-128"/>
            </a:endParaRPr>
          </a:p>
        </p:txBody>
      </p:sp>
      <p:sp>
        <p:nvSpPr>
          <p:cNvPr id="8" name="正方形/長方形 7">
            <a:extLst>
              <a:ext uri="{FF2B5EF4-FFF2-40B4-BE49-F238E27FC236}">
                <a16:creationId xmlns:a16="http://schemas.microsoft.com/office/drawing/2014/main" id="{995EA522-2974-764C-AFCA-C63A55B1882E}"/>
              </a:ext>
            </a:extLst>
          </p:cNvPr>
          <p:cNvSpPr/>
          <p:nvPr/>
        </p:nvSpPr>
        <p:spPr>
          <a:xfrm>
            <a:off x="3066586" y="1540597"/>
            <a:ext cx="4163121" cy="504474"/>
          </a:xfrm>
          <a:prstGeom prst="rect">
            <a:avLst/>
          </a:prstGeom>
          <a:solidFill>
            <a:srgbClr val="00A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クラウド版</a:t>
            </a:r>
          </a:p>
        </p:txBody>
      </p:sp>
      <p:sp>
        <p:nvSpPr>
          <p:cNvPr id="9" name="正方形/長方形 8">
            <a:extLst>
              <a:ext uri="{FF2B5EF4-FFF2-40B4-BE49-F238E27FC236}">
                <a16:creationId xmlns:a16="http://schemas.microsoft.com/office/drawing/2014/main" id="{2559FFD8-7C77-7B42-ABCB-6D5E8C4AFB6A}"/>
              </a:ext>
            </a:extLst>
          </p:cNvPr>
          <p:cNvSpPr/>
          <p:nvPr/>
        </p:nvSpPr>
        <p:spPr>
          <a:xfrm>
            <a:off x="7378392" y="1540597"/>
            <a:ext cx="4163121" cy="50447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a:latin typeface="M PLUS 1p" panose="020B0502020203020207" pitchFamily="34" charset="-128"/>
                <a:ea typeface="M PLUS 1p" panose="020B0502020203020207" pitchFamily="34" charset="-128"/>
                <a:cs typeface="M PLUS 1p" panose="020B0502020203020207" pitchFamily="34" charset="-128"/>
              </a:rPr>
              <a:t>パッケージ版</a:t>
            </a:r>
          </a:p>
        </p:txBody>
      </p:sp>
      <p:sp>
        <p:nvSpPr>
          <p:cNvPr id="10" name="正方形/長方形 9">
            <a:extLst>
              <a:ext uri="{FF2B5EF4-FFF2-40B4-BE49-F238E27FC236}">
                <a16:creationId xmlns:a16="http://schemas.microsoft.com/office/drawing/2014/main" id="{42F4F636-EE1D-1D49-ABA0-6F39B1561780}"/>
              </a:ext>
            </a:extLst>
          </p:cNvPr>
          <p:cNvSpPr/>
          <p:nvPr/>
        </p:nvSpPr>
        <p:spPr>
          <a:xfrm>
            <a:off x="330200" y="2144041"/>
            <a:ext cx="2602571" cy="825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導入方法</a:t>
            </a:r>
            <a:endParaRPr kumimoji="1"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1" name="正方形/長方形 10">
            <a:extLst>
              <a:ext uri="{FF2B5EF4-FFF2-40B4-BE49-F238E27FC236}">
                <a16:creationId xmlns:a16="http://schemas.microsoft.com/office/drawing/2014/main" id="{4A54E387-3BAF-C747-90B8-3A073AEA45D7}"/>
              </a:ext>
            </a:extLst>
          </p:cNvPr>
          <p:cNvSpPr/>
          <p:nvPr/>
        </p:nvSpPr>
        <p:spPr>
          <a:xfrm>
            <a:off x="3066585" y="2144041"/>
            <a:ext cx="4163121" cy="204565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13" name="正方形/長方形 12">
            <a:extLst>
              <a:ext uri="{FF2B5EF4-FFF2-40B4-BE49-F238E27FC236}">
                <a16:creationId xmlns:a16="http://schemas.microsoft.com/office/drawing/2014/main" id="{0593DB79-FB56-7E40-8B56-2E2DDA6E129F}"/>
              </a:ext>
            </a:extLst>
          </p:cNvPr>
          <p:cNvSpPr/>
          <p:nvPr/>
        </p:nvSpPr>
        <p:spPr>
          <a:xfrm>
            <a:off x="7378391" y="2144039"/>
            <a:ext cx="4163121" cy="204565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8" name="正方形/長方形 27">
            <a:extLst>
              <a:ext uri="{FF2B5EF4-FFF2-40B4-BE49-F238E27FC236}">
                <a16:creationId xmlns:a16="http://schemas.microsoft.com/office/drawing/2014/main" id="{76AC3939-8035-8E47-A92F-60453BE921F9}"/>
              </a:ext>
            </a:extLst>
          </p:cNvPr>
          <p:cNvSpPr/>
          <p:nvPr/>
        </p:nvSpPr>
        <p:spPr>
          <a:xfrm>
            <a:off x="3064957" y="2376158"/>
            <a:ext cx="4163121" cy="769441"/>
          </a:xfrm>
          <a:prstGeom prst="rect">
            <a:avLst/>
          </a:prstGeom>
        </p:spPr>
        <p:txBody>
          <a:bodyPr wrap="square">
            <a:spAutoFit/>
          </a:bodyPr>
          <a:lstStyle/>
          <a:p>
            <a:pPr algn="ctr"/>
            <a:r>
              <a:rPr lang="ja-JP" altLang="en-US" sz="2000" b="1">
                <a:latin typeface="M PLUS 1p" panose="020B0502020203020207" pitchFamily="34" charset="-128"/>
                <a:ea typeface="M PLUS 1p" panose="020B0502020203020207" pitchFamily="34" charset="-128"/>
                <a:cs typeface="M PLUS 1p" panose="020B0502020203020207" pitchFamily="34" charset="-128"/>
              </a:rPr>
              <a:t>インターネットから</a:t>
            </a:r>
            <a:endParaRPr lang="en-US" altLang="ja-JP" sz="2400" b="1" dirty="0">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登録後すぐに</a:t>
            </a:r>
            <a:r>
              <a:rPr lang="ja-JP" altLang="en-US" sz="2000" b="1">
                <a:latin typeface="M PLUS 1p" panose="020B0502020203020207" pitchFamily="34" charset="-128"/>
                <a:ea typeface="M PLUS 1p" panose="020B0502020203020207" pitchFamily="34" charset="-128"/>
                <a:cs typeface="M PLUS 1p" panose="020B0502020203020207" pitchFamily="34" charset="-128"/>
              </a:rPr>
              <a:t>ご利用開始</a:t>
            </a:r>
            <a:endParaRPr lang="ja-JP" altLang="en-US" sz="1400" b="1">
              <a:latin typeface="M PLUS 1p" panose="020B0502020203020207" pitchFamily="34" charset="-128"/>
              <a:ea typeface="M PLUS 1p" panose="020B0502020203020207" pitchFamily="34" charset="-128"/>
              <a:cs typeface="M PLUS 1p" panose="020B0502020203020207" pitchFamily="34" charset="-128"/>
            </a:endParaRPr>
          </a:p>
        </p:txBody>
      </p:sp>
      <p:sp>
        <p:nvSpPr>
          <p:cNvPr id="32" name="正方形/長方形 31">
            <a:extLst>
              <a:ext uri="{FF2B5EF4-FFF2-40B4-BE49-F238E27FC236}">
                <a16:creationId xmlns:a16="http://schemas.microsoft.com/office/drawing/2014/main" id="{74FFEA0B-BB3A-104C-BFAD-0BE2E0A82330}"/>
              </a:ext>
            </a:extLst>
          </p:cNvPr>
          <p:cNvSpPr/>
          <p:nvPr/>
        </p:nvSpPr>
        <p:spPr>
          <a:xfrm>
            <a:off x="7361894" y="2376158"/>
            <a:ext cx="4179618" cy="707886"/>
          </a:xfrm>
          <a:prstGeom prst="rect">
            <a:avLst/>
          </a:prstGeom>
        </p:spPr>
        <p:txBody>
          <a:bodyPr wrap="square">
            <a:spAutoFit/>
          </a:bodyPr>
          <a:lstStyle/>
          <a:p>
            <a:pPr algn="ctr"/>
            <a:r>
              <a:rPr lang="ja-JP" altLang="en-US" sz="20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お持ちのサーバー上に</a:t>
            </a:r>
            <a:endParaRPr lang="en-US" altLang="ja-JP" sz="2000" b="1" dirty="0">
              <a:solidFill>
                <a:srgbClr val="2C363C"/>
              </a:solidFill>
              <a:latin typeface="M PLUS 1p" panose="020B0502020203020207" pitchFamily="34" charset="-128"/>
              <a:ea typeface="M PLUS 1p" panose="020B0502020203020207" pitchFamily="34" charset="-128"/>
              <a:cs typeface="M PLUS 1p" panose="020B0502020203020207" pitchFamily="34" charset="-128"/>
            </a:endParaRPr>
          </a:p>
          <a:p>
            <a:pPr algn="ctr"/>
            <a:r>
              <a:rPr lang="ja-JP" altLang="en-US" sz="20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インストール</a:t>
            </a:r>
            <a:endParaRPr lang="ja-JP" altLang="en-US" sz="1200" b="1">
              <a:latin typeface="M PLUS 1p" panose="020B0502020203020207" pitchFamily="34" charset="-128"/>
              <a:ea typeface="M PLUS 1p" panose="020B0502020203020207" pitchFamily="34" charset="-128"/>
              <a:cs typeface="M PLUS 1p" panose="020B0502020203020207" pitchFamily="34" charset="-128"/>
            </a:endParaRPr>
          </a:p>
        </p:txBody>
      </p:sp>
      <p:pic>
        <p:nvPicPr>
          <p:cNvPr id="1026" name="Picture 2">
            <a:extLst>
              <a:ext uri="{FF2B5EF4-FFF2-40B4-BE49-F238E27FC236}">
                <a16:creationId xmlns:a16="http://schemas.microsoft.com/office/drawing/2014/main" id="{B7018330-8610-784E-9079-ED9982E929B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30995" y="3299422"/>
            <a:ext cx="3031043" cy="650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64D7B65-3EA2-8A4F-ADBB-D3AC8DF6FB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44429" y="3236792"/>
            <a:ext cx="3031043" cy="83910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05FBE29D-27DC-7E4C-85FD-A8EEACF32C78}"/>
              </a:ext>
            </a:extLst>
          </p:cNvPr>
          <p:cNvSpPr/>
          <p:nvPr/>
        </p:nvSpPr>
        <p:spPr>
          <a:xfrm>
            <a:off x="330200" y="4286860"/>
            <a:ext cx="2602571" cy="825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rPr>
              <a:t>メンテナンス</a:t>
            </a:r>
            <a:endParaRPr kumimoji="1" lang="ja-JP" altLang="en-US" b="1">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2" name="正方形/長方形 21">
            <a:extLst>
              <a:ext uri="{FF2B5EF4-FFF2-40B4-BE49-F238E27FC236}">
                <a16:creationId xmlns:a16="http://schemas.microsoft.com/office/drawing/2014/main" id="{16D33BFB-5568-D949-AF3B-A2F70C91B321}"/>
              </a:ext>
            </a:extLst>
          </p:cNvPr>
          <p:cNvSpPr/>
          <p:nvPr/>
        </p:nvSpPr>
        <p:spPr>
          <a:xfrm>
            <a:off x="3066585" y="4286860"/>
            <a:ext cx="4163121" cy="214499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3" name="正方形/長方形 22">
            <a:extLst>
              <a:ext uri="{FF2B5EF4-FFF2-40B4-BE49-F238E27FC236}">
                <a16:creationId xmlns:a16="http://schemas.microsoft.com/office/drawing/2014/main" id="{D50EBE93-CEC9-DC49-AAC5-5F8D92197FA6}"/>
              </a:ext>
            </a:extLst>
          </p:cNvPr>
          <p:cNvSpPr/>
          <p:nvPr/>
        </p:nvSpPr>
        <p:spPr>
          <a:xfrm>
            <a:off x="7378391" y="4286858"/>
            <a:ext cx="4163121" cy="214499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ltLang="ja-JP" dirty="0">
              <a:solidFill>
                <a:schemeClr val="tx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4" name="正方形/長方形 23">
            <a:extLst>
              <a:ext uri="{FF2B5EF4-FFF2-40B4-BE49-F238E27FC236}">
                <a16:creationId xmlns:a16="http://schemas.microsoft.com/office/drawing/2014/main" id="{4451BD93-A9DA-3044-AF63-AAE1D919CF49}"/>
              </a:ext>
            </a:extLst>
          </p:cNvPr>
          <p:cNvSpPr/>
          <p:nvPr/>
        </p:nvSpPr>
        <p:spPr>
          <a:xfrm>
            <a:off x="3064957" y="4518977"/>
            <a:ext cx="4163121" cy="461665"/>
          </a:xfrm>
          <a:prstGeom prst="rect">
            <a:avLst/>
          </a:prstGeom>
        </p:spPr>
        <p:txBody>
          <a:bodyPr wrap="square">
            <a:spAutoFit/>
          </a:bodyPr>
          <a:lstStyle/>
          <a:p>
            <a:pPr algn="ctr"/>
            <a:r>
              <a:rPr lang="ja-JP" altLang="en-US" sz="2000" b="1">
                <a:latin typeface="M PLUS 1p" panose="020B0502020203020207" pitchFamily="34" charset="-128"/>
                <a:ea typeface="M PLUS 1p" panose="020B0502020203020207" pitchFamily="34" charset="-128"/>
                <a:cs typeface="M PLUS 1p" panose="020B0502020203020207" pitchFamily="34" charset="-128"/>
              </a:rPr>
              <a:t>サイボウズに</a:t>
            </a:r>
            <a:r>
              <a:rPr lang="ja-JP" altLang="en-US" sz="2400" b="1">
                <a:solidFill>
                  <a:srgbClr val="F03D61"/>
                </a:solidFill>
                <a:latin typeface="M PLUS 1p" panose="020B0502020203020207" pitchFamily="34" charset="-128"/>
                <a:ea typeface="M PLUS 1p" panose="020B0502020203020207" pitchFamily="34" charset="-128"/>
                <a:cs typeface="M PLUS 1p" panose="020B0502020203020207" pitchFamily="34" charset="-128"/>
              </a:rPr>
              <a:t>お任せ</a:t>
            </a:r>
            <a:endParaRPr lang="en-US" altLang="ja-JP" sz="2000" b="1" dirty="0">
              <a:solidFill>
                <a:srgbClr val="F03D61"/>
              </a:solidFill>
              <a:latin typeface="M PLUS 1p" panose="020B0502020203020207" pitchFamily="34" charset="-128"/>
              <a:ea typeface="M PLUS 1p" panose="020B0502020203020207" pitchFamily="34" charset="-128"/>
              <a:cs typeface="M PLUS 1p" panose="020B0502020203020207" pitchFamily="34" charset="-128"/>
            </a:endParaRPr>
          </a:p>
        </p:txBody>
      </p:sp>
      <p:sp>
        <p:nvSpPr>
          <p:cNvPr id="25" name="正方形/長方形 24">
            <a:extLst>
              <a:ext uri="{FF2B5EF4-FFF2-40B4-BE49-F238E27FC236}">
                <a16:creationId xmlns:a16="http://schemas.microsoft.com/office/drawing/2014/main" id="{C5DDE22B-BA6B-5B47-B066-1F7DE17BFF22}"/>
              </a:ext>
            </a:extLst>
          </p:cNvPr>
          <p:cNvSpPr/>
          <p:nvPr/>
        </p:nvSpPr>
        <p:spPr>
          <a:xfrm>
            <a:off x="7360264" y="4542465"/>
            <a:ext cx="4179618" cy="400110"/>
          </a:xfrm>
          <a:prstGeom prst="rect">
            <a:avLst/>
          </a:prstGeom>
        </p:spPr>
        <p:txBody>
          <a:bodyPr wrap="square">
            <a:spAutoFit/>
          </a:bodyPr>
          <a:lstStyle/>
          <a:p>
            <a:pPr algn="ctr"/>
            <a:r>
              <a:rPr lang="ja-JP" altLang="en-US" sz="2000" b="1">
                <a:solidFill>
                  <a:srgbClr val="2C363C"/>
                </a:solidFill>
                <a:latin typeface="M PLUS 1p" panose="020B0502020203020207" pitchFamily="34" charset="-128"/>
                <a:ea typeface="M PLUS 1p" panose="020B0502020203020207" pitchFamily="34" charset="-128"/>
                <a:cs typeface="M PLUS 1p" panose="020B0502020203020207" pitchFamily="34" charset="-128"/>
              </a:rPr>
              <a:t>ご自身で</a:t>
            </a:r>
            <a:endParaRPr lang="ja-JP" altLang="en-US" sz="1200" b="1">
              <a:latin typeface="M PLUS 1p" panose="020B0502020203020207" pitchFamily="34" charset="-128"/>
              <a:ea typeface="M PLUS 1p" panose="020B0502020203020207" pitchFamily="34" charset="-128"/>
              <a:cs typeface="M PLUS 1p" panose="020B0502020203020207" pitchFamily="34" charset="-128"/>
            </a:endParaRPr>
          </a:p>
        </p:txBody>
      </p:sp>
      <p:pic>
        <p:nvPicPr>
          <p:cNvPr id="1030" name="Picture 6">
            <a:extLst>
              <a:ext uri="{FF2B5EF4-FFF2-40B4-BE49-F238E27FC236}">
                <a16:creationId xmlns:a16="http://schemas.microsoft.com/office/drawing/2014/main" id="{42A2049E-C848-DB45-B366-78A9AEBBF32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30995" y="5065478"/>
            <a:ext cx="3031043" cy="1267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A02BD00-BA60-C34C-AF47-B36D6332C97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34551" y="5115658"/>
            <a:ext cx="3031043" cy="126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46605"/>
      </p:ext>
    </p:extLst>
  </p:cSld>
  <p:clrMapOvr>
    <a:masterClrMapping/>
  </p:clrMapOvr>
</p:sld>
</file>

<file path=ppt/theme/theme1.xml><?xml version="1.0" encoding="utf-8"?>
<a:theme xmlns:a="http://schemas.openxmlformats.org/drawingml/2006/main" name="Office テーマ">
  <a:themeElements>
    <a:clrScheme name="サイボウズ Office">
      <a:dk1>
        <a:srgbClr val="404040"/>
      </a:dk1>
      <a:lt1>
        <a:srgbClr val="FFFFFF"/>
      </a:lt1>
      <a:dk2>
        <a:srgbClr val="44546A"/>
      </a:dk2>
      <a:lt2>
        <a:srgbClr val="E7E6E6"/>
      </a:lt2>
      <a:accent1>
        <a:srgbClr val="1992D3"/>
      </a:accent1>
      <a:accent2>
        <a:srgbClr val="4BD7F3"/>
      </a:accent2>
      <a:accent3>
        <a:srgbClr val="4471C3"/>
      </a:accent3>
      <a:accent4>
        <a:srgbClr val="FCC940"/>
      </a:accent4>
      <a:accent5>
        <a:srgbClr val="DF6473"/>
      </a:accent5>
      <a:accent6>
        <a:srgbClr val="3EC377"/>
      </a:accent6>
      <a:hlink>
        <a:srgbClr val="4471C3"/>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renewal2020" id="{2BF8614A-852D-3042-A0C2-E8F3899EA819}" vid="{F925333F-E896-9147-B0E5-3341B6F7F73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2541</TotalTime>
  <Words>2100</Words>
  <Application>Microsoft Macintosh PowerPoint</Application>
  <PresentationFormat>ワイド画面</PresentationFormat>
  <Paragraphs>375</Paragraphs>
  <Slides>29</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29</vt:i4>
      </vt:variant>
    </vt:vector>
  </HeadingPairs>
  <TitlesOfParts>
    <vt:vector size="39" baseType="lpstr">
      <vt:lpstr>Hiragino Sans W7</vt:lpstr>
      <vt:lpstr>M PLUS 1p</vt:lpstr>
      <vt:lpstr>M PLUS 1p Medium</vt:lpstr>
      <vt:lpstr>Mplus 1p Bold</vt:lpstr>
      <vt:lpstr>Mplus 1p Medium</vt:lpstr>
      <vt:lpstr>メイリオ</vt:lpstr>
      <vt:lpstr>游ゴシック</vt:lpstr>
      <vt:lpstr>Arial</vt:lpstr>
      <vt:lpstr>Calibri</vt:lpstr>
      <vt:lpstr>Office テーマ</vt:lpstr>
      <vt:lpstr>サイボウズ Office クラウド版・パッケージ版 比較資料</vt:lpstr>
      <vt:lpstr>お知らせ</vt:lpstr>
      <vt:lpstr>目次</vt:lpstr>
      <vt:lpstr>PowerPoint プレゼンテーション</vt:lpstr>
      <vt:lpstr>クラウド版とパッケージ版の比較ポイント</vt:lpstr>
      <vt:lpstr>比較ポイント：コストについて（1/3）</vt:lpstr>
      <vt:lpstr>比較ポイント：コストについて（2/3）</vt:lpstr>
      <vt:lpstr>比較ポイント：コストについて（3/3）</vt:lpstr>
      <vt:lpstr>比較ポイント：導入・運用について（1/2）</vt:lpstr>
      <vt:lpstr>比較ポイント：導入・運用について（2/2）</vt:lpstr>
      <vt:lpstr>参考例：価格比較　※年間ランニングコストの算出</vt:lpstr>
      <vt:lpstr>比較ポイント：機能について（1/7）</vt:lpstr>
      <vt:lpstr>公式ツール（モバイル）</vt:lpstr>
      <vt:lpstr>比較ポイント：機能について（2/7）</vt:lpstr>
      <vt:lpstr>比較ポイント：機能について（3/7）</vt:lpstr>
      <vt:lpstr>比較ポイント：機能について（4/7）</vt:lpstr>
      <vt:lpstr>比較ポイント：機能について（5/7）</vt:lpstr>
      <vt:lpstr>比較ポイント：機能について（6/7）</vt:lpstr>
      <vt:lpstr>比較ポイント：機能について（7/7）</vt:lpstr>
      <vt:lpstr>PowerPoint プレゼンテーション</vt:lpstr>
      <vt:lpstr>クラウド版のメリット（1/2）</vt:lpstr>
      <vt:lpstr>クラウド版のメリット（2/2）</vt:lpstr>
      <vt:lpstr>PowerPoint プレゼンテーション</vt:lpstr>
      <vt:lpstr>クラウド版へ移行したお客様の声</vt:lpstr>
      <vt:lpstr>PowerPoint プレゼンテーション</vt:lpstr>
      <vt:lpstr>１：データ移行のイメージ</vt:lpstr>
      <vt:lpstr>２：データ移行手順</vt:lpstr>
      <vt:lpstr>お問い合わせ</vt:lpstr>
      <vt:lpstr>お問い合わせ窓口</vt:lpstr>
    </vt:vector>
  </TitlesOfParts>
  <Manager/>
  <Company>サイボウズ株式会社</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「サイボウズ Office」クラウド版・パッケージ版 比較資料</dc:title>
  <dc:subject>「サイボウズ Office」クラウド版・パッケージ版 比較資料</dc:subject>
  <dc:creator/>
  <cp:keywords/>
  <dc:description>「サイボウズ Office」クラウド版とパッケージ版の比較資料です。
クラウド版とパッケージ版の違いや、比較ポイント、クラウド版のメリットをご紹介しております。</dc:description>
  <cp:lastModifiedBy>Chihiro Maruyama (丸山 千尋)</cp:lastModifiedBy>
  <cp:revision>148</cp:revision>
  <dcterms:created xsi:type="dcterms:W3CDTF">2021-01-18T00:04:03Z</dcterms:created>
  <dcterms:modified xsi:type="dcterms:W3CDTF">2023-03-01T13:29:17Z</dcterms:modified>
  <cp:category/>
</cp:coreProperties>
</file>